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7" r:id="rId2"/>
  </p:sldMasterIdLst>
  <p:notesMasterIdLst>
    <p:notesMasterId r:id="rId56"/>
  </p:notesMasterIdLst>
  <p:sldIdLst>
    <p:sldId id="819" r:id="rId3"/>
    <p:sldId id="820" r:id="rId4"/>
    <p:sldId id="821" r:id="rId5"/>
    <p:sldId id="822" r:id="rId6"/>
    <p:sldId id="798" r:id="rId7"/>
    <p:sldId id="823" r:id="rId8"/>
    <p:sldId id="824" r:id="rId9"/>
    <p:sldId id="829" r:id="rId10"/>
    <p:sldId id="827" r:id="rId11"/>
    <p:sldId id="828" r:id="rId12"/>
    <p:sldId id="803" r:id="rId13"/>
    <p:sldId id="825" r:id="rId14"/>
    <p:sldId id="804" r:id="rId15"/>
    <p:sldId id="807" r:id="rId16"/>
    <p:sldId id="808" r:id="rId17"/>
    <p:sldId id="605" r:id="rId18"/>
    <p:sldId id="809" r:id="rId19"/>
    <p:sldId id="616" r:id="rId20"/>
    <p:sldId id="617" r:id="rId21"/>
    <p:sldId id="587" r:id="rId22"/>
    <p:sldId id="620" r:id="rId23"/>
    <p:sldId id="621" r:id="rId24"/>
    <p:sldId id="622" r:id="rId25"/>
    <p:sldId id="588" r:id="rId26"/>
    <p:sldId id="625" r:id="rId27"/>
    <p:sldId id="810" r:id="rId28"/>
    <p:sldId id="589" r:id="rId29"/>
    <p:sldId id="590" r:id="rId30"/>
    <p:sldId id="591" r:id="rId31"/>
    <p:sldId id="629" r:id="rId32"/>
    <p:sldId id="631" r:id="rId33"/>
    <p:sldId id="632" r:id="rId34"/>
    <p:sldId id="635" r:id="rId35"/>
    <p:sldId id="750" r:id="rId36"/>
    <p:sldId id="781" r:id="rId37"/>
    <p:sldId id="813" r:id="rId38"/>
    <p:sldId id="593" r:id="rId39"/>
    <p:sldId id="595" r:id="rId40"/>
    <p:sldId id="601" r:id="rId41"/>
    <p:sldId id="830" r:id="rId42"/>
    <p:sldId id="832" r:id="rId43"/>
    <p:sldId id="835" r:id="rId44"/>
    <p:sldId id="833" r:id="rId45"/>
    <p:sldId id="834" r:id="rId46"/>
    <p:sldId id="838" r:id="rId47"/>
    <p:sldId id="841" r:id="rId48"/>
    <p:sldId id="845" r:id="rId49"/>
    <p:sldId id="839" r:id="rId50"/>
    <p:sldId id="840" r:id="rId51"/>
    <p:sldId id="836" r:id="rId52"/>
    <p:sldId id="837" r:id="rId53"/>
    <p:sldId id="831" r:id="rId54"/>
    <p:sldId id="856"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anuela Pozzi" initials="EP" lastIdx="2" clrIdx="0"/>
  <p:cmAuthor id="1" name="Christi Gray" initials="CG"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CCFF"/>
    <a:srgbClr val="F09828"/>
    <a:srgbClr val="FFFFFF"/>
    <a:srgbClr val="92D050"/>
    <a:srgbClr val="FF3300"/>
    <a:srgbClr val="FF9966"/>
    <a:srgbClr val="CC66FF"/>
    <a:srgbClr val="29B1C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6623" autoAdjust="0"/>
    <p:restoredTop sz="96987" autoAdjust="0"/>
  </p:normalViewPr>
  <p:slideViewPr>
    <p:cSldViewPr snapToGrid="0" snapToObjects="1">
      <p:cViewPr varScale="1">
        <p:scale>
          <a:sx n="79" d="100"/>
          <a:sy n="79" d="100"/>
        </p:scale>
        <p:origin x="-1430" y="-77"/>
      </p:cViewPr>
      <p:guideLst>
        <p:guide orient="horz" pos="2160"/>
        <p:guide orient="horz" pos="4176"/>
        <p:guide orient="horz" pos="528"/>
        <p:guide orient="horz" pos="617"/>
        <p:guide pos="2880"/>
        <p:guide pos="288"/>
      </p:guideLst>
    </p:cSldViewPr>
  </p:slideViewPr>
  <p:notesTextViewPr>
    <p:cViewPr>
      <p:scale>
        <a:sx n="100" d="100"/>
        <a:sy n="100" d="100"/>
      </p:scale>
      <p:origin x="0" y="0"/>
    </p:cViewPr>
  </p:notesTextViewPr>
  <p:sorterViewPr>
    <p:cViewPr>
      <p:scale>
        <a:sx n="55" d="100"/>
        <a:sy n="55" d="100"/>
      </p:scale>
      <p:origin x="0" y="0"/>
    </p:cViewPr>
  </p:sorterViewPr>
  <p:notesViewPr>
    <p:cSldViewPr snapToGrid="0" snapToObjects="1">
      <p:cViewPr varScale="1">
        <p:scale>
          <a:sx n="99" d="100"/>
          <a:sy n="99" d="100"/>
        </p:scale>
        <p:origin x="-356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969DD89F-DCA6-9546-98FA-F4C7417E16BB}" type="datetimeFigureOut">
              <a:rPr lang="en-US" smtClean="0"/>
              <a:pPr/>
              <a:t>2/11/2015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E84282C9-79CE-114D-ADF5-FA5088056F18}" type="slidenum">
              <a:rPr lang="en-US" smtClean="0"/>
              <a:pPr/>
              <a:t>‹#›</a:t>
            </a:fld>
            <a:endParaRPr lang="en-US" dirty="0"/>
          </a:p>
        </p:txBody>
      </p:sp>
    </p:spTree>
    <p:extLst>
      <p:ext uri="{BB962C8B-B14F-4D97-AF65-F5344CB8AC3E}">
        <p14:creationId xmlns:p14="http://schemas.microsoft.com/office/powerpoint/2010/main" val="14501713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panose="020B0604020202020204" pitchFamily="34" charset="0"/>
        <a:ea typeface="+mn-ea"/>
        <a:cs typeface="+mn-cs"/>
      </a:defRPr>
    </a:lvl1pPr>
    <a:lvl2pPr marL="457200" algn="l" defTabSz="457200" rtl="0" eaLnBrk="1" latinLnBrk="0" hangingPunct="1">
      <a:defRPr sz="1200" kern="1200">
        <a:solidFill>
          <a:schemeClr val="tx1"/>
        </a:solidFill>
        <a:latin typeface="Arial" panose="020B0604020202020204" pitchFamily="34" charset="0"/>
        <a:ea typeface="+mn-ea"/>
        <a:cs typeface="+mn-cs"/>
      </a:defRPr>
    </a:lvl2pPr>
    <a:lvl3pPr marL="914400" algn="l" defTabSz="457200" rtl="0" eaLnBrk="1" latinLnBrk="0" hangingPunct="1">
      <a:defRPr sz="1200" kern="1200">
        <a:solidFill>
          <a:schemeClr val="tx1"/>
        </a:solidFill>
        <a:latin typeface="Arial" panose="020B0604020202020204" pitchFamily="34" charset="0"/>
        <a:ea typeface="+mn-ea"/>
        <a:cs typeface="+mn-cs"/>
      </a:defRPr>
    </a:lvl3pPr>
    <a:lvl4pPr marL="1371600" algn="l" defTabSz="457200" rtl="0" eaLnBrk="1" latinLnBrk="0" hangingPunct="1">
      <a:defRPr sz="1200" kern="1200">
        <a:solidFill>
          <a:schemeClr val="tx1"/>
        </a:solidFill>
        <a:latin typeface="Arial" panose="020B0604020202020204" pitchFamily="34" charset="0"/>
        <a:ea typeface="+mn-ea"/>
        <a:cs typeface="+mn-cs"/>
      </a:defRPr>
    </a:lvl4pPr>
    <a:lvl5pPr marL="1828800" algn="l" defTabSz="457200" rtl="0" eaLnBrk="1" latinLnBrk="0" hangingPunct="1">
      <a:defRPr sz="1200" kern="1200">
        <a:solidFill>
          <a:schemeClr val="tx1"/>
        </a:solidFill>
        <a:latin typeface="Arial" panose="020B0604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smtClean="0">
                <a:latin typeface="Arial" charset="0"/>
              </a:rPr>
              <a:t>Cervical </a:t>
            </a:r>
            <a:r>
              <a:rPr lang="es-ES_tradnl" dirty="0" err="1" smtClean="0">
                <a:latin typeface="Arial" charset="0"/>
              </a:rPr>
              <a:t>cancer</a:t>
            </a:r>
            <a:r>
              <a:rPr lang="es-ES_tradnl" dirty="0" smtClean="0">
                <a:latin typeface="Arial" charset="0"/>
              </a:rPr>
              <a:t> </a:t>
            </a:r>
            <a:r>
              <a:rPr lang="es-ES_tradnl" dirty="0" err="1" smtClean="0">
                <a:latin typeface="Arial" charset="0"/>
              </a:rPr>
              <a:t>is</a:t>
            </a:r>
            <a:r>
              <a:rPr lang="es-ES_tradnl" dirty="0" smtClean="0">
                <a:latin typeface="Arial" charset="0"/>
              </a:rPr>
              <a:t> </a:t>
            </a:r>
            <a:r>
              <a:rPr lang="es-ES_tradnl" dirty="0" err="1" smtClean="0">
                <a:latin typeface="Arial" charset="0"/>
              </a:rPr>
              <a:t>the</a:t>
            </a:r>
            <a:r>
              <a:rPr lang="es-ES_tradnl" dirty="0" smtClean="0">
                <a:latin typeface="Arial" charset="0"/>
              </a:rPr>
              <a:t> </a:t>
            </a:r>
            <a:r>
              <a:rPr lang="es-ES_tradnl" dirty="0" err="1" smtClean="0">
                <a:latin typeface="Arial" charset="0"/>
              </a:rPr>
              <a:t>sixth</a:t>
            </a:r>
            <a:r>
              <a:rPr lang="es-ES_tradnl" dirty="0" smtClean="0">
                <a:latin typeface="Arial" charset="0"/>
              </a:rPr>
              <a:t> </a:t>
            </a:r>
            <a:r>
              <a:rPr lang="es-ES_tradnl" dirty="0" err="1" smtClean="0">
                <a:latin typeface="Arial" charset="0"/>
              </a:rPr>
              <a:t>most</a:t>
            </a:r>
            <a:r>
              <a:rPr lang="es-ES_tradnl" dirty="0" smtClean="0">
                <a:latin typeface="Arial" charset="0"/>
              </a:rPr>
              <a:t> </a:t>
            </a:r>
            <a:r>
              <a:rPr lang="es-ES_tradnl" dirty="0" err="1" smtClean="0">
                <a:latin typeface="Arial" charset="0"/>
              </a:rPr>
              <a:t>common</a:t>
            </a:r>
            <a:r>
              <a:rPr lang="es-ES_tradnl" dirty="0" smtClean="0">
                <a:latin typeface="Arial" charset="0"/>
              </a:rPr>
              <a:t> </a:t>
            </a:r>
            <a:r>
              <a:rPr lang="es-ES_tradnl" dirty="0" err="1" smtClean="0">
                <a:latin typeface="Arial" charset="0"/>
              </a:rPr>
              <a:t>cancer</a:t>
            </a:r>
            <a:r>
              <a:rPr lang="es-ES_tradnl" dirty="0" smtClean="0">
                <a:latin typeface="Arial" charset="0"/>
              </a:rPr>
              <a:t> </a:t>
            </a:r>
            <a:r>
              <a:rPr lang="es-ES_tradnl" dirty="0" err="1" smtClean="0">
                <a:latin typeface="Arial" charset="0"/>
              </a:rPr>
              <a:t>among</a:t>
            </a:r>
            <a:r>
              <a:rPr lang="es-ES_tradnl" dirty="0" smtClean="0">
                <a:latin typeface="Arial" charset="0"/>
              </a:rPr>
              <a:t> </a:t>
            </a:r>
            <a:r>
              <a:rPr lang="es-ES_tradnl" dirty="0" err="1" smtClean="0">
                <a:latin typeface="Arial" charset="0"/>
              </a:rPr>
              <a:t>females</a:t>
            </a:r>
            <a:r>
              <a:rPr lang="es-ES_tradnl" dirty="0" smtClean="0">
                <a:latin typeface="Arial" charset="0"/>
              </a:rPr>
              <a:t> in </a:t>
            </a:r>
            <a:r>
              <a:rPr lang="es-ES_tradnl" dirty="0" err="1" smtClean="0">
                <a:latin typeface="Arial" charset="0"/>
              </a:rPr>
              <a:t>Europe</a:t>
            </a:r>
            <a:r>
              <a:rPr lang="es-ES_tradnl" dirty="0" smtClean="0">
                <a:latin typeface="Arial" charset="0"/>
              </a:rPr>
              <a:t>, </a:t>
            </a:r>
            <a:r>
              <a:rPr lang="es-ES_tradnl" dirty="0" err="1" smtClean="0">
                <a:latin typeface="Arial" charset="0"/>
              </a:rPr>
              <a:t>with</a:t>
            </a:r>
            <a:r>
              <a:rPr lang="es-ES_tradnl" dirty="0" smtClean="0">
                <a:latin typeface="Arial" charset="0"/>
              </a:rPr>
              <a:t> </a:t>
            </a:r>
            <a:r>
              <a:rPr lang="es-ES_tradnl" dirty="0" err="1" smtClean="0">
                <a:latin typeface="Arial" charset="0"/>
              </a:rPr>
              <a:t>nearly</a:t>
            </a:r>
            <a:r>
              <a:rPr lang="es-ES_tradnl" dirty="0" smtClean="0">
                <a:latin typeface="Arial" charset="0"/>
              </a:rPr>
              <a:t> 55,000 </a:t>
            </a:r>
            <a:r>
              <a:rPr lang="es-ES_tradnl" dirty="0" err="1" smtClean="0">
                <a:latin typeface="Arial" charset="0"/>
              </a:rPr>
              <a:t>new</a:t>
            </a:r>
            <a:r>
              <a:rPr lang="es-ES_tradnl" dirty="0" smtClean="0">
                <a:latin typeface="Arial" charset="0"/>
              </a:rPr>
              <a:t> cases </a:t>
            </a:r>
            <a:r>
              <a:rPr lang="es-ES_tradnl" dirty="0" err="1" smtClean="0">
                <a:latin typeface="Arial" charset="0"/>
              </a:rPr>
              <a:t>diagnosed</a:t>
            </a:r>
            <a:r>
              <a:rPr lang="es-ES_tradnl" dirty="0" smtClean="0">
                <a:latin typeface="Arial" charset="0"/>
              </a:rPr>
              <a:t> </a:t>
            </a:r>
            <a:r>
              <a:rPr lang="es-ES_tradnl" dirty="0" err="1" smtClean="0">
                <a:latin typeface="Arial" charset="0"/>
              </a:rPr>
              <a:t>annually</a:t>
            </a:r>
            <a:r>
              <a:rPr lang="es-ES_tradnl" dirty="0" smtClean="0">
                <a:latin typeface="Arial" charset="0"/>
              </a:rPr>
              <a:t>. </a:t>
            </a:r>
            <a:r>
              <a:rPr lang="es-ES_tradnl" dirty="0" err="1" smtClean="0">
                <a:latin typeface="Arial" charset="0"/>
              </a:rPr>
              <a:t>Rates</a:t>
            </a:r>
            <a:r>
              <a:rPr lang="es-ES_tradnl" dirty="0" smtClean="0">
                <a:latin typeface="Arial" charset="0"/>
              </a:rPr>
              <a:t> are </a:t>
            </a:r>
            <a:r>
              <a:rPr lang="es-ES_tradnl" dirty="0" err="1" smtClean="0">
                <a:latin typeface="Arial" charset="0"/>
              </a:rPr>
              <a:t>highest</a:t>
            </a:r>
            <a:r>
              <a:rPr lang="es-ES_tradnl" dirty="0" smtClean="0">
                <a:latin typeface="Arial" charset="0"/>
              </a:rPr>
              <a:t> in </a:t>
            </a:r>
            <a:r>
              <a:rPr lang="es-ES_tradnl" dirty="0" err="1" smtClean="0">
                <a:latin typeface="Arial" charset="0"/>
              </a:rPr>
              <a:t>Romania</a:t>
            </a:r>
            <a:r>
              <a:rPr lang="es-ES_tradnl" dirty="0" smtClean="0">
                <a:latin typeface="Arial" charset="0"/>
              </a:rPr>
              <a:t> </a:t>
            </a:r>
            <a:r>
              <a:rPr lang="es-ES_tradnl" dirty="0" err="1" smtClean="0">
                <a:latin typeface="Arial" charset="0"/>
              </a:rPr>
              <a:t>and</a:t>
            </a:r>
            <a:r>
              <a:rPr lang="es-ES_tradnl" dirty="0" smtClean="0">
                <a:latin typeface="Arial" charset="0"/>
              </a:rPr>
              <a:t> </a:t>
            </a:r>
            <a:r>
              <a:rPr lang="es-ES_tradnl" dirty="0" err="1" smtClean="0">
                <a:latin typeface="Arial" charset="0"/>
              </a:rPr>
              <a:t>lowest</a:t>
            </a:r>
            <a:r>
              <a:rPr lang="es-ES_tradnl" dirty="0" smtClean="0">
                <a:latin typeface="Arial" charset="0"/>
              </a:rPr>
              <a:t> in </a:t>
            </a:r>
            <a:r>
              <a:rPr lang="es-ES_tradnl" dirty="0" err="1" smtClean="0">
                <a:latin typeface="Arial" charset="0"/>
              </a:rPr>
              <a:t>Switzerland</a:t>
            </a:r>
            <a:r>
              <a:rPr lang="es-ES_tradnl" dirty="0" smtClean="0">
                <a:latin typeface="Arial" charset="0"/>
              </a:rPr>
              <a:t>. </a:t>
            </a:r>
            <a:r>
              <a:rPr lang="es-ES_tradnl" dirty="0" err="1" smtClean="0">
                <a:latin typeface="Arial" charset="0"/>
              </a:rPr>
              <a:t>Since</a:t>
            </a:r>
            <a:r>
              <a:rPr lang="es-ES_tradnl" dirty="0" smtClean="0">
                <a:latin typeface="Arial" charset="0"/>
              </a:rPr>
              <a:t> </a:t>
            </a:r>
            <a:r>
              <a:rPr lang="es-ES_tradnl" dirty="0" err="1" smtClean="0">
                <a:latin typeface="Arial" charset="0"/>
              </a:rPr>
              <a:t>the</a:t>
            </a:r>
            <a:r>
              <a:rPr lang="es-ES_tradnl" dirty="0" smtClean="0">
                <a:latin typeface="Arial" charset="0"/>
              </a:rPr>
              <a:t> </a:t>
            </a:r>
            <a:r>
              <a:rPr lang="es-ES_tradnl" dirty="0" err="1" smtClean="0">
                <a:latin typeface="Arial" charset="0"/>
              </a:rPr>
              <a:t>NCI’s</a:t>
            </a:r>
            <a:r>
              <a:rPr lang="es-ES_tradnl" dirty="0" smtClean="0">
                <a:latin typeface="Arial" charset="0"/>
              </a:rPr>
              <a:t> </a:t>
            </a:r>
            <a:r>
              <a:rPr lang="es-ES_tradnl" dirty="0" err="1" smtClean="0">
                <a:latin typeface="Arial" charset="0"/>
              </a:rPr>
              <a:t>Clinical</a:t>
            </a:r>
            <a:r>
              <a:rPr lang="es-ES_tradnl" dirty="0" smtClean="0">
                <a:latin typeface="Arial" charset="0"/>
              </a:rPr>
              <a:t> </a:t>
            </a:r>
            <a:r>
              <a:rPr lang="es-ES_tradnl" dirty="0" err="1" smtClean="0">
                <a:latin typeface="Arial" charset="0"/>
              </a:rPr>
              <a:t>Alert</a:t>
            </a:r>
            <a:r>
              <a:rPr lang="es-ES_tradnl" dirty="0" smtClean="0">
                <a:latin typeface="Arial" charset="0"/>
              </a:rPr>
              <a:t> in 1999, </a:t>
            </a:r>
            <a:r>
              <a:rPr lang="es-ES_tradnl" dirty="0" err="1" smtClean="0">
                <a:latin typeface="Arial" charset="0"/>
              </a:rPr>
              <a:t>cisplatin</a:t>
            </a:r>
            <a:r>
              <a:rPr lang="es-ES_tradnl" dirty="0" smtClean="0">
                <a:latin typeface="Arial" charset="0"/>
              </a:rPr>
              <a:t>-</a:t>
            </a:r>
            <a:r>
              <a:rPr lang="es-ES_tradnl" dirty="0" err="1" smtClean="0">
                <a:latin typeface="Arial" charset="0"/>
              </a:rPr>
              <a:t>based</a:t>
            </a:r>
            <a:r>
              <a:rPr lang="es-ES_tradnl" dirty="0" smtClean="0">
                <a:latin typeface="Arial" charset="0"/>
              </a:rPr>
              <a:t> </a:t>
            </a:r>
            <a:r>
              <a:rPr lang="es-ES_tradnl" dirty="0" err="1" smtClean="0">
                <a:latin typeface="Arial" charset="0"/>
              </a:rPr>
              <a:t>chemoradiation</a:t>
            </a:r>
            <a:r>
              <a:rPr lang="es-ES_tradnl" dirty="0" smtClean="0">
                <a:latin typeface="Arial" charset="0"/>
              </a:rPr>
              <a:t> has </a:t>
            </a:r>
            <a:r>
              <a:rPr lang="es-ES_tradnl" dirty="0" err="1" smtClean="0">
                <a:latin typeface="Arial" charset="0"/>
              </a:rPr>
              <a:t>been</a:t>
            </a:r>
            <a:r>
              <a:rPr lang="es-ES_tradnl" dirty="0" smtClean="0">
                <a:latin typeface="Arial" charset="0"/>
              </a:rPr>
              <a:t> </a:t>
            </a:r>
            <a:r>
              <a:rPr lang="es-ES_tradnl" dirty="0" err="1" smtClean="0">
                <a:latin typeface="Arial" charset="0"/>
              </a:rPr>
              <a:t>widely</a:t>
            </a:r>
            <a:r>
              <a:rPr lang="es-ES_tradnl" dirty="0" smtClean="0">
                <a:latin typeface="Arial" charset="0"/>
              </a:rPr>
              <a:t> </a:t>
            </a:r>
            <a:r>
              <a:rPr lang="es-ES_tradnl" dirty="0" err="1" smtClean="0">
                <a:latin typeface="Arial" charset="0"/>
              </a:rPr>
              <a:t>adopted</a:t>
            </a:r>
            <a:r>
              <a:rPr lang="es-ES_tradnl" dirty="0" smtClean="0">
                <a:latin typeface="Arial" charset="0"/>
              </a:rPr>
              <a:t> </a:t>
            </a:r>
            <a:r>
              <a:rPr lang="es-ES_tradnl" dirty="0" err="1" smtClean="0">
                <a:latin typeface="Arial" charset="0"/>
              </a:rPr>
              <a:t>for</a:t>
            </a:r>
            <a:r>
              <a:rPr lang="es-ES_tradnl" dirty="0" smtClean="0">
                <a:latin typeface="Arial" charset="0"/>
              </a:rPr>
              <a:t> </a:t>
            </a:r>
            <a:r>
              <a:rPr lang="es-ES_tradnl" dirty="0" err="1" smtClean="0">
                <a:latin typeface="Arial" charset="0"/>
              </a:rPr>
              <a:t>treatment</a:t>
            </a:r>
            <a:r>
              <a:rPr lang="es-ES_tradnl" dirty="0" smtClean="0">
                <a:latin typeface="Arial" charset="0"/>
              </a:rPr>
              <a:t> </a:t>
            </a:r>
            <a:r>
              <a:rPr lang="es-ES_tradnl" dirty="0" err="1" smtClean="0">
                <a:latin typeface="Arial" charset="0"/>
              </a:rPr>
              <a:t>of</a:t>
            </a:r>
            <a:r>
              <a:rPr lang="es-ES_tradnl" dirty="0" smtClean="0">
                <a:latin typeface="Arial" charset="0"/>
              </a:rPr>
              <a:t> </a:t>
            </a:r>
            <a:r>
              <a:rPr lang="es-ES_tradnl" dirty="0" err="1" smtClean="0">
                <a:latin typeface="Arial" charset="0"/>
              </a:rPr>
              <a:t>locally</a:t>
            </a:r>
            <a:r>
              <a:rPr lang="es-ES_tradnl" dirty="0" smtClean="0">
                <a:latin typeface="Arial" charset="0"/>
              </a:rPr>
              <a:t> </a:t>
            </a:r>
            <a:r>
              <a:rPr lang="es-ES_tradnl" dirty="0" err="1" smtClean="0">
                <a:latin typeface="Arial" charset="0"/>
              </a:rPr>
              <a:t>advanced</a:t>
            </a:r>
            <a:r>
              <a:rPr lang="es-ES_tradnl" dirty="0" smtClean="0">
                <a:latin typeface="Arial" charset="0"/>
              </a:rPr>
              <a:t> </a:t>
            </a:r>
            <a:r>
              <a:rPr lang="es-ES_tradnl" dirty="0" err="1" smtClean="0">
                <a:latin typeface="Arial" charset="0"/>
              </a:rPr>
              <a:t>disease</a:t>
            </a:r>
            <a:r>
              <a:rPr lang="es-ES_tradnl" dirty="0" smtClean="0">
                <a:latin typeface="Arial" charset="0"/>
              </a:rPr>
              <a:t>. </a:t>
            </a:r>
            <a:r>
              <a:rPr lang="es-ES_tradnl" dirty="0" err="1" smtClean="0">
                <a:latin typeface="Arial" charset="0"/>
              </a:rPr>
              <a:t>Unfortunately</a:t>
            </a:r>
            <a:r>
              <a:rPr lang="es-ES_tradnl" dirty="0" smtClean="0">
                <a:latin typeface="Arial" charset="0"/>
              </a:rPr>
              <a:t>, </a:t>
            </a:r>
            <a:r>
              <a:rPr lang="es-ES_tradnl" dirty="0" err="1" smtClean="0">
                <a:latin typeface="Arial" charset="0"/>
              </a:rPr>
              <a:t>most</a:t>
            </a:r>
            <a:r>
              <a:rPr lang="es-ES_tradnl" dirty="0" smtClean="0">
                <a:latin typeface="Arial" charset="0"/>
              </a:rPr>
              <a:t> </a:t>
            </a:r>
            <a:r>
              <a:rPr lang="es-ES_tradnl" dirty="0" err="1" smtClean="0">
                <a:latin typeface="Arial" charset="0"/>
              </a:rPr>
              <a:t>women</a:t>
            </a:r>
            <a:r>
              <a:rPr lang="es-ES_tradnl" dirty="0" smtClean="0">
                <a:latin typeface="Arial" charset="0"/>
              </a:rPr>
              <a:t> </a:t>
            </a:r>
            <a:r>
              <a:rPr lang="es-ES_tradnl" dirty="0" err="1" smtClean="0">
                <a:latin typeface="Arial" charset="0"/>
              </a:rPr>
              <a:t>with</a:t>
            </a:r>
            <a:r>
              <a:rPr lang="es-ES_tradnl" dirty="0" smtClean="0">
                <a:latin typeface="Arial" charset="0"/>
              </a:rPr>
              <a:t> </a:t>
            </a:r>
            <a:r>
              <a:rPr lang="es-ES_tradnl" dirty="0" err="1" smtClean="0">
                <a:latin typeface="Arial" charset="0"/>
              </a:rPr>
              <a:t>recurrent</a:t>
            </a:r>
            <a:r>
              <a:rPr lang="es-ES_tradnl" dirty="0" smtClean="0">
                <a:latin typeface="Arial" charset="0"/>
              </a:rPr>
              <a:t> cervical </a:t>
            </a:r>
            <a:r>
              <a:rPr lang="es-ES_tradnl" dirty="0" err="1" smtClean="0">
                <a:latin typeface="Arial" charset="0"/>
              </a:rPr>
              <a:t>cancer</a:t>
            </a:r>
            <a:r>
              <a:rPr lang="es-ES_tradnl" dirty="0" smtClean="0">
                <a:latin typeface="Arial" charset="0"/>
              </a:rPr>
              <a:t> </a:t>
            </a:r>
            <a:r>
              <a:rPr lang="es-ES_tradnl" dirty="0" err="1" smtClean="0">
                <a:latin typeface="Arial" charset="0"/>
              </a:rPr>
              <a:t>have</a:t>
            </a:r>
            <a:r>
              <a:rPr lang="es-ES_tradnl" dirty="0" smtClean="0">
                <a:latin typeface="Arial" charset="0"/>
              </a:rPr>
              <a:t> </a:t>
            </a:r>
            <a:r>
              <a:rPr lang="es-ES_tradnl" dirty="0" err="1" smtClean="0">
                <a:latin typeface="Arial" charset="0"/>
              </a:rPr>
              <a:t>acqruired</a:t>
            </a:r>
            <a:r>
              <a:rPr lang="es-ES_tradnl" dirty="0" smtClean="0">
                <a:latin typeface="Arial" charset="0"/>
              </a:rPr>
              <a:t> drug </a:t>
            </a:r>
            <a:r>
              <a:rPr lang="es-ES_tradnl" dirty="0" err="1" smtClean="0">
                <a:latin typeface="Arial" charset="0"/>
              </a:rPr>
              <a:t>resistance</a:t>
            </a:r>
            <a:r>
              <a:rPr lang="es-ES_tradnl" dirty="0" smtClean="0">
                <a:latin typeface="Arial" charset="0"/>
              </a:rPr>
              <a:t> </a:t>
            </a:r>
            <a:r>
              <a:rPr lang="es-ES_tradnl" dirty="0" err="1" smtClean="0">
                <a:latin typeface="Arial" charset="0"/>
              </a:rPr>
              <a:t>to</a:t>
            </a:r>
            <a:r>
              <a:rPr lang="es-ES_tradnl" dirty="0" smtClean="0">
                <a:latin typeface="Arial" charset="0"/>
              </a:rPr>
              <a:t> </a:t>
            </a:r>
            <a:r>
              <a:rPr lang="es-ES_tradnl" dirty="0" err="1" smtClean="0">
                <a:latin typeface="Arial" charset="0"/>
              </a:rPr>
              <a:t>platinum</a:t>
            </a:r>
            <a:r>
              <a:rPr lang="es-ES_tradnl" dirty="0" smtClean="0">
                <a:latin typeface="Arial" charset="0"/>
              </a:rPr>
              <a:t> </a:t>
            </a:r>
            <a:r>
              <a:rPr lang="es-ES_tradnl" dirty="0" err="1" smtClean="0">
                <a:latin typeface="Arial" charset="0"/>
              </a:rPr>
              <a:t>from</a:t>
            </a:r>
            <a:r>
              <a:rPr lang="es-ES_tradnl" dirty="0" smtClean="0">
                <a:latin typeface="Arial" charset="0"/>
              </a:rPr>
              <a:t> prior </a:t>
            </a:r>
            <a:r>
              <a:rPr lang="es-ES_tradnl" dirty="0" err="1" smtClean="0">
                <a:latin typeface="Arial" charset="0"/>
              </a:rPr>
              <a:t>exposure</a:t>
            </a:r>
            <a:r>
              <a:rPr lang="es-ES_tradnl" dirty="0" smtClean="0">
                <a:latin typeface="Arial" charset="0"/>
              </a:rPr>
              <a:t> </a:t>
            </a:r>
            <a:r>
              <a:rPr lang="es-ES_tradnl" dirty="0" err="1" smtClean="0">
                <a:latin typeface="Arial" charset="0"/>
              </a:rPr>
              <a:t>and</a:t>
            </a:r>
            <a:r>
              <a:rPr lang="es-ES_tradnl" dirty="0" smtClean="0">
                <a:latin typeface="Arial" charset="0"/>
              </a:rPr>
              <a:t> </a:t>
            </a:r>
            <a:r>
              <a:rPr lang="es-ES_tradnl" dirty="0" err="1" smtClean="0">
                <a:latin typeface="Arial" charset="0"/>
              </a:rPr>
              <a:t>therapeutic</a:t>
            </a:r>
            <a:r>
              <a:rPr lang="es-ES_tradnl" dirty="0" smtClean="0">
                <a:latin typeface="Arial" charset="0"/>
              </a:rPr>
              <a:t> </a:t>
            </a:r>
            <a:r>
              <a:rPr lang="es-ES_tradnl" dirty="0" err="1" smtClean="0">
                <a:latin typeface="Arial" charset="0"/>
              </a:rPr>
              <a:t>options</a:t>
            </a:r>
            <a:r>
              <a:rPr lang="es-ES_tradnl" dirty="0" smtClean="0">
                <a:latin typeface="Arial" charset="0"/>
              </a:rPr>
              <a:t> are </a:t>
            </a:r>
            <a:r>
              <a:rPr lang="es-ES_tradnl" dirty="0" err="1" smtClean="0">
                <a:latin typeface="Arial" charset="0"/>
              </a:rPr>
              <a:t>limited</a:t>
            </a:r>
            <a:r>
              <a:rPr lang="es-ES_tradnl" dirty="0" smtClean="0">
                <a:latin typeface="Arial" charset="0"/>
              </a:rPr>
              <a:t>. </a:t>
            </a:r>
            <a:r>
              <a:rPr lang="es-ES_tradnl" dirty="0" err="1" smtClean="0">
                <a:latin typeface="Arial" charset="0"/>
              </a:rPr>
              <a:t>The</a:t>
            </a:r>
            <a:r>
              <a:rPr lang="es-ES_tradnl" dirty="0" smtClean="0">
                <a:latin typeface="Arial" charset="0"/>
              </a:rPr>
              <a:t> </a:t>
            </a:r>
            <a:r>
              <a:rPr lang="es-ES_tradnl" dirty="0" err="1" smtClean="0">
                <a:latin typeface="Arial" charset="0"/>
              </a:rPr>
              <a:t>combination</a:t>
            </a:r>
            <a:r>
              <a:rPr lang="es-ES_tradnl" dirty="0" smtClean="0">
                <a:latin typeface="Arial" charset="0"/>
              </a:rPr>
              <a:t> </a:t>
            </a:r>
            <a:r>
              <a:rPr lang="es-ES_tradnl" dirty="0" err="1" smtClean="0">
                <a:latin typeface="Arial" charset="0"/>
              </a:rPr>
              <a:t>of</a:t>
            </a:r>
            <a:r>
              <a:rPr lang="es-ES_tradnl" dirty="0" smtClean="0">
                <a:latin typeface="Arial" charset="0"/>
              </a:rPr>
              <a:t> </a:t>
            </a:r>
            <a:r>
              <a:rPr lang="es-ES_tradnl" dirty="0" err="1" smtClean="0">
                <a:latin typeface="Arial" charset="0"/>
              </a:rPr>
              <a:t>cisplatin</a:t>
            </a:r>
            <a:r>
              <a:rPr lang="es-ES_tradnl" dirty="0" smtClean="0">
                <a:latin typeface="Arial" charset="0"/>
              </a:rPr>
              <a:t> plus </a:t>
            </a:r>
            <a:r>
              <a:rPr lang="es-ES_tradnl" dirty="0" err="1" smtClean="0">
                <a:latin typeface="Arial" charset="0"/>
              </a:rPr>
              <a:t>paclitaxel</a:t>
            </a:r>
            <a:r>
              <a:rPr lang="es-ES_tradnl" dirty="0" smtClean="0">
                <a:latin typeface="Arial" charset="0"/>
              </a:rPr>
              <a:t> has </a:t>
            </a:r>
            <a:r>
              <a:rPr lang="es-ES_tradnl" dirty="0" err="1" smtClean="0">
                <a:latin typeface="Arial" charset="0"/>
              </a:rPr>
              <a:t>remained</a:t>
            </a:r>
            <a:r>
              <a:rPr lang="es-ES_tradnl" dirty="0" smtClean="0">
                <a:latin typeface="Arial" charset="0"/>
              </a:rPr>
              <a:t> </a:t>
            </a:r>
            <a:r>
              <a:rPr lang="es-ES_tradnl" dirty="0" err="1" smtClean="0">
                <a:latin typeface="Arial" charset="0"/>
              </a:rPr>
              <a:t>the</a:t>
            </a:r>
            <a:r>
              <a:rPr lang="es-ES_tradnl" dirty="0" smtClean="0">
                <a:latin typeface="Arial" charset="0"/>
              </a:rPr>
              <a:t> </a:t>
            </a:r>
            <a:r>
              <a:rPr lang="es-ES_tradnl" dirty="0" err="1" smtClean="0">
                <a:latin typeface="Arial" charset="0"/>
              </a:rPr>
              <a:t>standard</a:t>
            </a:r>
            <a:r>
              <a:rPr lang="es-ES_tradnl" dirty="0" smtClean="0">
                <a:latin typeface="Arial" charset="0"/>
              </a:rPr>
              <a:t> </a:t>
            </a:r>
            <a:r>
              <a:rPr lang="es-ES_tradnl" dirty="0" err="1" smtClean="0">
                <a:latin typeface="Arial" charset="0"/>
              </a:rPr>
              <a:t>frist</a:t>
            </a:r>
            <a:r>
              <a:rPr lang="es-ES_tradnl" dirty="0" smtClean="0">
                <a:latin typeface="Arial" charset="0"/>
              </a:rPr>
              <a:t>-</a:t>
            </a:r>
            <a:r>
              <a:rPr lang="es-ES_tradnl" dirty="0" err="1" smtClean="0">
                <a:latin typeface="Arial" charset="0"/>
              </a:rPr>
              <a:t>line</a:t>
            </a:r>
            <a:r>
              <a:rPr lang="es-ES_tradnl" dirty="0" smtClean="0">
                <a:latin typeface="Arial" charset="0"/>
              </a:rPr>
              <a:t> </a:t>
            </a:r>
            <a:r>
              <a:rPr lang="es-ES_tradnl" dirty="0" err="1" smtClean="0">
                <a:latin typeface="Arial" charset="0"/>
              </a:rPr>
              <a:t>regimen</a:t>
            </a:r>
            <a:r>
              <a:rPr lang="es-ES_tradnl" dirty="0" smtClean="0">
                <a:latin typeface="Arial" charset="0"/>
              </a:rPr>
              <a:t> </a:t>
            </a:r>
            <a:r>
              <a:rPr lang="es-ES_tradnl" dirty="0" err="1" smtClean="0">
                <a:latin typeface="Arial" charset="0"/>
              </a:rPr>
              <a:t>for</a:t>
            </a:r>
            <a:r>
              <a:rPr lang="es-ES_tradnl" dirty="0" smtClean="0">
                <a:latin typeface="Arial" charset="0"/>
              </a:rPr>
              <a:t> </a:t>
            </a:r>
            <a:r>
              <a:rPr lang="es-ES_tradnl" dirty="0" err="1" smtClean="0">
                <a:latin typeface="Arial" charset="0"/>
              </a:rPr>
              <a:t>recurrent</a:t>
            </a:r>
            <a:r>
              <a:rPr lang="es-ES_tradnl" dirty="0" smtClean="0">
                <a:latin typeface="Arial" charset="0"/>
              </a:rPr>
              <a:t> </a:t>
            </a:r>
            <a:r>
              <a:rPr lang="es-ES_tradnl" dirty="0" err="1" smtClean="0">
                <a:latin typeface="Arial" charset="0"/>
              </a:rPr>
              <a:t>and</a:t>
            </a:r>
            <a:r>
              <a:rPr lang="es-ES_tradnl" dirty="0" smtClean="0">
                <a:latin typeface="Arial" charset="0"/>
              </a:rPr>
              <a:t> </a:t>
            </a:r>
            <a:r>
              <a:rPr lang="es-ES_tradnl" dirty="0" err="1" smtClean="0">
                <a:latin typeface="Arial" charset="0"/>
              </a:rPr>
              <a:t>metastatic</a:t>
            </a:r>
            <a:r>
              <a:rPr lang="es-ES_tradnl" dirty="0" smtClean="0">
                <a:latin typeface="Arial" charset="0"/>
              </a:rPr>
              <a:t> </a:t>
            </a:r>
            <a:r>
              <a:rPr lang="es-ES_tradnl" dirty="0" err="1" smtClean="0">
                <a:latin typeface="Arial" charset="0"/>
              </a:rPr>
              <a:t>disease</a:t>
            </a:r>
            <a:r>
              <a:rPr lang="es-ES_tradnl" dirty="0" smtClean="0">
                <a:latin typeface="Arial" charset="0"/>
              </a:rPr>
              <a:t> </a:t>
            </a:r>
            <a:r>
              <a:rPr lang="es-ES_tradnl" dirty="0" err="1" smtClean="0">
                <a:latin typeface="Arial" charset="0"/>
              </a:rPr>
              <a:t>based</a:t>
            </a:r>
            <a:r>
              <a:rPr lang="es-ES_tradnl" dirty="0" smtClean="0">
                <a:latin typeface="Arial" charset="0"/>
              </a:rPr>
              <a:t> </a:t>
            </a:r>
            <a:r>
              <a:rPr lang="es-ES_tradnl" dirty="0" err="1" smtClean="0">
                <a:latin typeface="Arial" charset="0"/>
              </a:rPr>
              <a:t>on</a:t>
            </a:r>
            <a:r>
              <a:rPr lang="es-ES_tradnl" dirty="0" smtClean="0">
                <a:latin typeface="Arial" charset="0"/>
              </a:rPr>
              <a:t> </a:t>
            </a:r>
            <a:r>
              <a:rPr lang="es-ES_tradnl" dirty="0" err="1" smtClean="0">
                <a:latin typeface="Arial" charset="0"/>
              </a:rPr>
              <a:t>the</a:t>
            </a:r>
            <a:r>
              <a:rPr lang="es-ES_tradnl" dirty="0" smtClean="0">
                <a:latin typeface="Arial" charset="0"/>
              </a:rPr>
              <a:t> </a:t>
            </a:r>
            <a:r>
              <a:rPr lang="es-ES_tradnl" dirty="0" err="1" smtClean="0">
                <a:latin typeface="Arial" charset="0"/>
              </a:rPr>
              <a:t>results</a:t>
            </a:r>
            <a:r>
              <a:rPr lang="es-ES_tradnl" dirty="0" smtClean="0">
                <a:latin typeface="Arial" charset="0"/>
              </a:rPr>
              <a:t>  </a:t>
            </a:r>
            <a:r>
              <a:rPr lang="es-ES_tradnl" dirty="0" err="1" smtClean="0">
                <a:latin typeface="Arial" charset="0"/>
              </a:rPr>
              <a:t>of</a:t>
            </a:r>
            <a:r>
              <a:rPr lang="es-ES_tradnl" dirty="0" smtClean="0">
                <a:latin typeface="Arial" charset="0"/>
              </a:rPr>
              <a:t> GOG </a:t>
            </a:r>
            <a:r>
              <a:rPr lang="es-ES_tradnl" dirty="0" err="1" smtClean="0">
                <a:latin typeface="Arial" charset="0"/>
              </a:rPr>
              <a:t>protocol</a:t>
            </a:r>
            <a:r>
              <a:rPr lang="es-ES_tradnl" dirty="0" smtClean="0">
                <a:latin typeface="Arial" charset="0"/>
              </a:rPr>
              <a:t> 204 in </a:t>
            </a:r>
            <a:r>
              <a:rPr lang="es-ES_tradnl" dirty="0" err="1" smtClean="0">
                <a:latin typeface="Arial" charset="0"/>
              </a:rPr>
              <a:t>which</a:t>
            </a:r>
            <a:r>
              <a:rPr lang="es-ES_tradnl" dirty="0" smtClean="0">
                <a:latin typeface="Arial" charset="0"/>
              </a:rPr>
              <a:t> 3 </a:t>
            </a:r>
            <a:r>
              <a:rPr lang="es-ES_tradnl" dirty="0" err="1" smtClean="0">
                <a:latin typeface="Arial" charset="0"/>
              </a:rPr>
              <a:t>other</a:t>
            </a:r>
            <a:r>
              <a:rPr lang="es-ES_tradnl" dirty="0" smtClean="0">
                <a:latin typeface="Arial" charset="0"/>
              </a:rPr>
              <a:t> </a:t>
            </a:r>
            <a:r>
              <a:rPr lang="es-ES_tradnl" dirty="0" err="1" smtClean="0">
                <a:latin typeface="Arial" charset="0"/>
              </a:rPr>
              <a:t>platinum</a:t>
            </a:r>
            <a:r>
              <a:rPr lang="es-ES_tradnl" dirty="0" smtClean="0">
                <a:latin typeface="Arial" charset="0"/>
              </a:rPr>
              <a:t>-</a:t>
            </a:r>
            <a:r>
              <a:rPr lang="es-ES_tradnl" dirty="0" err="1" smtClean="0">
                <a:latin typeface="Arial" charset="0"/>
              </a:rPr>
              <a:t>based</a:t>
            </a:r>
            <a:r>
              <a:rPr lang="es-ES_tradnl" dirty="0" smtClean="0">
                <a:latin typeface="Arial" charset="0"/>
              </a:rPr>
              <a:t> </a:t>
            </a:r>
            <a:r>
              <a:rPr lang="es-ES_tradnl" dirty="0" err="1" smtClean="0">
                <a:latin typeface="Arial" charset="0"/>
              </a:rPr>
              <a:t>chemotherapy</a:t>
            </a:r>
            <a:r>
              <a:rPr lang="es-ES_tradnl" dirty="0" smtClean="0">
                <a:latin typeface="Arial" charset="0"/>
              </a:rPr>
              <a:t> </a:t>
            </a:r>
            <a:r>
              <a:rPr lang="es-ES_tradnl" dirty="0" err="1" smtClean="0">
                <a:latin typeface="Arial" charset="0"/>
              </a:rPr>
              <a:t>doublets</a:t>
            </a:r>
            <a:r>
              <a:rPr lang="es-ES_tradnl" dirty="0" smtClean="0">
                <a:latin typeface="Arial" charset="0"/>
              </a:rPr>
              <a:t> </a:t>
            </a:r>
            <a:r>
              <a:rPr lang="es-ES_tradnl" dirty="0" err="1" smtClean="0">
                <a:latin typeface="Arial" charset="0"/>
              </a:rPr>
              <a:t>were</a:t>
            </a:r>
            <a:r>
              <a:rPr lang="es-ES_tradnl" dirty="0" smtClean="0">
                <a:latin typeface="Arial" charset="0"/>
              </a:rPr>
              <a:t> </a:t>
            </a:r>
            <a:r>
              <a:rPr lang="es-ES_tradnl" dirty="0" err="1" smtClean="0">
                <a:latin typeface="Arial" charset="0"/>
              </a:rPr>
              <a:t>not</a:t>
            </a:r>
            <a:r>
              <a:rPr lang="es-ES_tradnl" dirty="0" smtClean="0">
                <a:latin typeface="Arial" charset="0"/>
              </a:rPr>
              <a:t> </a:t>
            </a:r>
            <a:r>
              <a:rPr lang="es-ES_tradnl" dirty="0" err="1" smtClean="0">
                <a:latin typeface="Arial" charset="0"/>
              </a:rPr>
              <a:t>able</a:t>
            </a:r>
            <a:r>
              <a:rPr lang="es-ES_tradnl" dirty="0" smtClean="0">
                <a:latin typeface="Arial" charset="0"/>
              </a:rPr>
              <a:t> </a:t>
            </a:r>
            <a:r>
              <a:rPr lang="es-ES_tradnl" dirty="0" err="1" smtClean="0">
                <a:latin typeface="Arial" charset="0"/>
              </a:rPr>
              <a:t>to</a:t>
            </a:r>
            <a:r>
              <a:rPr lang="es-ES_tradnl" dirty="0" smtClean="0">
                <a:latin typeface="Arial" charset="0"/>
              </a:rPr>
              <a:t> </a:t>
            </a:r>
            <a:r>
              <a:rPr lang="es-ES_tradnl" dirty="0" err="1" smtClean="0">
                <a:latin typeface="Arial" charset="0"/>
              </a:rPr>
              <a:t>outperform</a:t>
            </a:r>
            <a:r>
              <a:rPr lang="es-ES_tradnl" dirty="0" smtClean="0">
                <a:latin typeface="Arial" charset="0"/>
              </a:rPr>
              <a:t> </a:t>
            </a:r>
            <a:r>
              <a:rPr lang="es-ES_tradnl" dirty="0" err="1" smtClean="0">
                <a:latin typeface="Arial" charset="0"/>
              </a:rPr>
              <a:t>cisplatin</a:t>
            </a:r>
            <a:r>
              <a:rPr lang="es-ES_tradnl" dirty="0" smtClean="0">
                <a:latin typeface="Arial" charset="0"/>
              </a:rPr>
              <a:t> plus </a:t>
            </a:r>
            <a:r>
              <a:rPr lang="es-ES_tradnl" dirty="0" err="1" smtClean="0">
                <a:latin typeface="Arial" charset="0"/>
              </a:rPr>
              <a:t>paclitaxel</a:t>
            </a:r>
            <a:r>
              <a:rPr lang="es-ES_tradnl" dirty="0" smtClean="0">
                <a:latin typeface="Arial" charset="0"/>
              </a:rPr>
              <a:t>. </a:t>
            </a:r>
            <a:r>
              <a:rPr lang="es-ES_tradnl" dirty="0" err="1" smtClean="0">
                <a:latin typeface="Arial" charset="0"/>
              </a:rPr>
              <a:t>However</a:t>
            </a:r>
            <a:r>
              <a:rPr lang="es-ES_tradnl" dirty="0" smtClean="0">
                <a:latin typeface="Arial" charset="0"/>
              </a:rPr>
              <a:t>, median OS </a:t>
            </a:r>
            <a:r>
              <a:rPr lang="es-ES_tradnl" dirty="0" err="1" smtClean="0">
                <a:latin typeface="Arial" charset="0"/>
              </a:rPr>
              <a:t>is</a:t>
            </a:r>
            <a:r>
              <a:rPr lang="es-ES_tradnl" dirty="0" smtClean="0">
                <a:latin typeface="Arial" charset="0"/>
              </a:rPr>
              <a:t> </a:t>
            </a:r>
            <a:r>
              <a:rPr lang="es-ES_tradnl" dirty="0" err="1" smtClean="0">
                <a:latin typeface="Arial" charset="0"/>
              </a:rPr>
              <a:t>less</a:t>
            </a:r>
            <a:r>
              <a:rPr lang="es-ES_tradnl" dirty="0" smtClean="0">
                <a:latin typeface="Arial" charset="0"/>
              </a:rPr>
              <a:t> </a:t>
            </a:r>
            <a:r>
              <a:rPr lang="es-ES_tradnl" dirty="0" err="1" smtClean="0">
                <a:latin typeface="Arial" charset="0"/>
              </a:rPr>
              <a:t>than</a:t>
            </a:r>
            <a:r>
              <a:rPr lang="es-ES_tradnl" dirty="0" smtClean="0">
                <a:latin typeface="Arial" charset="0"/>
              </a:rPr>
              <a:t> </a:t>
            </a:r>
            <a:r>
              <a:rPr lang="es-ES_tradnl" dirty="0" err="1" smtClean="0">
                <a:latin typeface="Arial" charset="0"/>
              </a:rPr>
              <a:t>or</a:t>
            </a:r>
            <a:r>
              <a:rPr lang="es-ES_tradnl" dirty="0" smtClean="0">
                <a:latin typeface="Arial" charset="0"/>
              </a:rPr>
              <a:t> </a:t>
            </a:r>
            <a:r>
              <a:rPr lang="es-ES_tradnl" dirty="0" err="1" smtClean="0">
                <a:latin typeface="Arial" charset="0"/>
              </a:rPr>
              <a:t>equal</a:t>
            </a:r>
            <a:r>
              <a:rPr lang="es-ES_tradnl" dirty="0" smtClean="0">
                <a:latin typeface="Arial" charset="0"/>
              </a:rPr>
              <a:t> </a:t>
            </a:r>
            <a:r>
              <a:rPr lang="es-ES_tradnl" dirty="0" err="1" smtClean="0">
                <a:latin typeface="Arial" charset="0"/>
              </a:rPr>
              <a:t>to</a:t>
            </a:r>
            <a:r>
              <a:rPr lang="es-ES_tradnl" dirty="0" smtClean="0">
                <a:latin typeface="Arial" charset="0"/>
              </a:rPr>
              <a:t> 12 </a:t>
            </a:r>
            <a:r>
              <a:rPr lang="es-ES_tradnl" dirty="0" err="1" smtClean="0">
                <a:latin typeface="Arial" charset="0"/>
              </a:rPr>
              <a:t>months</a:t>
            </a:r>
            <a:r>
              <a:rPr lang="es-ES_tradnl" dirty="0" smtClean="0">
                <a:latin typeface="Arial" charset="0"/>
              </a:rPr>
              <a:t> </a:t>
            </a:r>
            <a:r>
              <a:rPr lang="es-ES_tradnl" dirty="0" err="1" smtClean="0">
                <a:latin typeface="Arial" charset="0"/>
              </a:rPr>
              <a:t>with</a:t>
            </a:r>
            <a:r>
              <a:rPr lang="es-ES_tradnl" dirty="0" smtClean="0">
                <a:latin typeface="Arial" charset="0"/>
              </a:rPr>
              <a:t> </a:t>
            </a:r>
            <a:r>
              <a:rPr lang="es-ES_tradnl" dirty="0" err="1" smtClean="0">
                <a:latin typeface="Arial" charset="0"/>
              </a:rPr>
              <a:t>this</a:t>
            </a:r>
            <a:r>
              <a:rPr lang="es-ES_tradnl" dirty="0" smtClean="0">
                <a:latin typeface="Arial" charset="0"/>
              </a:rPr>
              <a:t> </a:t>
            </a:r>
            <a:r>
              <a:rPr lang="es-ES_tradnl" dirty="0" err="1" smtClean="0">
                <a:latin typeface="Arial" charset="0"/>
              </a:rPr>
              <a:t>regimen</a:t>
            </a:r>
            <a:r>
              <a:rPr lang="es-ES_tradnl" dirty="0" smtClean="0">
                <a:latin typeface="Arial" charset="0"/>
              </a:rPr>
              <a:t>. </a:t>
            </a:r>
            <a:r>
              <a:rPr lang="es-ES_tradnl" dirty="0" err="1" smtClean="0">
                <a:latin typeface="Arial" charset="0"/>
              </a:rPr>
              <a:t>There</a:t>
            </a:r>
            <a:r>
              <a:rPr lang="es-ES_tradnl" dirty="0" smtClean="0">
                <a:latin typeface="Arial" charset="0"/>
              </a:rPr>
              <a:t> </a:t>
            </a:r>
            <a:r>
              <a:rPr lang="es-ES_tradnl" dirty="0" err="1" smtClean="0">
                <a:latin typeface="Arial" charset="0"/>
              </a:rPr>
              <a:t>is</a:t>
            </a:r>
            <a:r>
              <a:rPr lang="es-ES_tradnl" dirty="0" smtClean="0">
                <a:latin typeface="Arial" charset="0"/>
              </a:rPr>
              <a:t> a </a:t>
            </a:r>
            <a:r>
              <a:rPr lang="es-ES_tradnl" dirty="0" err="1" smtClean="0">
                <a:latin typeface="Arial" charset="0"/>
              </a:rPr>
              <a:t>need</a:t>
            </a:r>
            <a:r>
              <a:rPr lang="es-ES_tradnl" dirty="0" smtClean="0">
                <a:latin typeface="Arial" charset="0"/>
              </a:rPr>
              <a:t> </a:t>
            </a:r>
            <a:r>
              <a:rPr lang="es-ES_tradnl" dirty="0" err="1" smtClean="0">
                <a:latin typeface="Arial" charset="0"/>
              </a:rPr>
              <a:t>for</a:t>
            </a:r>
            <a:r>
              <a:rPr lang="es-ES_tradnl" dirty="0" smtClean="0">
                <a:latin typeface="Arial" charset="0"/>
              </a:rPr>
              <a:t> </a:t>
            </a:r>
            <a:r>
              <a:rPr lang="es-ES_tradnl" dirty="0" err="1" smtClean="0">
                <a:latin typeface="Arial" charset="0"/>
              </a:rPr>
              <a:t>new</a:t>
            </a:r>
            <a:r>
              <a:rPr lang="es-ES_tradnl" dirty="0" smtClean="0">
                <a:latin typeface="Arial" charset="0"/>
              </a:rPr>
              <a:t> </a:t>
            </a:r>
            <a:r>
              <a:rPr lang="es-ES_tradnl" dirty="0" err="1" smtClean="0">
                <a:latin typeface="Arial" charset="0"/>
              </a:rPr>
              <a:t>therapeutic</a:t>
            </a:r>
            <a:r>
              <a:rPr lang="es-ES_tradnl" dirty="0" smtClean="0">
                <a:latin typeface="Arial" charset="0"/>
              </a:rPr>
              <a:t> </a:t>
            </a:r>
            <a:r>
              <a:rPr lang="es-ES_tradnl" dirty="0" err="1" smtClean="0">
                <a:latin typeface="Arial" charset="0"/>
              </a:rPr>
              <a:t>alternatives</a:t>
            </a:r>
            <a:r>
              <a:rPr lang="es-ES_tradnl" dirty="0" smtClean="0">
                <a:latin typeface="Arial" charset="0"/>
              </a:rPr>
              <a:t>. </a:t>
            </a:r>
            <a:r>
              <a:rPr lang="es-ES_tradnl" dirty="0" err="1" smtClean="0">
                <a:latin typeface="Arial" charset="0"/>
              </a:rPr>
              <a:t>Both</a:t>
            </a:r>
            <a:r>
              <a:rPr lang="es-ES_tradnl" dirty="0" smtClean="0">
                <a:latin typeface="Arial" charset="0"/>
              </a:rPr>
              <a:t> non-</a:t>
            </a:r>
            <a:r>
              <a:rPr lang="es-ES_tradnl" dirty="0" err="1" smtClean="0">
                <a:latin typeface="Arial" charset="0"/>
              </a:rPr>
              <a:t>platinum</a:t>
            </a:r>
            <a:r>
              <a:rPr lang="es-ES_tradnl" dirty="0" smtClean="0">
                <a:latin typeface="Arial" charset="0"/>
              </a:rPr>
              <a:t> </a:t>
            </a:r>
            <a:r>
              <a:rPr lang="es-ES_tradnl" dirty="0" err="1" smtClean="0">
                <a:latin typeface="Arial" charset="0"/>
              </a:rPr>
              <a:t>chemotherapy</a:t>
            </a:r>
            <a:r>
              <a:rPr lang="es-ES_tradnl" dirty="0" smtClean="0">
                <a:latin typeface="Arial" charset="0"/>
              </a:rPr>
              <a:t> </a:t>
            </a:r>
            <a:r>
              <a:rPr lang="es-ES_tradnl" dirty="0" err="1" smtClean="0">
                <a:latin typeface="Arial" charset="0"/>
              </a:rPr>
              <a:t>doublets</a:t>
            </a:r>
            <a:r>
              <a:rPr lang="es-ES_tradnl" dirty="0" smtClean="0">
                <a:latin typeface="Arial" charset="0"/>
              </a:rPr>
              <a:t> </a:t>
            </a:r>
            <a:r>
              <a:rPr lang="es-ES_tradnl" dirty="0" err="1" smtClean="0">
                <a:latin typeface="Arial" charset="0"/>
              </a:rPr>
              <a:t>and</a:t>
            </a:r>
            <a:r>
              <a:rPr lang="es-ES_tradnl" dirty="0" smtClean="0">
                <a:latin typeface="Arial" charset="0"/>
              </a:rPr>
              <a:t> </a:t>
            </a:r>
            <a:r>
              <a:rPr lang="es-ES_tradnl" dirty="0" err="1" smtClean="0">
                <a:latin typeface="Arial" charset="0"/>
              </a:rPr>
              <a:t>anti</a:t>
            </a:r>
            <a:r>
              <a:rPr lang="es-ES_tradnl" dirty="0" smtClean="0">
                <a:latin typeface="Arial" charset="0"/>
              </a:rPr>
              <a:t>-</a:t>
            </a:r>
            <a:r>
              <a:rPr lang="es-ES_tradnl" dirty="0" err="1" smtClean="0">
                <a:latin typeface="Arial" charset="0"/>
              </a:rPr>
              <a:t>angiogenesis</a:t>
            </a:r>
            <a:r>
              <a:rPr lang="es-ES_tradnl" dirty="0" smtClean="0">
                <a:latin typeface="Arial" charset="0"/>
              </a:rPr>
              <a:t> </a:t>
            </a:r>
            <a:r>
              <a:rPr lang="es-ES_tradnl" dirty="0" err="1" smtClean="0">
                <a:latin typeface="Arial" charset="0"/>
              </a:rPr>
              <a:t>therapy</a:t>
            </a:r>
            <a:r>
              <a:rPr lang="es-ES_tradnl" dirty="0" smtClean="0">
                <a:latin typeface="Arial" charset="0"/>
              </a:rPr>
              <a:t> </a:t>
            </a:r>
            <a:r>
              <a:rPr lang="es-ES_tradnl" dirty="0" err="1" smtClean="0">
                <a:latin typeface="Arial" charset="0"/>
              </a:rPr>
              <a:t>were</a:t>
            </a:r>
            <a:r>
              <a:rPr lang="es-ES_tradnl" dirty="0" smtClean="0">
                <a:latin typeface="Arial" charset="0"/>
              </a:rPr>
              <a:t> </a:t>
            </a:r>
            <a:r>
              <a:rPr lang="es-ES_tradnl" dirty="0" err="1" smtClean="0">
                <a:latin typeface="Arial" charset="0"/>
              </a:rPr>
              <a:t>considered</a:t>
            </a:r>
            <a:r>
              <a:rPr lang="es-ES_tradnl" dirty="0" smtClean="0">
                <a:latin typeface="Arial" charset="0"/>
              </a:rPr>
              <a: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5</a:t>
            </a:fld>
            <a:endParaRPr lang="en-GB" dirty="0"/>
          </a:p>
        </p:txBody>
      </p:sp>
    </p:spTree>
    <p:extLst>
      <p:ext uri="{BB962C8B-B14F-4D97-AF65-F5344CB8AC3E}">
        <p14:creationId xmlns:p14="http://schemas.microsoft.com/office/powerpoint/2010/main" val="3991150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charset="-128"/>
                <a:cs typeface="ＭＳ Ｐゴシック" charset="-128"/>
              </a:rPr>
              <a:t>In February 2012 we had observed 174 events and this triggered the pre-planned interim analysis. The DSMB was convened by the NCI and the members voted to release the topotecan plus paclitaxel data. To notify investigators and trial participants of the topotecan/paclitaxel data, ‘Dear Investigator’ and ‘Dear Patient’ letters were drafted. </a:t>
            </a:r>
          </a:p>
        </p:txBody>
      </p:sp>
      <p:sp>
        <p:nvSpPr>
          <p:cNvPr id="56324" name="Slide Number Placeholder 3"/>
          <p:cNvSpPr>
            <a:spLocks noGrp="1"/>
          </p:cNvSpPr>
          <p:nvPr>
            <p:ph type="sldNum" sz="quarter" idx="5"/>
          </p:nvPr>
        </p:nvSpPr>
        <p:spPr bwMode="auto">
          <a:noFill/>
          <a:ln>
            <a:miter lim="800000"/>
            <a:headEnd/>
            <a:tailEnd/>
          </a:ln>
        </p:spPr>
        <p:txBody>
          <a:bodyPr/>
          <a:lstStyle/>
          <a:p>
            <a:fld id="{24EFC6EE-5B7F-914E-9856-2BF2754F4A63}" type="slidenum">
              <a:rPr lang="en-US"/>
              <a:pPr/>
              <a:t>19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a:t>
            </a:r>
            <a:r>
              <a:rPr lang="en-US" dirty="0" err="1" smtClean="0"/>
              <a:t>topotecan-paclitaxel</a:t>
            </a:r>
            <a:r>
              <a:rPr lang="en-US" dirty="0" smtClean="0"/>
              <a:t> data was presented at the 44</a:t>
            </a:r>
            <a:r>
              <a:rPr lang="en-US" baseline="30000" dirty="0" smtClean="0"/>
              <a:t>th</a:t>
            </a:r>
            <a:r>
              <a:rPr lang="en-US" dirty="0" smtClean="0"/>
              <a:t> Annual Meeting of the Society of Gynecologic Oncology in March 2013. The experimental to control hazard ratio of death was 1.2 with a CI that includes 1 and a </a:t>
            </a:r>
            <a:r>
              <a:rPr lang="en-US" dirty="0" err="1" smtClean="0"/>
              <a:t>p</a:t>
            </a:r>
            <a:r>
              <a:rPr lang="en-US" dirty="0" smtClean="0"/>
              <a:t> value of 0.88. These results were interpreted as indicating that the non-platinum chemotherapy doublet was not superior to </a:t>
            </a:r>
            <a:r>
              <a:rPr lang="en-US" dirty="0" err="1" smtClean="0"/>
              <a:t>cisplatin-paclitaxel</a:t>
            </a:r>
            <a:r>
              <a:rPr lang="en-US" dirty="0" smtClean="0"/>
              <a:t> for efficacy.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What I will say: We presented the results of the interim analysis at the 44</a:t>
            </a:r>
            <a:r>
              <a:rPr lang="en-US" baseline="30000" dirty="0" smtClean="0"/>
              <a:t>th</a:t>
            </a:r>
            <a:r>
              <a:rPr lang="en-US" dirty="0" smtClean="0"/>
              <a:t> Annual Meeting of the Society of Gynecologic Oncology in March 2013. With a HR of 1.2, we reported that the </a:t>
            </a:r>
            <a:r>
              <a:rPr lang="en-US" dirty="0" err="1" smtClean="0"/>
              <a:t>topotecan-paclitaxel</a:t>
            </a:r>
            <a:r>
              <a:rPr lang="en-US" dirty="0" smtClean="0"/>
              <a:t> backbone was not superior to the </a:t>
            </a:r>
            <a:r>
              <a:rPr lang="en-US" dirty="0" err="1" smtClean="0"/>
              <a:t>cisplatin-paclitaxel</a:t>
            </a:r>
            <a:r>
              <a:rPr lang="en-US" dirty="0" smtClean="0"/>
              <a:t> backbone.</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20</a:t>
            </a:fld>
            <a:endParaRPr lang="en-GB" dirty="0"/>
          </a:p>
        </p:txBody>
      </p:sp>
    </p:spTree>
    <p:extLst>
      <p:ext uri="{BB962C8B-B14F-4D97-AF65-F5344CB8AC3E}">
        <p14:creationId xmlns:p14="http://schemas.microsoft.com/office/powerpoint/2010/main" val="47455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ea typeface="ＭＳ Ｐゴシック" charset="-128"/>
                <a:cs typeface="ＭＳ Ｐゴシック" charset="-128"/>
              </a:rPr>
              <a:t>These are the overall survival curves for patients with and without prior platinum exposure. The HR for death in patients who have received prior platinum is 1.18 as compared to 1.35 for those who did not receive prior platinum. This makes intuitive sense as the benefit of treating patients with cisplatin at recurrence is expected to be better in those patients who are </a:t>
            </a:r>
            <a:r>
              <a:rPr lang="en-US" dirty="0" err="1">
                <a:ea typeface="ＭＳ Ｐゴシック" charset="-128"/>
                <a:cs typeface="ＭＳ Ｐゴシック" charset="-128"/>
              </a:rPr>
              <a:t>chemoaive</a:t>
            </a:r>
            <a:r>
              <a:rPr lang="en-US" dirty="0">
                <a:ea typeface="ＭＳ Ｐゴシック" charset="-128"/>
                <a:cs typeface="ＭＳ Ｐゴシック" charset="-128"/>
              </a:rPr>
              <a:t> to it. However, the HR of 1.18 still “favors” the cisplatin-paclitaxel backbone but because the CI includes 1 this indicates that there is no significant evidence that </a:t>
            </a:r>
            <a:r>
              <a:rPr lang="en-US" dirty="0" err="1">
                <a:ea typeface="ＭＳ Ｐゴシック" charset="-128"/>
                <a:cs typeface="ＭＳ Ｐゴシック" charset="-128"/>
              </a:rPr>
              <a:t>topotecan</a:t>
            </a:r>
            <a:r>
              <a:rPr lang="en-US" dirty="0">
                <a:ea typeface="ＭＳ Ｐゴシック" charset="-128"/>
                <a:cs typeface="ＭＳ Ｐゴシック" charset="-128"/>
              </a:rPr>
              <a:t> is worse. Taken as a whole, the </a:t>
            </a:r>
            <a:r>
              <a:rPr lang="en-US" dirty="0" err="1">
                <a:ea typeface="ＭＳ Ｐゴシック" charset="-128"/>
                <a:cs typeface="ＭＳ Ｐゴシック" charset="-128"/>
              </a:rPr>
              <a:t>topotecan</a:t>
            </a:r>
            <a:r>
              <a:rPr lang="en-US" dirty="0">
                <a:ea typeface="ＭＳ Ｐゴシック" charset="-128"/>
                <a:cs typeface="ＭＳ Ｐゴシック" charset="-128"/>
              </a:rPr>
              <a:t> backbone failed to demonstrate superiority even among patients with prior cisplatin. The data lean in favor of the cisplatin regimens but we cannot conclusively say that cisplatin is superior.</a:t>
            </a:r>
          </a:p>
        </p:txBody>
      </p:sp>
      <p:sp>
        <p:nvSpPr>
          <p:cNvPr id="62468" name="Slide Number Placeholder 3"/>
          <p:cNvSpPr>
            <a:spLocks noGrp="1"/>
          </p:cNvSpPr>
          <p:nvPr>
            <p:ph type="sldNum" sz="quarter" idx="5"/>
          </p:nvPr>
        </p:nvSpPr>
        <p:spPr bwMode="auto">
          <a:noFill/>
          <a:ln>
            <a:miter lim="800000"/>
            <a:headEnd/>
            <a:tailEnd/>
          </a:ln>
        </p:spPr>
        <p:txBody>
          <a:bodyPr/>
          <a:lstStyle/>
          <a:p>
            <a:fld id="{0A4BCD38-69CE-F246-ADFF-14DCC591FFE0}" type="slidenum">
              <a:rPr lang="en-US"/>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charset="-128"/>
                <a:cs typeface="ＭＳ Ｐゴシック" charset="-128"/>
              </a:rPr>
              <a:t>The proportion of severe toxicities in the topotecan arms were not sufficient to call a meeting of the DSMB or to declare the regimens unsafe. There was increased leukopenia among patients receiving the non-platinum chemotherapy doublet, but  febrile neutropenia and infection with grade 3-4 neutropenia were not significantly increased.The cisplatin-paclitaxel regimens did worse by allergy, neuropathy, metabolic, and nausea/vomiting.</a:t>
            </a:r>
          </a:p>
          <a:p>
            <a:endParaRPr lang="en-US" smtClean="0">
              <a:ea typeface="ＭＳ Ｐゴシック" charset="-128"/>
              <a:cs typeface="ＭＳ Ｐゴシック" charset="-128"/>
            </a:endParaRPr>
          </a:p>
        </p:txBody>
      </p:sp>
      <p:sp>
        <p:nvSpPr>
          <p:cNvPr id="64516" name="Slide Number Placeholder 3"/>
          <p:cNvSpPr>
            <a:spLocks noGrp="1"/>
          </p:cNvSpPr>
          <p:nvPr>
            <p:ph type="sldNum" sz="quarter" idx="5"/>
          </p:nvPr>
        </p:nvSpPr>
        <p:spPr bwMode="auto">
          <a:noFill/>
          <a:ln>
            <a:miter lim="800000"/>
            <a:headEnd/>
            <a:tailEnd/>
          </a:ln>
        </p:spPr>
        <p:txBody>
          <a:bodyPr/>
          <a:lstStyle/>
          <a:p>
            <a:fld id="{C1DA064A-064A-9542-BB8C-1091BE39A778}" type="slidenum">
              <a:rPr lang="en-US" smtClean="0"/>
              <a:pPr/>
              <a:t>22</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ea typeface="ＭＳ Ｐゴシック" charset="-128"/>
                <a:cs typeface="ＭＳ Ｐゴシック" charset="-128"/>
              </a:rPr>
              <a:t>In conclusion: this is the GOG’s 9</a:t>
            </a:r>
            <a:r>
              <a:rPr lang="en-US" baseline="30000">
                <a:ea typeface="ＭＳ Ｐゴシック" charset="-128"/>
                <a:cs typeface="ＭＳ Ｐゴシック" charset="-128"/>
              </a:rPr>
              <a:t>th</a:t>
            </a:r>
            <a:r>
              <a:rPr lang="en-US">
                <a:ea typeface="ＭＳ Ｐゴシック" charset="-128"/>
                <a:cs typeface="ＭＳ Ｐゴシック" charset="-128"/>
              </a:rPr>
              <a:t> phase 3 randomized trial in this population and the largest to complete accrual. The substitution of topotecan for cisplatin does not result in improved OS and the RR for cisplatin-paclitaxel remains high. The non-platinum chemotherapy doublet of topotecan-paclitaxel provides a much needed treatment alternative in this vulnerable population. Toxicity assessment of individual patients may identify those who are less likely to tolerate platinum-paclitaxel and for whom topotecan-paclitaxel may be considered.</a:t>
            </a:r>
          </a:p>
        </p:txBody>
      </p:sp>
      <p:sp>
        <p:nvSpPr>
          <p:cNvPr id="66564" name="Slide Number Placeholder 3"/>
          <p:cNvSpPr>
            <a:spLocks noGrp="1"/>
          </p:cNvSpPr>
          <p:nvPr>
            <p:ph type="sldNum" sz="quarter" idx="5"/>
          </p:nvPr>
        </p:nvSpPr>
        <p:spPr bwMode="auto">
          <a:noFill/>
          <a:ln>
            <a:miter lim="800000"/>
            <a:headEnd/>
            <a:tailEnd/>
          </a:ln>
        </p:spPr>
        <p:txBody>
          <a:bodyPr/>
          <a:lstStyle/>
          <a:p>
            <a:fld id="{1DE4F5E8-B0DD-B643-8524-92070EA93F74}" type="slidenum">
              <a:rPr lang="en-US"/>
              <a:pPr/>
              <a:t>23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s-ES_tradnl" dirty="0" err="1" smtClean="0">
                <a:latin typeface="Arial" charset="0"/>
              </a:rPr>
              <a:t>The</a:t>
            </a:r>
            <a:r>
              <a:rPr lang="es-ES_tradnl" dirty="0" smtClean="0">
                <a:latin typeface="Arial" charset="0"/>
              </a:rPr>
              <a:t> </a:t>
            </a:r>
            <a:r>
              <a:rPr lang="es-ES_tradnl" dirty="0" err="1" smtClean="0">
                <a:latin typeface="Arial" charset="0"/>
              </a:rPr>
              <a:t>database</a:t>
            </a:r>
            <a:r>
              <a:rPr lang="es-ES_tradnl" dirty="0" smtClean="0">
                <a:latin typeface="Arial" charset="0"/>
              </a:rPr>
              <a:t> </a:t>
            </a:r>
            <a:r>
              <a:rPr lang="es-ES_tradnl" dirty="0" err="1" smtClean="0">
                <a:latin typeface="Arial" charset="0"/>
              </a:rPr>
              <a:t>was</a:t>
            </a:r>
            <a:r>
              <a:rPr lang="es-ES_tradnl" dirty="0" smtClean="0">
                <a:latin typeface="Arial" charset="0"/>
              </a:rPr>
              <a:t> </a:t>
            </a:r>
            <a:r>
              <a:rPr lang="es-ES_tradnl" dirty="0" err="1" smtClean="0">
                <a:latin typeface="Arial" charset="0"/>
              </a:rPr>
              <a:t>frozen</a:t>
            </a:r>
            <a:r>
              <a:rPr lang="es-ES_tradnl" dirty="0" smtClean="0">
                <a:latin typeface="Arial" charset="0"/>
              </a:rPr>
              <a:t> </a:t>
            </a:r>
            <a:r>
              <a:rPr lang="es-ES_tradnl" dirty="0" err="1" smtClean="0">
                <a:latin typeface="Arial" charset="0"/>
              </a:rPr>
              <a:t>again</a:t>
            </a:r>
            <a:r>
              <a:rPr lang="es-ES_tradnl" dirty="0" smtClean="0">
                <a:latin typeface="Arial" charset="0"/>
              </a:rPr>
              <a:t> </a:t>
            </a:r>
            <a:r>
              <a:rPr lang="es-ES_tradnl" dirty="0" err="1" smtClean="0">
                <a:latin typeface="Arial" charset="0"/>
              </a:rPr>
              <a:t>on</a:t>
            </a:r>
            <a:r>
              <a:rPr lang="es-ES_tradnl" dirty="0" smtClean="0">
                <a:latin typeface="Arial" charset="0"/>
              </a:rPr>
              <a:t> </a:t>
            </a:r>
            <a:r>
              <a:rPr lang="es-ES_tradnl" dirty="0" err="1" smtClean="0">
                <a:latin typeface="Arial" charset="0"/>
              </a:rPr>
              <a:t>December</a:t>
            </a:r>
            <a:r>
              <a:rPr lang="es-ES_tradnl" dirty="0" smtClean="0">
                <a:latin typeface="Arial" charset="0"/>
              </a:rPr>
              <a:t> 12th, 2012 </a:t>
            </a:r>
            <a:r>
              <a:rPr lang="es-ES_tradnl" dirty="0" err="1" smtClean="0">
                <a:latin typeface="Arial" charset="0"/>
              </a:rPr>
              <a:t>and</a:t>
            </a:r>
            <a:r>
              <a:rPr lang="es-ES_tradnl" dirty="0" smtClean="0">
                <a:latin typeface="Arial" charset="0"/>
              </a:rPr>
              <a:t> </a:t>
            </a:r>
            <a:r>
              <a:rPr lang="es-ES_tradnl" dirty="0" err="1" smtClean="0">
                <a:latin typeface="Arial" charset="0"/>
              </a:rPr>
              <a:t>it</a:t>
            </a:r>
            <a:r>
              <a:rPr lang="es-ES_tradnl" dirty="0" smtClean="0">
                <a:latin typeface="Arial" charset="0"/>
              </a:rPr>
              <a:t> </a:t>
            </a:r>
            <a:r>
              <a:rPr lang="es-ES_tradnl" dirty="0" err="1" smtClean="0">
                <a:latin typeface="Arial" charset="0"/>
              </a:rPr>
              <a:t>was</a:t>
            </a:r>
            <a:r>
              <a:rPr lang="es-ES_tradnl" dirty="0" smtClean="0">
                <a:latin typeface="Arial" charset="0"/>
              </a:rPr>
              <a:t> </a:t>
            </a:r>
            <a:r>
              <a:rPr lang="es-ES_tradnl" dirty="0" err="1" smtClean="0">
                <a:latin typeface="Arial" charset="0"/>
              </a:rPr>
              <a:t>determined</a:t>
            </a:r>
            <a:r>
              <a:rPr lang="es-ES_tradnl" dirty="0" smtClean="0">
                <a:latin typeface="Arial" charset="0"/>
              </a:rPr>
              <a:t> </a:t>
            </a:r>
            <a:r>
              <a:rPr lang="es-ES_tradnl" dirty="0" err="1" smtClean="0">
                <a:latin typeface="Arial" charset="0"/>
              </a:rPr>
              <a:t>that</a:t>
            </a:r>
            <a:r>
              <a:rPr lang="es-ES_tradnl" dirty="0" smtClean="0">
                <a:latin typeface="Arial" charset="0"/>
              </a:rPr>
              <a:t> </a:t>
            </a:r>
            <a:r>
              <a:rPr lang="es-ES_tradnl" dirty="0" err="1" smtClean="0">
                <a:latin typeface="Arial" charset="0"/>
              </a:rPr>
              <a:t>the</a:t>
            </a:r>
            <a:r>
              <a:rPr lang="es-ES_tradnl" dirty="0" smtClean="0">
                <a:latin typeface="Arial" charset="0"/>
              </a:rPr>
              <a:t> </a:t>
            </a:r>
            <a:r>
              <a:rPr lang="es-ES_tradnl" dirty="0" err="1" smtClean="0">
                <a:latin typeface="Arial" charset="0"/>
              </a:rPr>
              <a:t>trial</a:t>
            </a:r>
            <a:r>
              <a:rPr lang="es-ES_tradnl" dirty="0" smtClean="0">
                <a:latin typeface="Arial" charset="0"/>
              </a:rPr>
              <a:t> </a:t>
            </a:r>
            <a:r>
              <a:rPr lang="es-ES_tradnl" dirty="0" err="1" smtClean="0">
                <a:latin typeface="Arial" charset="0"/>
              </a:rPr>
              <a:t>had</a:t>
            </a:r>
            <a:r>
              <a:rPr lang="es-ES_tradnl" dirty="0" smtClean="0">
                <a:latin typeface="Arial" charset="0"/>
              </a:rPr>
              <a:t> </a:t>
            </a:r>
            <a:r>
              <a:rPr lang="es-ES_tradnl" dirty="0" err="1" smtClean="0">
                <a:latin typeface="Arial" charset="0"/>
              </a:rPr>
              <a:t>met</a:t>
            </a:r>
            <a:r>
              <a:rPr lang="es-ES_tradnl" dirty="0" smtClean="0">
                <a:latin typeface="Arial" charset="0"/>
              </a:rPr>
              <a:t> </a:t>
            </a:r>
            <a:r>
              <a:rPr lang="es-ES_tradnl" dirty="0" err="1" smtClean="0">
                <a:latin typeface="Arial" charset="0"/>
              </a:rPr>
              <a:t>it’s</a:t>
            </a:r>
            <a:r>
              <a:rPr lang="es-ES_tradnl" dirty="0" smtClean="0">
                <a:latin typeface="Arial" charset="0"/>
              </a:rPr>
              <a:t> </a:t>
            </a:r>
            <a:r>
              <a:rPr lang="es-ES_tradnl" dirty="0" err="1" smtClean="0">
                <a:latin typeface="Arial" charset="0"/>
              </a:rPr>
              <a:t>primary</a:t>
            </a:r>
            <a:r>
              <a:rPr lang="es-ES_tradnl" dirty="0" smtClean="0">
                <a:latin typeface="Arial" charset="0"/>
              </a:rPr>
              <a:t> </a:t>
            </a:r>
            <a:r>
              <a:rPr lang="es-ES_tradnl" dirty="0" err="1" smtClean="0">
                <a:latin typeface="Arial" charset="0"/>
              </a:rPr>
              <a:t>endpoint</a:t>
            </a:r>
            <a:r>
              <a:rPr lang="es-ES_tradnl" dirty="0" smtClean="0">
                <a:latin typeface="Arial" charset="0"/>
              </a:rPr>
              <a:t> </a:t>
            </a:r>
            <a:r>
              <a:rPr lang="es-ES_tradnl" dirty="0" err="1" smtClean="0">
                <a:latin typeface="Arial" charset="0"/>
              </a:rPr>
              <a:t>concerning</a:t>
            </a:r>
            <a:r>
              <a:rPr lang="es-ES_tradnl" dirty="0" smtClean="0">
                <a:latin typeface="Arial" charset="0"/>
              </a:rPr>
              <a:t> </a:t>
            </a:r>
            <a:r>
              <a:rPr lang="es-ES_tradnl" dirty="0" err="1" smtClean="0">
                <a:latin typeface="Arial" charset="0"/>
              </a:rPr>
              <a:t>anti</a:t>
            </a:r>
            <a:r>
              <a:rPr lang="es-ES_tradnl" dirty="0" smtClean="0">
                <a:latin typeface="Arial" charset="0"/>
              </a:rPr>
              <a:t>-VEGF </a:t>
            </a:r>
            <a:r>
              <a:rPr lang="es-ES_tradnl" dirty="0" err="1" smtClean="0">
                <a:latin typeface="Arial" charset="0"/>
              </a:rPr>
              <a:t>therapy</a:t>
            </a:r>
            <a:r>
              <a:rPr lang="es-ES_tradnl" dirty="0" smtClean="0">
                <a:latin typeface="Arial" charset="0"/>
              </a:rPr>
              <a:t>. A </a:t>
            </a:r>
            <a:r>
              <a:rPr lang="es-ES_tradnl" dirty="0" err="1" smtClean="0">
                <a:latin typeface="Arial" charset="0"/>
              </a:rPr>
              <a:t>Press</a:t>
            </a:r>
            <a:r>
              <a:rPr lang="es-ES_tradnl" dirty="0" smtClean="0">
                <a:latin typeface="Arial" charset="0"/>
              </a:rPr>
              <a:t> </a:t>
            </a:r>
            <a:r>
              <a:rPr lang="es-ES_tradnl" dirty="0" err="1" smtClean="0">
                <a:latin typeface="Arial" charset="0"/>
              </a:rPr>
              <a:t>Release</a:t>
            </a:r>
            <a:r>
              <a:rPr lang="es-ES_tradnl" dirty="0" smtClean="0">
                <a:latin typeface="Arial" charset="0"/>
              </a:rPr>
              <a:t> </a:t>
            </a:r>
            <a:r>
              <a:rPr lang="es-ES_tradnl" dirty="0" err="1" smtClean="0">
                <a:latin typeface="Arial" charset="0"/>
              </a:rPr>
              <a:t>was</a:t>
            </a:r>
            <a:r>
              <a:rPr lang="es-ES_tradnl" dirty="0" smtClean="0">
                <a:latin typeface="Arial" charset="0"/>
              </a:rPr>
              <a:t> </a:t>
            </a:r>
            <a:r>
              <a:rPr lang="es-ES_tradnl" dirty="0" err="1" smtClean="0">
                <a:latin typeface="Arial" charset="0"/>
              </a:rPr>
              <a:t>posted</a:t>
            </a:r>
            <a:r>
              <a:rPr lang="es-ES_tradnl" dirty="0" smtClean="0">
                <a:latin typeface="Arial" charset="0"/>
              </a:rPr>
              <a:t> by </a:t>
            </a:r>
            <a:r>
              <a:rPr lang="es-ES_tradnl" dirty="0" err="1" smtClean="0">
                <a:latin typeface="Arial" charset="0"/>
              </a:rPr>
              <a:t>the</a:t>
            </a:r>
            <a:r>
              <a:rPr lang="es-ES_tradnl" dirty="0" smtClean="0">
                <a:latin typeface="Arial" charset="0"/>
              </a:rPr>
              <a:t> NCI </a:t>
            </a:r>
            <a:r>
              <a:rPr lang="es-ES_tradnl" dirty="0" err="1" smtClean="0">
                <a:latin typeface="Arial" charset="0"/>
              </a:rPr>
              <a:t>and</a:t>
            </a:r>
            <a:r>
              <a:rPr lang="es-ES_tradnl" dirty="0" smtClean="0">
                <a:latin typeface="Arial" charset="0"/>
              </a:rPr>
              <a:t> </a:t>
            </a:r>
            <a:r>
              <a:rPr lang="es-ES_tradnl" dirty="0" err="1" smtClean="0">
                <a:latin typeface="Arial" charset="0"/>
              </a:rPr>
              <a:t>Dear</a:t>
            </a:r>
            <a:r>
              <a:rPr lang="es-ES_tradnl" dirty="0" smtClean="0">
                <a:latin typeface="Arial" charset="0"/>
              </a:rPr>
              <a:t> </a:t>
            </a:r>
            <a:r>
              <a:rPr lang="es-ES_tradnl" dirty="0" err="1" smtClean="0">
                <a:latin typeface="Arial" charset="0"/>
              </a:rPr>
              <a:t>Patient</a:t>
            </a:r>
            <a:r>
              <a:rPr lang="es-ES_tradnl" dirty="0" smtClean="0">
                <a:latin typeface="Arial" charset="0"/>
              </a:rPr>
              <a:t> &amp; </a:t>
            </a:r>
            <a:r>
              <a:rPr lang="es-ES_tradnl" dirty="0" err="1" smtClean="0">
                <a:latin typeface="Arial" charset="0"/>
              </a:rPr>
              <a:t>Dear</a:t>
            </a:r>
            <a:r>
              <a:rPr lang="es-ES_tradnl" dirty="0" smtClean="0">
                <a:latin typeface="Arial" charset="0"/>
              </a:rPr>
              <a:t> </a:t>
            </a:r>
            <a:r>
              <a:rPr lang="es-ES_tradnl" dirty="0" err="1" smtClean="0">
                <a:latin typeface="Arial" charset="0"/>
              </a:rPr>
              <a:t>Investigators</a:t>
            </a:r>
            <a:r>
              <a:rPr lang="es-ES_tradnl" dirty="0" smtClean="0">
                <a:latin typeface="Arial" charset="0"/>
              </a:rPr>
              <a:t> </a:t>
            </a:r>
            <a:r>
              <a:rPr lang="es-ES_tradnl" dirty="0" err="1" smtClean="0">
                <a:latin typeface="Arial" charset="0"/>
              </a:rPr>
              <a:t>were</a:t>
            </a:r>
            <a:r>
              <a:rPr lang="es-ES_tradnl" dirty="0" smtClean="0">
                <a:latin typeface="Arial" charset="0"/>
              </a:rPr>
              <a:t> </a:t>
            </a:r>
            <a:r>
              <a:rPr lang="es-ES_tradnl" dirty="0" err="1" smtClean="0">
                <a:latin typeface="Arial" charset="0"/>
              </a:rPr>
              <a:t>prepared</a:t>
            </a:r>
            <a:r>
              <a:rPr lang="es-ES_tradnl" dirty="0" smtClean="0">
                <a:latin typeface="Arial" charset="0"/>
              </a:rPr>
              <a:t> . ASCO </a:t>
            </a:r>
            <a:r>
              <a:rPr lang="es-ES_tradnl" dirty="0" err="1" smtClean="0">
                <a:latin typeface="Arial" charset="0"/>
              </a:rPr>
              <a:t>granted</a:t>
            </a:r>
            <a:r>
              <a:rPr lang="es-ES_tradnl" dirty="0" smtClean="0">
                <a:latin typeface="Arial" charset="0"/>
              </a:rPr>
              <a:t> a </a:t>
            </a:r>
            <a:r>
              <a:rPr lang="es-ES_tradnl" dirty="0" err="1" smtClean="0">
                <a:latin typeface="Arial" charset="0"/>
              </a:rPr>
              <a:t>rare</a:t>
            </a:r>
            <a:r>
              <a:rPr lang="es-ES_tradnl" dirty="0" smtClean="0">
                <a:latin typeface="Arial" charset="0"/>
              </a:rPr>
              <a:t> </a:t>
            </a:r>
            <a:r>
              <a:rPr lang="es-ES_tradnl" dirty="0" err="1" smtClean="0">
                <a:latin typeface="Arial" charset="0"/>
              </a:rPr>
              <a:t>exception</a:t>
            </a:r>
            <a:r>
              <a:rPr lang="es-ES_tradnl" dirty="0" smtClean="0">
                <a:latin typeface="Arial" charset="0"/>
              </a:rPr>
              <a:t> </a:t>
            </a:r>
            <a:r>
              <a:rPr lang="es-ES_tradnl" dirty="0" err="1" smtClean="0">
                <a:latin typeface="Arial" charset="0"/>
              </a:rPr>
              <a:t>to</a:t>
            </a:r>
            <a:r>
              <a:rPr lang="es-ES_tradnl" dirty="0" smtClean="0">
                <a:latin typeface="Arial" charset="0"/>
              </a:rPr>
              <a:t> </a:t>
            </a:r>
            <a:r>
              <a:rPr lang="es-ES_tradnl" dirty="0" err="1" smtClean="0">
                <a:latin typeface="Arial" charset="0"/>
              </a:rPr>
              <a:t>its</a:t>
            </a:r>
            <a:r>
              <a:rPr lang="es-ES_tradnl" dirty="0" smtClean="0">
                <a:latin typeface="Arial" charset="0"/>
              </a:rPr>
              <a:t> embargo </a:t>
            </a:r>
            <a:r>
              <a:rPr lang="es-ES_tradnl" dirty="0" err="1" smtClean="0">
                <a:latin typeface="Arial" charset="0"/>
              </a:rPr>
              <a:t>policy</a:t>
            </a:r>
            <a:r>
              <a:rPr lang="es-ES_tradnl" dirty="0" smtClean="0">
                <a:latin typeface="Arial" charset="0"/>
              </a:rPr>
              <a:t> </a:t>
            </a:r>
            <a:r>
              <a:rPr lang="es-ES_tradnl" dirty="0" err="1" smtClean="0">
                <a:latin typeface="Arial" charset="0"/>
              </a:rPr>
              <a:t>to</a:t>
            </a:r>
            <a:r>
              <a:rPr lang="es-ES_tradnl" dirty="0" smtClean="0">
                <a:latin typeface="Arial" charset="0"/>
              </a:rPr>
              <a:t> </a:t>
            </a:r>
            <a:r>
              <a:rPr lang="es-ES_tradnl" dirty="0" err="1" smtClean="0">
                <a:latin typeface="Arial" charset="0"/>
              </a:rPr>
              <a:t>allow</a:t>
            </a:r>
            <a:r>
              <a:rPr lang="es-ES_tradnl" dirty="0" smtClean="0">
                <a:latin typeface="Arial" charset="0"/>
              </a:rPr>
              <a:t> </a:t>
            </a:r>
            <a:r>
              <a:rPr lang="es-ES_tradnl" dirty="0" err="1" smtClean="0">
                <a:latin typeface="Arial" charset="0"/>
              </a:rPr>
              <a:t>the</a:t>
            </a:r>
            <a:r>
              <a:rPr lang="es-ES_tradnl" dirty="0" smtClean="0">
                <a:latin typeface="Arial" charset="0"/>
              </a:rPr>
              <a:t> </a:t>
            </a:r>
            <a:r>
              <a:rPr lang="es-ES_tradnl" dirty="0" err="1" smtClean="0">
                <a:latin typeface="Arial" charset="0"/>
              </a:rPr>
              <a:t>abstract</a:t>
            </a:r>
            <a:r>
              <a:rPr lang="es-ES_tradnl" dirty="0" smtClean="0">
                <a:latin typeface="Arial" charset="0"/>
              </a:rPr>
              <a:t> </a:t>
            </a:r>
            <a:r>
              <a:rPr lang="es-ES_tradnl" dirty="0" err="1" smtClean="0">
                <a:latin typeface="Arial" charset="0"/>
              </a:rPr>
              <a:t>to</a:t>
            </a:r>
            <a:r>
              <a:rPr lang="es-ES_tradnl" dirty="0" smtClean="0">
                <a:latin typeface="Arial" charset="0"/>
              </a:rPr>
              <a:t> </a:t>
            </a:r>
            <a:r>
              <a:rPr lang="es-ES_tradnl" dirty="0" err="1" smtClean="0">
                <a:latin typeface="Arial" charset="0"/>
              </a:rPr>
              <a:t>appear</a:t>
            </a:r>
            <a:r>
              <a:rPr lang="es-ES_tradnl" dirty="0" smtClean="0">
                <a:latin typeface="Arial" charset="0"/>
              </a:rPr>
              <a:t> in </a:t>
            </a:r>
            <a:r>
              <a:rPr lang="es-ES_tradnl" dirty="0" err="1" smtClean="0">
                <a:latin typeface="Arial" charset="0"/>
              </a:rPr>
              <a:t>the</a:t>
            </a:r>
            <a:r>
              <a:rPr lang="es-ES_tradnl" dirty="0" smtClean="0">
                <a:latin typeface="Arial" charset="0"/>
              </a:rPr>
              <a:t> </a:t>
            </a:r>
            <a:r>
              <a:rPr lang="es-ES_tradnl" dirty="0" err="1" smtClean="0">
                <a:latin typeface="Arial" charset="0"/>
              </a:rPr>
              <a:t>public</a:t>
            </a:r>
            <a:r>
              <a:rPr lang="es-ES_tradnl" dirty="0" smtClean="0">
                <a:latin typeface="Arial" charset="0"/>
              </a:rPr>
              <a:t> </a:t>
            </a:r>
            <a:r>
              <a:rPr lang="es-ES_tradnl" dirty="0" err="1" smtClean="0">
                <a:latin typeface="Arial" charset="0"/>
              </a:rPr>
              <a:t>domain</a:t>
            </a:r>
            <a:r>
              <a:rPr lang="es-ES_tradnl" dirty="0" smtClean="0">
                <a:latin typeface="Arial" charset="0"/>
              </a:rPr>
              <a:t> </a:t>
            </a:r>
            <a:r>
              <a:rPr lang="es-ES_tradnl" dirty="0" err="1" smtClean="0">
                <a:latin typeface="Arial" charset="0"/>
              </a:rPr>
              <a:t>well</a:t>
            </a:r>
            <a:r>
              <a:rPr lang="es-ES_tradnl" dirty="0" smtClean="0">
                <a:latin typeface="Arial" charset="0"/>
              </a:rPr>
              <a:t> </a:t>
            </a:r>
            <a:r>
              <a:rPr lang="es-ES_tradnl" dirty="0" err="1" smtClean="0">
                <a:latin typeface="Arial" charset="0"/>
              </a:rPr>
              <a:t>ahead</a:t>
            </a:r>
            <a:r>
              <a:rPr lang="es-ES_tradnl" dirty="0" smtClean="0">
                <a:latin typeface="Arial" charset="0"/>
              </a:rPr>
              <a:t> </a:t>
            </a:r>
            <a:r>
              <a:rPr lang="es-ES_tradnl" dirty="0" err="1" smtClean="0">
                <a:latin typeface="Arial" charset="0"/>
              </a:rPr>
              <a:t>of</a:t>
            </a:r>
            <a:r>
              <a:rPr lang="es-ES_tradnl" dirty="0" smtClean="0">
                <a:latin typeface="Arial" charset="0"/>
              </a:rPr>
              <a:t> </a:t>
            </a:r>
            <a:r>
              <a:rPr lang="es-ES_tradnl" dirty="0" err="1" smtClean="0">
                <a:latin typeface="Arial" charset="0"/>
              </a:rPr>
              <a:t>the</a:t>
            </a:r>
            <a:r>
              <a:rPr lang="es-ES_tradnl" dirty="0" smtClean="0">
                <a:latin typeface="Arial" charset="0"/>
              </a:rPr>
              <a:t> meeting. In May 2013 </a:t>
            </a:r>
            <a:r>
              <a:rPr lang="es-ES_tradnl" dirty="0" err="1" smtClean="0">
                <a:latin typeface="Arial" charset="0"/>
              </a:rPr>
              <a:t>the</a:t>
            </a:r>
            <a:r>
              <a:rPr lang="es-ES_tradnl" dirty="0" smtClean="0">
                <a:latin typeface="Arial" charset="0"/>
              </a:rPr>
              <a:t> </a:t>
            </a:r>
            <a:r>
              <a:rPr lang="es-ES_tradnl" dirty="0" err="1" smtClean="0">
                <a:latin typeface="Arial" charset="0"/>
              </a:rPr>
              <a:t>National</a:t>
            </a:r>
            <a:r>
              <a:rPr lang="es-ES_tradnl" dirty="0" smtClean="0">
                <a:latin typeface="Arial" charset="0"/>
              </a:rPr>
              <a:t> </a:t>
            </a:r>
            <a:r>
              <a:rPr lang="es-ES_tradnl" dirty="0" err="1" smtClean="0">
                <a:latin typeface="Arial" charset="0"/>
              </a:rPr>
              <a:t>Comprehensive</a:t>
            </a:r>
            <a:r>
              <a:rPr lang="es-ES_tradnl" dirty="0" smtClean="0">
                <a:latin typeface="Arial" charset="0"/>
              </a:rPr>
              <a:t> </a:t>
            </a:r>
            <a:r>
              <a:rPr lang="es-ES_tradnl" dirty="0" err="1" smtClean="0">
                <a:latin typeface="Arial" charset="0"/>
              </a:rPr>
              <a:t>Cancer</a:t>
            </a:r>
            <a:r>
              <a:rPr lang="es-ES_tradnl" dirty="0" smtClean="0">
                <a:latin typeface="Arial" charset="0"/>
              </a:rPr>
              <a:t> Network </a:t>
            </a:r>
            <a:r>
              <a:rPr lang="es-ES_tradnl" dirty="0" err="1" smtClean="0">
                <a:latin typeface="Arial" charset="0"/>
              </a:rPr>
              <a:t>considered</a:t>
            </a:r>
            <a:r>
              <a:rPr lang="es-ES_tradnl" dirty="0" smtClean="0">
                <a:latin typeface="Arial" charset="0"/>
              </a:rPr>
              <a:t> </a:t>
            </a:r>
            <a:r>
              <a:rPr lang="es-ES_tradnl" dirty="0" err="1" smtClean="0">
                <a:latin typeface="Arial" charset="0"/>
              </a:rPr>
              <a:t>including</a:t>
            </a:r>
            <a:r>
              <a:rPr lang="es-ES_tradnl" dirty="0" smtClean="0">
                <a:latin typeface="Arial" charset="0"/>
              </a:rPr>
              <a:t> </a:t>
            </a:r>
            <a:r>
              <a:rPr lang="es-ES_tradnl" dirty="0" err="1" smtClean="0">
                <a:latin typeface="Arial" charset="0"/>
              </a:rPr>
              <a:t>the</a:t>
            </a:r>
            <a:r>
              <a:rPr lang="es-ES_tradnl" dirty="0" smtClean="0">
                <a:latin typeface="Arial" charset="0"/>
              </a:rPr>
              <a:t> </a:t>
            </a:r>
            <a:r>
              <a:rPr lang="es-ES_tradnl" dirty="0" err="1" smtClean="0">
                <a:latin typeface="Arial" charset="0"/>
              </a:rPr>
              <a:t>bevacizumab</a:t>
            </a:r>
            <a:r>
              <a:rPr lang="es-ES_tradnl" dirty="0" smtClean="0">
                <a:latin typeface="Arial" charset="0"/>
              </a:rPr>
              <a:t>-</a:t>
            </a:r>
            <a:r>
              <a:rPr lang="es-ES_tradnl" dirty="0" err="1" smtClean="0">
                <a:latin typeface="Arial" charset="0"/>
              </a:rPr>
              <a:t>containing</a:t>
            </a:r>
            <a:r>
              <a:rPr lang="es-ES_tradnl" dirty="0" smtClean="0">
                <a:latin typeface="Arial" charset="0"/>
              </a:rPr>
              <a:t> </a:t>
            </a:r>
            <a:r>
              <a:rPr lang="es-ES_tradnl" dirty="0" err="1" smtClean="0">
                <a:latin typeface="Arial" charset="0"/>
              </a:rPr>
              <a:t>regimens</a:t>
            </a:r>
            <a:r>
              <a:rPr lang="es-ES_tradnl" dirty="0" smtClean="0">
                <a:latin typeface="Arial" charset="0"/>
              </a:rPr>
              <a:t> in </a:t>
            </a:r>
            <a:r>
              <a:rPr lang="es-ES_tradnl" dirty="0" err="1" smtClean="0">
                <a:latin typeface="Arial" charset="0"/>
              </a:rPr>
              <a:t>their</a:t>
            </a:r>
            <a:r>
              <a:rPr lang="es-ES_tradnl" dirty="0" smtClean="0">
                <a:latin typeface="Arial" charset="0"/>
              </a:rPr>
              <a:t> 2013 </a:t>
            </a:r>
            <a:r>
              <a:rPr lang="es-ES_tradnl" dirty="0" err="1" smtClean="0">
                <a:latin typeface="Arial" charset="0"/>
              </a:rPr>
              <a:t>Update</a:t>
            </a:r>
            <a:r>
              <a:rPr lang="es-ES_tradnl" dirty="0" smtClean="0">
                <a:latin typeface="Arial" charset="0"/>
              </a:rPr>
              <a:t> </a:t>
            </a:r>
            <a:r>
              <a:rPr lang="es-ES_tradnl" dirty="0" err="1" smtClean="0">
                <a:latin typeface="Arial" charset="0"/>
              </a:rPr>
              <a:t>of</a:t>
            </a:r>
            <a:r>
              <a:rPr lang="es-ES_tradnl" dirty="0" smtClean="0">
                <a:latin typeface="Arial" charset="0"/>
              </a:rPr>
              <a:t> </a:t>
            </a:r>
            <a:r>
              <a:rPr lang="es-ES_tradnl" dirty="0" err="1" smtClean="0">
                <a:latin typeface="Arial" charset="0"/>
              </a:rPr>
              <a:t>the</a:t>
            </a:r>
            <a:r>
              <a:rPr lang="es-ES_tradnl" dirty="0" smtClean="0">
                <a:latin typeface="Arial" charset="0"/>
              </a:rPr>
              <a:t> Cervical </a:t>
            </a:r>
            <a:r>
              <a:rPr lang="es-ES_tradnl" dirty="0" err="1" smtClean="0">
                <a:latin typeface="Arial" charset="0"/>
              </a:rPr>
              <a:t>Cancer</a:t>
            </a:r>
            <a:r>
              <a:rPr lang="es-ES_tradnl" dirty="0" smtClean="0">
                <a:latin typeface="Arial" charset="0"/>
              </a:rPr>
              <a:t> </a:t>
            </a:r>
            <a:r>
              <a:rPr lang="es-ES_tradnl" dirty="0" err="1" smtClean="0">
                <a:latin typeface="Arial" charset="0"/>
              </a:rPr>
              <a:t>Clinical</a:t>
            </a:r>
            <a:r>
              <a:rPr lang="es-ES_tradnl" dirty="0" smtClean="0">
                <a:latin typeface="Arial" charset="0"/>
              </a:rPr>
              <a:t> </a:t>
            </a:r>
            <a:r>
              <a:rPr lang="es-ES_tradnl" dirty="0" err="1" smtClean="0">
                <a:latin typeface="Arial" charset="0"/>
              </a:rPr>
              <a:t>Practice</a:t>
            </a:r>
            <a:r>
              <a:rPr lang="es-ES_tradnl" dirty="0" smtClean="0">
                <a:latin typeface="Arial" charset="0"/>
              </a:rPr>
              <a:t> </a:t>
            </a:r>
            <a:r>
              <a:rPr lang="es-ES_tradnl" dirty="0" err="1" smtClean="0">
                <a:latin typeface="Arial" charset="0"/>
              </a:rPr>
              <a:t>Guidelines</a:t>
            </a:r>
            <a:endParaRPr lang="es-ES_tradnl" dirty="0" smtClean="0">
              <a:latin typeface="Arial"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s-ES_tradnl" dirty="0" smtClean="0">
              <a:latin typeface="Arial"/>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s-ES_tradnl" dirty="0" err="1" smtClean="0">
                <a:latin typeface="Arial"/>
              </a:rPr>
              <a:t>What</a:t>
            </a:r>
            <a:r>
              <a:rPr lang="es-ES_tradnl" dirty="0" smtClean="0">
                <a:latin typeface="Arial"/>
              </a:rPr>
              <a:t> I </a:t>
            </a:r>
            <a:r>
              <a:rPr lang="es-ES_tradnl" dirty="0" err="1" smtClean="0">
                <a:latin typeface="Arial"/>
              </a:rPr>
              <a:t>will</a:t>
            </a:r>
            <a:r>
              <a:rPr lang="es-ES_tradnl" dirty="0" smtClean="0">
                <a:latin typeface="Arial"/>
              </a:rPr>
              <a:t> </a:t>
            </a:r>
            <a:r>
              <a:rPr lang="es-ES_tradnl" dirty="0" err="1" smtClean="0">
                <a:latin typeface="Arial"/>
              </a:rPr>
              <a:t>say</a:t>
            </a:r>
            <a:r>
              <a:rPr lang="es-ES_tradnl" dirty="0" smtClean="0">
                <a:latin typeface="Arial"/>
              </a:rPr>
              <a:t>: At </a:t>
            </a:r>
            <a:r>
              <a:rPr lang="es-ES_tradnl" dirty="0" err="1" smtClean="0">
                <a:latin typeface="Arial"/>
              </a:rPr>
              <a:t>the</a:t>
            </a:r>
            <a:r>
              <a:rPr lang="es-ES_tradnl" dirty="0" smtClean="0">
                <a:latin typeface="Arial"/>
              </a:rPr>
              <a:t> </a:t>
            </a:r>
            <a:r>
              <a:rPr lang="es-ES_tradnl" dirty="0" err="1" smtClean="0">
                <a:latin typeface="Arial"/>
              </a:rPr>
              <a:t>request</a:t>
            </a:r>
            <a:r>
              <a:rPr lang="es-ES_tradnl" dirty="0" smtClean="0">
                <a:latin typeface="Arial"/>
              </a:rPr>
              <a:t> </a:t>
            </a:r>
            <a:r>
              <a:rPr lang="es-ES_tradnl" dirty="0" err="1" smtClean="0">
                <a:latin typeface="Arial"/>
              </a:rPr>
              <a:t>of</a:t>
            </a:r>
            <a:r>
              <a:rPr lang="es-ES_tradnl" dirty="0" smtClean="0">
                <a:latin typeface="Arial"/>
              </a:rPr>
              <a:t> </a:t>
            </a:r>
            <a:r>
              <a:rPr lang="es-ES_tradnl" dirty="0" err="1" smtClean="0">
                <a:latin typeface="Arial"/>
              </a:rPr>
              <a:t>the</a:t>
            </a:r>
            <a:r>
              <a:rPr lang="es-ES_tradnl" dirty="0" smtClean="0">
                <a:latin typeface="Arial"/>
              </a:rPr>
              <a:t> DMC, </a:t>
            </a:r>
            <a:r>
              <a:rPr lang="es-ES_tradnl" dirty="0" err="1" smtClean="0">
                <a:latin typeface="Arial"/>
              </a:rPr>
              <a:t>the</a:t>
            </a:r>
            <a:r>
              <a:rPr lang="es-ES_tradnl" dirty="0" smtClean="0">
                <a:latin typeface="Arial"/>
              </a:rPr>
              <a:t> </a:t>
            </a:r>
            <a:r>
              <a:rPr lang="es-ES_tradnl" dirty="0" err="1" smtClean="0">
                <a:latin typeface="Arial"/>
              </a:rPr>
              <a:t>database</a:t>
            </a:r>
            <a:r>
              <a:rPr lang="es-ES_tradnl" dirty="0" smtClean="0">
                <a:latin typeface="Arial"/>
              </a:rPr>
              <a:t> </a:t>
            </a:r>
            <a:r>
              <a:rPr lang="es-ES_tradnl" dirty="0" err="1" smtClean="0">
                <a:latin typeface="Arial"/>
              </a:rPr>
              <a:t>was</a:t>
            </a:r>
            <a:r>
              <a:rPr lang="es-ES_tradnl" dirty="0" smtClean="0">
                <a:latin typeface="Arial"/>
              </a:rPr>
              <a:t> </a:t>
            </a:r>
            <a:r>
              <a:rPr lang="es-ES_tradnl" dirty="0" err="1" smtClean="0">
                <a:latin typeface="Arial"/>
              </a:rPr>
              <a:t>frozen</a:t>
            </a:r>
            <a:r>
              <a:rPr lang="es-ES_tradnl" dirty="0" smtClean="0">
                <a:latin typeface="Arial"/>
              </a:rPr>
              <a:t> </a:t>
            </a:r>
            <a:r>
              <a:rPr lang="es-ES_tradnl" dirty="0" err="1" smtClean="0">
                <a:latin typeface="Arial"/>
              </a:rPr>
              <a:t>again</a:t>
            </a:r>
            <a:r>
              <a:rPr lang="es-ES_tradnl" dirty="0" smtClean="0">
                <a:latin typeface="Arial"/>
              </a:rPr>
              <a:t> </a:t>
            </a:r>
            <a:r>
              <a:rPr lang="es-ES_tradnl" dirty="0" err="1" smtClean="0">
                <a:latin typeface="Arial"/>
              </a:rPr>
              <a:t>on</a:t>
            </a:r>
            <a:r>
              <a:rPr lang="es-ES_tradnl" dirty="0" smtClean="0">
                <a:latin typeface="Arial"/>
              </a:rPr>
              <a:t> 12/12/12, at </a:t>
            </a:r>
            <a:r>
              <a:rPr lang="es-ES_tradnl" dirty="0" err="1" smtClean="0">
                <a:latin typeface="Arial"/>
              </a:rPr>
              <a:t>which</a:t>
            </a:r>
            <a:r>
              <a:rPr lang="es-ES_tradnl" dirty="0" smtClean="0">
                <a:latin typeface="Arial"/>
              </a:rPr>
              <a:t> </a:t>
            </a:r>
            <a:r>
              <a:rPr lang="es-ES_tradnl" dirty="0" err="1" smtClean="0">
                <a:latin typeface="Arial"/>
              </a:rPr>
              <a:t>point</a:t>
            </a:r>
            <a:r>
              <a:rPr lang="es-ES_tradnl" dirty="0" smtClean="0">
                <a:latin typeface="Arial"/>
              </a:rPr>
              <a:t> </a:t>
            </a:r>
            <a:r>
              <a:rPr lang="es-ES_tradnl" dirty="0" err="1" smtClean="0">
                <a:latin typeface="Arial"/>
              </a:rPr>
              <a:t>it</a:t>
            </a:r>
            <a:r>
              <a:rPr lang="es-ES_tradnl" dirty="0" smtClean="0">
                <a:latin typeface="Arial"/>
              </a:rPr>
              <a:t> </a:t>
            </a:r>
            <a:r>
              <a:rPr lang="es-ES_tradnl" dirty="0" err="1" smtClean="0">
                <a:latin typeface="Arial"/>
              </a:rPr>
              <a:t>was</a:t>
            </a:r>
            <a:r>
              <a:rPr lang="es-ES_tradnl" dirty="0" smtClean="0">
                <a:latin typeface="Arial"/>
              </a:rPr>
              <a:t> </a:t>
            </a:r>
            <a:r>
              <a:rPr lang="es-ES_tradnl" dirty="0" err="1" smtClean="0">
                <a:latin typeface="Arial"/>
              </a:rPr>
              <a:t>determined</a:t>
            </a:r>
            <a:r>
              <a:rPr lang="es-ES_tradnl" dirty="0" smtClean="0">
                <a:latin typeface="Arial"/>
              </a:rPr>
              <a:t> </a:t>
            </a:r>
            <a:r>
              <a:rPr lang="es-ES_tradnl" dirty="0" err="1" smtClean="0">
                <a:latin typeface="Arial"/>
              </a:rPr>
              <a:t>that</a:t>
            </a:r>
            <a:r>
              <a:rPr lang="es-ES_tradnl" dirty="0" smtClean="0">
                <a:latin typeface="Arial"/>
              </a:rPr>
              <a:t> </a:t>
            </a:r>
            <a:r>
              <a:rPr lang="es-ES_tradnl" dirty="0" err="1" smtClean="0">
                <a:latin typeface="Arial"/>
              </a:rPr>
              <a:t>the</a:t>
            </a:r>
            <a:r>
              <a:rPr lang="es-ES_tradnl" dirty="0" smtClean="0">
                <a:latin typeface="Arial"/>
              </a:rPr>
              <a:t> </a:t>
            </a:r>
            <a:r>
              <a:rPr lang="es-ES_tradnl" dirty="0" err="1" smtClean="0">
                <a:latin typeface="Arial"/>
              </a:rPr>
              <a:t>trial</a:t>
            </a:r>
            <a:r>
              <a:rPr lang="es-ES_tradnl" dirty="0" smtClean="0">
                <a:latin typeface="Arial"/>
              </a:rPr>
              <a:t> </a:t>
            </a:r>
            <a:r>
              <a:rPr lang="es-ES_tradnl" dirty="0" err="1" smtClean="0">
                <a:latin typeface="Arial"/>
              </a:rPr>
              <a:t>had</a:t>
            </a:r>
            <a:r>
              <a:rPr lang="es-ES_tradnl" dirty="0" smtClean="0">
                <a:latin typeface="Arial"/>
              </a:rPr>
              <a:t> </a:t>
            </a:r>
            <a:r>
              <a:rPr lang="es-ES_tradnl" dirty="0" err="1" smtClean="0">
                <a:latin typeface="Arial"/>
              </a:rPr>
              <a:t>met</a:t>
            </a:r>
            <a:r>
              <a:rPr lang="es-ES_tradnl" dirty="0" smtClean="0">
                <a:latin typeface="Arial"/>
              </a:rPr>
              <a:t> </a:t>
            </a:r>
            <a:r>
              <a:rPr lang="es-ES_tradnl" dirty="0" err="1" smtClean="0">
                <a:latin typeface="Arial"/>
              </a:rPr>
              <a:t>its</a:t>
            </a:r>
            <a:r>
              <a:rPr lang="es-ES_tradnl" dirty="0" smtClean="0">
                <a:latin typeface="Arial"/>
              </a:rPr>
              <a:t> </a:t>
            </a:r>
            <a:r>
              <a:rPr lang="es-ES_tradnl" dirty="0" err="1" smtClean="0">
                <a:latin typeface="Arial"/>
              </a:rPr>
              <a:t>primary</a:t>
            </a:r>
            <a:r>
              <a:rPr lang="es-ES_tradnl" dirty="0" smtClean="0">
                <a:latin typeface="Arial"/>
              </a:rPr>
              <a:t> </a:t>
            </a:r>
            <a:r>
              <a:rPr lang="es-ES_tradnl" dirty="0" err="1" smtClean="0">
                <a:latin typeface="Arial"/>
              </a:rPr>
              <a:t>endpoint</a:t>
            </a:r>
            <a:r>
              <a:rPr lang="es-ES_tradnl" dirty="0" smtClean="0">
                <a:latin typeface="Arial"/>
              </a:rPr>
              <a:t> </a:t>
            </a:r>
            <a:r>
              <a:rPr lang="es-ES_tradnl" dirty="0" err="1" smtClean="0">
                <a:latin typeface="Arial"/>
              </a:rPr>
              <a:t>concerning</a:t>
            </a:r>
            <a:r>
              <a:rPr lang="es-ES_tradnl" dirty="0" smtClean="0">
                <a:latin typeface="Arial"/>
              </a:rPr>
              <a:t> </a:t>
            </a:r>
            <a:r>
              <a:rPr lang="es-ES_tradnl" dirty="0" err="1" smtClean="0">
                <a:latin typeface="Arial"/>
              </a:rPr>
              <a:t>anti</a:t>
            </a:r>
            <a:r>
              <a:rPr lang="es-ES_tradnl" dirty="0" smtClean="0">
                <a:latin typeface="Arial"/>
              </a:rPr>
              <a:t>-VEGF </a:t>
            </a:r>
            <a:r>
              <a:rPr lang="es-ES_tradnl" dirty="0" err="1" smtClean="0">
                <a:latin typeface="Arial"/>
              </a:rPr>
              <a:t>therapy</a:t>
            </a:r>
            <a:r>
              <a:rPr lang="es-ES_tradnl" dirty="0" smtClean="0">
                <a:latin typeface="Arial"/>
              </a:rPr>
              <a:t>. </a:t>
            </a:r>
            <a:r>
              <a:rPr lang="en-US" dirty="0" smtClean="0">
                <a:latin typeface="Arial"/>
              </a:rPr>
              <a:t>All of the subsequent data that will be presented are the results of the pooled analyses of chemotherapy versus chemotherapy plus </a:t>
            </a:r>
            <a:r>
              <a:rPr lang="en-US" dirty="0" err="1" smtClean="0">
                <a:latin typeface="Arial"/>
              </a:rPr>
              <a:t>bevacizumab</a:t>
            </a:r>
            <a:r>
              <a:rPr lang="en-US" dirty="0" smtClean="0">
                <a:latin typeface="Arial"/>
              </a:rPr>
              <a:t>.</a:t>
            </a:r>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24</a:t>
            </a:fld>
            <a:endParaRPr lang="en-GB" dirty="0"/>
          </a:p>
        </p:txBody>
      </p:sp>
    </p:spTree>
    <p:extLst>
      <p:ext uri="{BB962C8B-B14F-4D97-AF65-F5344CB8AC3E}">
        <p14:creationId xmlns:p14="http://schemas.microsoft.com/office/powerpoint/2010/main" val="3610995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16388" name="Slide Number Placeholder 3"/>
          <p:cNvSpPr>
            <a:spLocks noGrp="1"/>
          </p:cNvSpPr>
          <p:nvPr>
            <p:ph type="sldNum" sz="quarter" idx="5"/>
          </p:nvPr>
        </p:nvSpPr>
        <p:spPr bwMode="auto">
          <a:noFill/>
          <a:ln>
            <a:miter lim="800000"/>
            <a:headEnd/>
            <a:tailEnd/>
          </a:ln>
        </p:spPr>
        <p:txBody>
          <a:bodyPr/>
          <a:lstStyle/>
          <a:p>
            <a:fld id="{ECE885C2-8C0E-454B-93D9-48B4F850BDE1}" type="slidenum">
              <a:rPr lang="en-US"/>
              <a:pPr/>
              <a:t>25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GOG 240 was conducted in the United States and in Spain. The schema is presented here. Patients were randomized equally among 4 treatment arms. Note that regimens 1 and 3 contain chemotherapy alone and regimens 2 and 4 contain the chemotherapy plus </a:t>
            </a:r>
            <a:r>
              <a:rPr lang="en-US" dirty="0" err="1" smtClean="0"/>
              <a:t>bevacizumab</a:t>
            </a:r>
            <a:r>
              <a:rPr lang="en-US" dirty="0" smtClean="0"/>
              <a:t> at 15 mg/kg. In addition to the incorporation of anti-VEGF therapy using single agent </a:t>
            </a:r>
            <a:r>
              <a:rPr lang="en-US" dirty="0" err="1" smtClean="0"/>
              <a:t>bevacizumab</a:t>
            </a:r>
            <a:r>
              <a:rPr lang="en-US" dirty="0" smtClean="0"/>
              <a:t>, we also studied the integration of the non-platinum chemotherapy doublet of </a:t>
            </a:r>
            <a:r>
              <a:rPr lang="en-US" dirty="0" err="1" smtClean="0"/>
              <a:t>topotecan</a:t>
            </a:r>
            <a:r>
              <a:rPr lang="en-US" dirty="0" smtClean="0"/>
              <a:t> plus </a:t>
            </a:r>
            <a:r>
              <a:rPr lang="en-US" dirty="0" err="1" smtClean="0"/>
              <a:t>paclitaxel</a:t>
            </a:r>
            <a:r>
              <a:rPr lang="en-US" dirty="0" smtClean="0"/>
              <a:t> based on laboratory data demonstrating synergy between </a:t>
            </a:r>
            <a:r>
              <a:rPr lang="en-US" dirty="0" err="1" smtClean="0"/>
              <a:t>topotecan</a:t>
            </a:r>
            <a:r>
              <a:rPr lang="en-US" dirty="0" smtClean="0"/>
              <a:t> and microtubule-interfering agents and a phase II trial in which the regimen was active in this population.  In GOG 240, patients were treated every 21 days until progression, unacceptable toxicity, or complete response.</a:t>
            </a:r>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26</a:t>
            </a:fld>
            <a:endParaRPr lang="en-GB" dirty="0"/>
          </a:p>
        </p:txBody>
      </p:sp>
    </p:spTree>
    <p:extLst>
      <p:ext uri="{BB962C8B-B14F-4D97-AF65-F5344CB8AC3E}">
        <p14:creationId xmlns:p14="http://schemas.microsoft.com/office/powerpoint/2010/main" val="2898398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r>
              <a:rPr lang="en-US" dirty="0" smtClean="0">
                <a:ea typeface="ＭＳ Ｐゴシック" charset="-128"/>
              </a:rPr>
              <a:t>The original efficacy data for </a:t>
            </a:r>
            <a:r>
              <a:rPr lang="en-US" dirty="0" err="1" smtClean="0">
                <a:ea typeface="ＭＳ Ｐゴシック" charset="-128"/>
              </a:rPr>
              <a:t>bevacizumab</a:t>
            </a:r>
            <a:r>
              <a:rPr lang="en-US" dirty="0" smtClean="0">
                <a:ea typeface="ＭＳ Ｐゴシック" charset="-128"/>
              </a:rPr>
              <a:t> were presented at the 49</a:t>
            </a:r>
            <a:r>
              <a:rPr lang="en-US" baseline="30000" dirty="0" smtClean="0">
                <a:ea typeface="ＭＳ Ｐゴシック" charset="-128"/>
              </a:rPr>
              <a:t>th</a:t>
            </a:r>
            <a:r>
              <a:rPr lang="en-US" dirty="0" smtClean="0">
                <a:ea typeface="ＭＳ Ｐゴシック" charset="-128"/>
              </a:rPr>
              <a:t> Annual Meeting of the American Society of Clinical Oncology in June 2013.</a:t>
            </a:r>
          </a:p>
          <a:p>
            <a:endParaRPr lang="en-US" dirty="0" smtClean="0">
              <a:ea typeface="ＭＳ Ｐゴシック"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From 4/6/09 to 1/3/12, the trial accrued 452 patients. Over 220 patients were treated with either chemotherapy alone or chemotherapy plus </a:t>
            </a:r>
            <a:r>
              <a:rPr lang="en-US" dirty="0" err="1" smtClean="0"/>
              <a:t>bevacizumab</a:t>
            </a:r>
            <a:r>
              <a:rPr lang="en-US" dirty="0" smtClean="0"/>
              <a:t>. Patients were well-matched for performance status, ethnicity, histology, disease status, and  in-field pelvic recurrences. Importantly, 75% of the entire study group had previously received platinum, and this was also evenly distributed between the 2 backbones.</a:t>
            </a:r>
          </a:p>
          <a:p>
            <a:r>
              <a:rPr lang="en-US" dirty="0" smtClean="0">
                <a:ea typeface="ＭＳ Ｐゴシック" charset="-128"/>
              </a:rPr>
              <a:t> </a:t>
            </a:r>
          </a:p>
        </p:txBody>
      </p:sp>
      <p:sp>
        <p:nvSpPr>
          <p:cNvPr id="30724" name="Slide Number Placeholder 3"/>
          <p:cNvSpPr>
            <a:spLocks noGrp="1"/>
          </p:cNvSpPr>
          <p:nvPr>
            <p:ph type="sldNum" sz="quarter" idx="5"/>
          </p:nvPr>
        </p:nvSpPr>
        <p:spPr>
          <a:noFill/>
        </p:spPr>
        <p:txBody>
          <a:bodyPr/>
          <a:lstStyle/>
          <a:p>
            <a:fld id="{84CFC893-51A0-4ABC-9AB6-2BD8916ED7FF}" type="slidenum">
              <a:rPr lang="en-GB" smtClean="0"/>
              <a:pPr/>
              <a:t>27</a:t>
            </a:fld>
            <a:endParaRPr lang="en-GB"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 ASCO 2013, we reported that the median OS was 13.3 months in the chemotherapy alone backbone and 17.0 months in the chemotherapy plus </a:t>
            </a:r>
            <a:r>
              <a:rPr lang="en-US" dirty="0" err="1" smtClean="0"/>
              <a:t>bevacizumab</a:t>
            </a:r>
            <a:r>
              <a:rPr lang="en-US" dirty="0" smtClean="0"/>
              <a:t> backbone. The estimate of the hazard of death (</a:t>
            </a:r>
            <a:r>
              <a:rPr lang="en-US" dirty="0" err="1" smtClean="0"/>
              <a:t>bevacizumab</a:t>
            </a:r>
            <a:r>
              <a:rPr lang="en-US" dirty="0" smtClean="0"/>
              <a:t> to no </a:t>
            </a:r>
            <a:r>
              <a:rPr lang="en-US" dirty="0" err="1" smtClean="0"/>
              <a:t>bevacizumab</a:t>
            </a:r>
            <a:r>
              <a:rPr lang="en-US" dirty="0" smtClean="0"/>
              <a:t>) is 0.71. </a:t>
            </a:r>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28</a:t>
            </a:fld>
            <a:endParaRPr lang="en-GB" dirty="0"/>
          </a:p>
        </p:txBody>
      </p:sp>
    </p:spTree>
    <p:extLst>
      <p:ext uri="{BB962C8B-B14F-4D97-AF65-F5344CB8AC3E}">
        <p14:creationId xmlns:p14="http://schemas.microsoft.com/office/powerpoint/2010/main" val="2620466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5" tIns="45718" rIns="91435" bIns="45718" anchor="b"/>
          <a:lstStyle/>
          <a:p>
            <a:pPr algn="r" eaLnBrk="0" hangingPunct="0"/>
            <a:fld id="{28A757F7-24BF-4A44-998C-0D15330923AD}" type="slidenum">
              <a:rPr lang="en-US" sz="1200">
                <a:latin typeface="Arial" panose="020B0604020202020204" pitchFamily="34" charset="0"/>
              </a:rPr>
              <a:pPr algn="r" eaLnBrk="0" hangingPunct="0"/>
              <a:t>6</a:t>
            </a:fld>
            <a:endParaRPr lang="en-US" sz="1200" dirty="0">
              <a:latin typeface="Arial" panose="020B0604020202020204" pitchFamily="34" charset="0"/>
            </a:endParaRPr>
          </a:p>
        </p:txBody>
      </p:sp>
      <p:sp>
        <p:nvSpPr>
          <p:cNvPr id="24578" name="Rectangle 2"/>
          <p:cNvSpPr>
            <a:spLocks noGrp="1" noRot="1" noChangeAspect="1" noChangeArrowheads="1" noTextEdit="1"/>
          </p:cNvSpPr>
          <p:nvPr>
            <p:ph type="sldImg"/>
          </p:nvPr>
        </p:nvSpPr>
        <p:spPr>
          <a:xfrm>
            <a:off x="1143000" y="690563"/>
            <a:ext cx="4572000" cy="3429000"/>
          </a:xfrm>
          <a:ln/>
        </p:spPr>
      </p:sp>
      <p:sp>
        <p:nvSpPr>
          <p:cNvPr id="24579" name="Rectangle 3"/>
          <p:cNvSpPr>
            <a:spLocks noGrp="1" noChangeArrowheads="1"/>
          </p:cNvSpPr>
          <p:nvPr>
            <p:ph type="body" idx="1"/>
          </p:nvPr>
        </p:nvSpPr>
        <p:spPr>
          <a:xfrm>
            <a:off x="871538" y="4341814"/>
            <a:ext cx="5181600" cy="4125912"/>
          </a:xfrm>
          <a:noFill/>
          <a:ln/>
        </p:spPr>
        <p:txBody>
          <a:bodyPr/>
          <a:lstStyle/>
          <a:p>
            <a:pPr marL="285734" lvl="2" indent="-171441" eaLnBrk="1" hangingPunct="1">
              <a:lnSpc>
                <a:spcPct val="95000"/>
              </a:lnSpc>
              <a:buFontTx/>
              <a:buChar char="•"/>
            </a:pPr>
            <a:r>
              <a:rPr lang="en-US" sz="1000" dirty="0">
                <a:latin typeface="Arial" pitchFamily="34" charset="0"/>
                <a:ea typeface="ヒラギノ角ゴ Pro W3" charset="-128"/>
              </a:rPr>
              <a:t>Cervical cancer is the second most common cancer in women worldwide, and persistent infection with human papillomavirus (HPV) causes almost all cases.</a:t>
            </a:r>
            <a:r>
              <a:rPr lang="en-US" sz="1000" baseline="30000" dirty="0">
                <a:latin typeface="Arial" pitchFamily="34" charset="0"/>
                <a:ea typeface="ヒラギノ角ゴ Pro W3" charset="-128"/>
              </a:rPr>
              <a:t>1</a:t>
            </a:r>
            <a:r>
              <a:rPr lang="en-US" sz="1000" dirty="0">
                <a:latin typeface="Arial" pitchFamily="34" charset="0"/>
                <a:ea typeface="ヒラギノ角ゴ Pro W3" charset="-128"/>
              </a:rPr>
              <a:t> There are more than 100 types of HPV, 40 of which can be sexually transmitted.</a:t>
            </a:r>
            <a:r>
              <a:rPr lang="en-US" sz="1000" baseline="30000" dirty="0">
                <a:latin typeface="Arial" pitchFamily="34" charset="0"/>
                <a:ea typeface="ヒラギノ角ゴ Pro W3" charset="-128"/>
              </a:rPr>
              <a:t>2</a:t>
            </a:r>
            <a:r>
              <a:rPr lang="en-US" sz="1000" dirty="0">
                <a:latin typeface="Arial" pitchFamily="34" charset="0"/>
                <a:ea typeface="ヒラギノ角ゴ Pro W3" charset="-128"/>
              </a:rPr>
              <a:t> </a:t>
            </a:r>
          </a:p>
          <a:p>
            <a:pPr marL="285734" lvl="2" indent="-171441" eaLnBrk="1" hangingPunct="1">
              <a:lnSpc>
                <a:spcPct val="95000"/>
              </a:lnSpc>
              <a:buFontTx/>
              <a:buChar char="•"/>
            </a:pPr>
            <a:r>
              <a:rPr lang="en-US" sz="1000" dirty="0">
                <a:latin typeface="Arial" pitchFamily="34" charset="0"/>
                <a:ea typeface="ヒラギノ角ゴ Pro W3" charset="-128"/>
              </a:rPr>
              <a:t>There are low-risk and high-risk (HR) types of HPV, with the predominant HR types being HPV 16 and 18.</a:t>
            </a:r>
            <a:r>
              <a:rPr lang="en-US" sz="1000" baseline="30000" dirty="0">
                <a:latin typeface="Arial" pitchFamily="34" charset="0"/>
                <a:ea typeface="ヒラギノ角ゴ Pro W3" charset="-128"/>
              </a:rPr>
              <a:t>1</a:t>
            </a:r>
            <a:endParaRPr lang="en-US" sz="1000" dirty="0">
              <a:latin typeface="Arial" pitchFamily="34" charset="0"/>
              <a:ea typeface="ヒラギノ角ゴ Pro W3" charset="-128"/>
            </a:endParaRPr>
          </a:p>
          <a:p>
            <a:pPr marL="285734" lvl="2" indent="-171441" eaLnBrk="1" hangingPunct="1">
              <a:lnSpc>
                <a:spcPct val="95000"/>
              </a:lnSpc>
              <a:buFontTx/>
              <a:buChar char="•"/>
            </a:pPr>
            <a:r>
              <a:rPr lang="en-US" sz="1000" dirty="0">
                <a:latin typeface="Arial" pitchFamily="34" charset="0"/>
                <a:ea typeface="ヒラギノ角ゴ Pro W3" charset="-128"/>
              </a:rPr>
              <a:t>Persistent infection with HR HPV strains for years or decades is the primary risk factor for cervical cancer.</a:t>
            </a:r>
            <a:r>
              <a:rPr lang="en-US" sz="1000" baseline="30000" dirty="0">
                <a:latin typeface="Arial" pitchFamily="34" charset="0"/>
                <a:ea typeface="ヒラギノ角ゴ Pro W3" charset="-128"/>
              </a:rPr>
              <a:t>1,3</a:t>
            </a:r>
            <a:r>
              <a:rPr lang="en-US" sz="1000" dirty="0">
                <a:latin typeface="Arial" pitchFamily="34" charset="0"/>
                <a:ea typeface="ヒラギノ角ゴ Pro W3" charset="-128"/>
              </a:rPr>
              <a:t> Women with persistent HR HPV infection are 300 times more likely to develop high-grade lesions.</a:t>
            </a:r>
            <a:r>
              <a:rPr lang="en-US" sz="1000" baseline="30000" dirty="0">
                <a:latin typeface="Arial" pitchFamily="34" charset="0"/>
                <a:ea typeface="ヒラギノ角ゴ Pro W3" charset="-128"/>
              </a:rPr>
              <a:t>3</a:t>
            </a:r>
            <a:endParaRPr lang="en-US" sz="1000" dirty="0">
              <a:latin typeface="Arial" pitchFamily="34" charset="0"/>
              <a:ea typeface="ヒラギノ角ゴ Pro W3" charset="-128"/>
            </a:endParaRPr>
          </a:p>
          <a:p>
            <a:pPr marL="285734" lvl="2" indent="-171441" eaLnBrk="1" hangingPunct="1">
              <a:lnSpc>
                <a:spcPct val="95000"/>
              </a:lnSpc>
              <a:buFontTx/>
              <a:buChar char="•"/>
            </a:pPr>
            <a:r>
              <a:rPr lang="en-US" sz="1000" dirty="0">
                <a:latin typeface="Arial" pitchFamily="34" charset="0"/>
                <a:ea typeface="ヒラギノ角ゴ Pro W3" charset="-128"/>
              </a:rPr>
              <a:t>Most HPV infections are transient, with clearance from initial detection of infection or cervical intraepithelial neoplasia (CIN) 1,2 occurring within 1 to 2 years.</a:t>
            </a:r>
            <a:r>
              <a:rPr lang="en-US" sz="1000" baseline="30000" dirty="0">
                <a:latin typeface="Arial" pitchFamily="34" charset="0"/>
                <a:ea typeface="ヒラギノ角ゴ Pro W3" charset="-128"/>
              </a:rPr>
              <a:t>1,3,4</a:t>
            </a:r>
            <a:r>
              <a:rPr lang="en-US" sz="1000" dirty="0">
                <a:latin typeface="Arial" pitchFamily="34" charset="0"/>
                <a:ea typeface="ヒラギノ角ゴ Pro W3" charset="-128"/>
              </a:rPr>
              <a:t> HPV clearance from CIN 2,3 (precancer), which develops within 7 to 10 years, is less common.</a:t>
            </a:r>
            <a:r>
              <a:rPr lang="en-US" sz="1000" baseline="30000" dirty="0">
                <a:latin typeface="Arial" pitchFamily="34" charset="0"/>
                <a:ea typeface="ヒラギノ角ゴ Pro W3" charset="-128"/>
              </a:rPr>
              <a:t>1,2</a:t>
            </a:r>
            <a:r>
              <a:rPr lang="en-US" sz="1000" dirty="0">
                <a:latin typeface="Arial" pitchFamily="34" charset="0"/>
                <a:ea typeface="ヒラギノ角ゴ Pro W3" charset="-128"/>
              </a:rPr>
              <a:t> </a:t>
            </a:r>
          </a:p>
          <a:p>
            <a:pPr marL="285734" lvl="2" indent="-171441" eaLnBrk="1" hangingPunct="1">
              <a:lnSpc>
                <a:spcPct val="95000"/>
              </a:lnSpc>
              <a:buFontTx/>
              <a:buChar char="•"/>
            </a:pPr>
            <a:r>
              <a:rPr lang="en-US" sz="1000" dirty="0">
                <a:latin typeface="Arial" pitchFamily="34" charset="0"/>
                <a:ea typeface="ヒラギノ角ゴ Pro W3" charset="-128"/>
              </a:rPr>
              <a:t>Presence of CIN 2,3 is associated with development of invasive cervical cancer, which in most cases occurs 10 years or more after initial infection.</a:t>
            </a:r>
            <a:r>
              <a:rPr lang="en-US" sz="1000" baseline="30000" dirty="0">
                <a:latin typeface="Arial" pitchFamily="34" charset="0"/>
                <a:ea typeface="ヒラギノ角ゴ Pro W3" charset="-128"/>
              </a:rPr>
              <a:t>5</a:t>
            </a:r>
            <a:r>
              <a:rPr lang="en-US" sz="1000" dirty="0">
                <a:latin typeface="Arial" pitchFamily="34" charset="0"/>
                <a:ea typeface="ヒラギノ角ゴ Pro W3" charset="-128"/>
              </a:rPr>
              <a:t> </a:t>
            </a:r>
          </a:p>
          <a:p>
            <a:pPr eaLnBrk="1" hangingPunct="1">
              <a:lnSpc>
                <a:spcPct val="90000"/>
              </a:lnSpc>
            </a:pPr>
            <a:endParaRPr lang="en-US" sz="1000" b="1" dirty="0">
              <a:latin typeface="Arial" pitchFamily="34" charset="0"/>
              <a:ea typeface="ヒラギノ角ゴ Pro W3" charset="-128"/>
            </a:endParaRPr>
          </a:p>
          <a:p>
            <a:pPr eaLnBrk="1" hangingPunct="1">
              <a:lnSpc>
                <a:spcPct val="90000"/>
              </a:lnSpc>
              <a:spcBef>
                <a:spcPct val="25000"/>
              </a:spcBef>
            </a:pPr>
            <a:r>
              <a:rPr lang="en-US" sz="1000" b="1" dirty="0">
                <a:latin typeface="Arial" pitchFamily="34" charset="0"/>
                <a:ea typeface="ヒラギノ角ゴ Pro W3" charset="-128"/>
              </a:rPr>
              <a:t>References</a:t>
            </a:r>
          </a:p>
          <a:p>
            <a:pPr marL="285734" lvl="2" indent="-171441" eaLnBrk="1" hangingPunct="1">
              <a:lnSpc>
                <a:spcPct val="90000"/>
              </a:lnSpc>
              <a:spcBef>
                <a:spcPct val="25000"/>
              </a:spcBef>
            </a:pPr>
            <a:r>
              <a:rPr lang="en-US" sz="900" dirty="0">
                <a:latin typeface="Arial" pitchFamily="34" charset="0"/>
                <a:ea typeface="ヒラギノ角ゴ Pro W3" charset="-128"/>
              </a:rPr>
              <a:t>1. Schiffman M et al. Human papillomavirus and cervical cancer.</a:t>
            </a:r>
            <a:r>
              <a:rPr lang="en-US" sz="1000" b="1" dirty="0">
                <a:ea typeface="ヒラギノ角ゴ Pro W3" charset="-128"/>
              </a:rPr>
              <a:t> </a:t>
            </a:r>
            <a:r>
              <a:rPr lang="en-US" sz="900" i="1" dirty="0">
                <a:latin typeface="Arial" pitchFamily="34" charset="0"/>
                <a:ea typeface="ヒラギノ角ゴ Pro W3" charset="-128"/>
              </a:rPr>
              <a:t>Lancet.</a:t>
            </a:r>
            <a:r>
              <a:rPr lang="en-US" sz="900" dirty="0">
                <a:latin typeface="Arial" pitchFamily="34" charset="0"/>
                <a:ea typeface="ヒラギノ角ゴ Pro W3" charset="-128"/>
              </a:rPr>
              <a:t> 2007;370:890-907.</a:t>
            </a:r>
          </a:p>
          <a:p>
            <a:pPr marL="285734" lvl="2" indent="-171441" eaLnBrk="1" hangingPunct="1">
              <a:lnSpc>
                <a:spcPct val="90000"/>
              </a:lnSpc>
              <a:spcBef>
                <a:spcPct val="25000"/>
              </a:spcBef>
            </a:pPr>
            <a:r>
              <a:rPr lang="en-US" sz="900" dirty="0">
                <a:latin typeface="Arial" pitchFamily="34" charset="0"/>
              </a:rPr>
              <a:t>2. Schiffman M, Kjaer SK. Chapter 2: Natural history of anogenital human papillomavirus infection and neoplasia. </a:t>
            </a:r>
            <a:r>
              <a:rPr lang="en-US" sz="900" i="1" dirty="0">
                <a:latin typeface="Arial" pitchFamily="34" charset="0"/>
              </a:rPr>
              <a:t>J Natl Cancer Inst Monogr.</a:t>
            </a:r>
            <a:r>
              <a:rPr lang="en-US" sz="900" dirty="0">
                <a:latin typeface="Arial" pitchFamily="34" charset="0"/>
              </a:rPr>
              <a:t> 2003;31:14-19.</a:t>
            </a:r>
          </a:p>
          <a:p>
            <a:pPr marL="285734" lvl="2" indent="-171441" eaLnBrk="1" hangingPunct="1">
              <a:lnSpc>
                <a:spcPct val="90000"/>
              </a:lnSpc>
              <a:spcBef>
                <a:spcPct val="25000"/>
              </a:spcBef>
            </a:pPr>
            <a:r>
              <a:rPr lang="en-US" sz="900" dirty="0">
                <a:latin typeface="Arial" pitchFamily="34" charset="0"/>
              </a:rPr>
              <a:t>3. Bory JP et al. Recurrent human papillomavirus infection detected with the hybrid capture II assay selects women with normal cervical smears at risk for developing high grade cervical lesions: a longitudinal study of 3,091 women. </a:t>
            </a:r>
            <a:r>
              <a:rPr lang="en-US" sz="900" i="1" dirty="0">
                <a:latin typeface="Arial" pitchFamily="34" charset="0"/>
              </a:rPr>
              <a:t>Int J Cancer</a:t>
            </a:r>
            <a:r>
              <a:rPr lang="en-US" sz="900" dirty="0">
                <a:latin typeface="Arial" pitchFamily="34" charset="0"/>
              </a:rPr>
              <a:t>. 2002;102:519-525.</a:t>
            </a:r>
          </a:p>
          <a:p>
            <a:pPr marL="285734" lvl="2" indent="-171441" eaLnBrk="1" hangingPunct="1">
              <a:lnSpc>
                <a:spcPct val="90000"/>
              </a:lnSpc>
              <a:spcBef>
                <a:spcPct val="25000"/>
              </a:spcBef>
            </a:pPr>
            <a:r>
              <a:rPr lang="en-US" sz="900" dirty="0">
                <a:latin typeface="Arial" pitchFamily="34" charset="0"/>
              </a:rPr>
              <a:t>4. Nobbenhuis MA et al. Relation of human papillomavirus status to cervical lesions and consequences for cervical-cancer screening: a prospective study.</a:t>
            </a:r>
            <a:r>
              <a:rPr lang="en-US" sz="900" b="1" dirty="0">
                <a:ea typeface="ヒラギノ角ゴ Pro W3" charset="-128"/>
              </a:rPr>
              <a:t> </a:t>
            </a:r>
            <a:r>
              <a:rPr lang="en-US" sz="900" i="1" dirty="0">
                <a:latin typeface="Arial" pitchFamily="34" charset="0"/>
              </a:rPr>
              <a:t>Lancet</a:t>
            </a:r>
            <a:r>
              <a:rPr lang="en-US" sz="900" dirty="0">
                <a:latin typeface="Arial" pitchFamily="34" charset="0"/>
              </a:rPr>
              <a:t>. 1999;354:20-25.</a:t>
            </a:r>
          </a:p>
          <a:p>
            <a:pPr marL="285734" lvl="2" indent="-171441" eaLnBrk="1" hangingPunct="1">
              <a:lnSpc>
                <a:spcPct val="90000"/>
              </a:lnSpc>
              <a:spcBef>
                <a:spcPct val="25000"/>
              </a:spcBef>
            </a:pPr>
            <a:r>
              <a:rPr lang="en-US" sz="900" dirty="0">
                <a:latin typeface="Arial" pitchFamily="34" charset="0"/>
              </a:rPr>
              <a:t>5. Ostör AG. Natural history of cervical intraepithelial neoplasia: a critical review. </a:t>
            </a:r>
            <a:br>
              <a:rPr lang="en-US" sz="900" dirty="0">
                <a:latin typeface="Arial" pitchFamily="34" charset="0"/>
              </a:rPr>
            </a:br>
            <a:r>
              <a:rPr lang="en-US" sz="900" i="1" dirty="0">
                <a:latin typeface="Arial" pitchFamily="34" charset="0"/>
              </a:rPr>
              <a:t>Int J Gynecol Pathol</a:t>
            </a:r>
            <a:r>
              <a:rPr lang="en-US" sz="900" dirty="0">
                <a:latin typeface="Arial" pitchFamily="34" charset="0"/>
              </a:rPr>
              <a:t>. 1993;12:186-192.</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We also reported that the median PFS was 5.9 months in the chemotherapy alone backbone and  8.2 months in the chemotherapy plus </a:t>
            </a:r>
            <a:r>
              <a:rPr lang="en-US" dirty="0" err="1" smtClean="0"/>
              <a:t>bevacizumab</a:t>
            </a:r>
            <a:r>
              <a:rPr lang="en-US" dirty="0" smtClean="0"/>
              <a:t> backbone. The experimental-to-control hazard of progression was significantly reduced in patients treated with </a:t>
            </a:r>
            <a:r>
              <a:rPr lang="en-US" dirty="0" err="1" smtClean="0"/>
              <a:t>bevacizumab</a:t>
            </a:r>
            <a:r>
              <a:rPr lang="en-US" dirty="0" smtClean="0"/>
              <a:t> with a hazard ratio of 0.67. The response rates of chemotherapy alone was 36% as </a:t>
            </a:r>
            <a:r>
              <a:rPr lang="en-US" dirty="0" err="1" smtClean="0"/>
              <a:t>compard</a:t>
            </a:r>
            <a:r>
              <a:rPr lang="en-US" dirty="0" smtClean="0"/>
              <a:t> to 48% with chemotherapy plus </a:t>
            </a:r>
            <a:r>
              <a:rPr lang="en-US" dirty="0" err="1" smtClean="0"/>
              <a:t>bevacizumab</a:t>
            </a:r>
            <a:r>
              <a:rPr lang="en-US" dirty="0" smtClean="0"/>
              <a:t>. There were significantly more complete responses in the chemotherapy plus </a:t>
            </a:r>
            <a:r>
              <a:rPr lang="en-US" dirty="0" err="1" smtClean="0"/>
              <a:t>bevacizumab</a:t>
            </a:r>
            <a:r>
              <a:rPr lang="en-US" dirty="0" smtClean="0"/>
              <a:t> arms.</a:t>
            </a:r>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29</a:t>
            </a:fld>
            <a:endParaRPr lang="en-GB" dirty="0"/>
          </a:p>
        </p:txBody>
      </p:sp>
    </p:spTree>
    <p:extLst>
      <p:ext uri="{BB962C8B-B14F-4D97-AF65-F5344CB8AC3E}">
        <p14:creationId xmlns:p14="http://schemas.microsoft.com/office/powerpoint/2010/main" val="2326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5060" name="Slide Number Placeholder 3"/>
          <p:cNvSpPr>
            <a:spLocks noGrp="1"/>
          </p:cNvSpPr>
          <p:nvPr>
            <p:ph type="sldNum" sz="quarter" idx="5"/>
          </p:nvPr>
        </p:nvSpPr>
        <p:spPr bwMode="auto">
          <a:noFill/>
          <a:ln>
            <a:miter lim="800000"/>
            <a:headEnd/>
            <a:tailEnd/>
          </a:ln>
        </p:spPr>
        <p:txBody>
          <a:bodyPr/>
          <a:lstStyle/>
          <a:p>
            <a:fld id="{779819DE-CA8A-D94E-BE09-57C4874627DD}" type="slidenum">
              <a:rPr lang="en-US"/>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a:p>
            <a:endParaRPr lang="en-US" smtClean="0"/>
          </a:p>
          <a:p>
            <a:endParaRPr lang="en-US" smtClean="0"/>
          </a:p>
        </p:txBody>
      </p:sp>
      <p:sp>
        <p:nvSpPr>
          <p:cNvPr id="49156" name="Slide Number Placeholder 3"/>
          <p:cNvSpPr>
            <a:spLocks noGrp="1"/>
          </p:cNvSpPr>
          <p:nvPr>
            <p:ph type="sldNum" sz="quarter" idx="5"/>
          </p:nvPr>
        </p:nvSpPr>
        <p:spPr bwMode="auto">
          <a:noFill/>
          <a:ln>
            <a:miter lim="800000"/>
            <a:headEnd/>
            <a:tailEnd/>
          </a:ln>
        </p:spPr>
        <p:txBody>
          <a:bodyPr/>
          <a:lstStyle/>
          <a:p>
            <a:fld id="{1733FE2F-9905-8240-9882-18987DB44B81}" type="slidenum">
              <a:rPr lang="en-US"/>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51204" name="Slide Number Placeholder 3"/>
          <p:cNvSpPr>
            <a:spLocks noGrp="1"/>
          </p:cNvSpPr>
          <p:nvPr>
            <p:ph type="sldNum" sz="quarter" idx="5"/>
          </p:nvPr>
        </p:nvSpPr>
        <p:spPr bwMode="auto">
          <a:noFill/>
          <a:ln>
            <a:miter lim="800000"/>
            <a:headEnd/>
            <a:tailEnd/>
          </a:ln>
        </p:spPr>
        <p:txBody>
          <a:bodyPr/>
          <a:lstStyle/>
          <a:p>
            <a:fld id="{47672A17-7545-814F-B694-6F5812ACD610}" type="slidenum">
              <a:rPr lang="en-US"/>
              <a:pPr/>
              <a:t>32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57348" name="Slide Number Placeholder 3"/>
          <p:cNvSpPr>
            <a:spLocks noGrp="1"/>
          </p:cNvSpPr>
          <p:nvPr>
            <p:ph type="sldNum" sz="quarter" idx="5"/>
          </p:nvPr>
        </p:nvSpPr>
        <p:spPr bwMode="auto">
          <a:noFill/>
          <a:ln>
            <a:miter lim="800000"/>
            <a:headEnd/>
            <a:tailEnd/>
          </a:ln>
        </p:spPr>
        <p:txBody>
          <a:bodyPr/>
          <a:lstStyle/>
          <a:p>
            <a:fld id="{65EA72AF-C258-C24A-AD4C-25D2A7E201C4}" type="slidenum">
              <a:rPr lang="en-US"/>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 the ASCO 2013 presentation of the second interim analysis, the quality of life data was presented on Oct 1</a:t>
            </a:r>
            <a:r>
              <a:rPr lang="en-US" baseline="30000" dirty="0" smtClean="0"/>
              <a:t>st</a:t>
            </a:r>
            <a:r>
              <a:rPr lang="en-US" dirty="0" smtClean="0"/>
              <a:t> in Amsterdam at the 2013 Annual Meeting of the European Society of Medical Oncology.</a:t>
            </a:r>
            <a:r>
              <a:rPr lang="en-US" baseline="0" dirty="0" smtClean="0"/>
              <a:t> Following this, the results of the second interim analysis were published in the New England Journal of Medicine on February 20, 2014 which prompted the England’s Cancer Drugs Fund to approve </a:t>
            </a:r>
            <a:r>
              <a:rPr lang="en-US" baseline="0" dirty="0" err="1" smtClean="0"/>
              <a:t>bevacizumab</a:t>
            </a:r>
            <a:r>
              <a:rPr lang="en-US" baseline="0" dirty="0" smtClean="0"/>
              <a:t> for advanced cervical cancer. On March 7</a:t>
            </a:r>
            <a:r>
              <a:rPr lang="en-US" baseline="30000" dirty="0" smtClean="0"/>
              <a:t>th</a:t>
            </a:r>
            <a:r>
              <a:rPr lang="en-US" baseline="0" dirty="0" smtClean="0"/>
              <a:t>, the protocol-specified 346 deaths had been exceeded and the final OS analysis was underway. On March 12</a:t>
            </a:r>
            <a:r>
              <a:rPr lang="en-US" baseline="30000" dirty="0" smtClean="0"/>
              <a:t>th</a:t>
            </a:r>
            <a:r>
              <a:rPr lang="en-US" baseline="0" dirty="0" smtClean="0"/>
              <a:t>, the prospective validation of pooled poor prognostic factors in GOG 240 was presented at the 2014 Annual Meeting of the Society of Gynecologic Oncology in Tampa, FL. In mid-July, Genentech issued a press release indicating that the US FDA had agreed on priority review of their application to expand the label of </a:t>
            </a:r>
            <a:r>
              <a:rPr lang="en-US" baseline="0" dirty="0" err="1" smtClean="0"/>
              <a:t>bevacizumab</a:t>
            </a:r>
            <a:r>
              <a:rPr lang="en-US" baseline="0" dirty="0" smtClean="0"/>
              <a:t> to include advanced cervical cancer, and on August 14 the FDA approved </a:t>
            </a:r>
            <a:r>
              <a:rPr lang="en-US" baseline="0" dirty="0" err="1" smtClean="0"/>
              <a:t>bevacizumab</a:t>
            </a:r>
            <a:r>
              <a:rPr lang="en-US" baseline="0" dirty="0" smtClean="0"/>
              <a:t> for this disease. This approval has led to the NCCN to upgrade both </a:t>
            </a:r>
            <a:r>
              <a:rPr lang="en-US" baseline="0" dirty="0" err="1" smtClean="0"/>
              <a:t>bevacizumab</a:t>
            </a:r>
            <a:r>
              <a:rPr lang="en-US" baseline="0" dirty="0" smtClean="0"/>
              <a:t>-containing triplets to Category 1 which indicates that based upon high-level evidence, there is uniform NCCN consensus that the intervention is appropriate. </a:t>
            </a:r>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34</a:t>
            </a:fld>
            <a:endParaRPr lang="en-GB" dirty="0"/>
          </a:p>
        </p:txBody>
      </p:sp>
    </p:spTree>
    <p:extLst>
      <p:ext uri="{BB962C8B-B14F-4D97-AF65-F5344CB8AC3E}">
        <p14:creationId xmlns:p14="http://schemas.microsoft.com/office/powerpoint/2010/main" val="364267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36</a:t>
            </a:fld>
            <a:endParaRPr lang="en-GB" dirty="0"/>
          </a:p>
        </p:txBody>
      </p:sp>
    </p:spTree>
    <p:extLst>
      <p:ext uri="{BB962C8B-B14F-4D97-AF65-F5344CB8AC3E}">
        <p14:creationId xmlns:p14="http://schemas.microsoft.com/office/powerpoint/2010/main" val="2986641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r>
              <a:rPr lang="en-US" dirty="0" smtClean="0">
                <a:ea typeface="ＭＳ Ｐゴシック" charset="-128"/>
              </a:rPr>
              <a:t>On </a:t>
            </a:r>
            <a:r>
              <a:rPr lang="en-US" b="1" dirty="0" smtClean="0">
                <a:ea typeface="ＭＳ Ｐゴシック" charset="-128"/>
              </a:rPr>
              <a:t>March 7, 2014</a:t>
            </a:r>
            <a:r>
              <a:rPr lang="en-US" dirty="0" smtClean="0">
                <a:ea typeface="ＭＳ Ｐゴシック" charset="-128"/>
              </a:rPr>
              <a:t>, </a:t>
            </a:r>
            <a:r>
              <a:rPr lang="en-US" u="sng" dirty="0" smtClean="0">
                <a:ea typeface="ＭＳ Ｐゴシック" charset="-128"/>
              </a:rPr>
              <a:t>348 deaths</a:t>
            </a:r>
            <a:r>
              <a:rPr lang="en-US" dirty="0" smtClean="0">
                <a:ea typeface="ＭＳ Ｐゴシック" charset="-128"/>
              </a:rPr>
              <a:t> had occurred and the regimens administering bevacizumab continued to demonstrate a significant improvement in OS over chemotherapy alone: 16.8 mos vs 13.3 mos; HR 0.765 (95% CI: 0.62, 0.95; p=0.0068). Overall, a total of 20 patients who had been </a:t>
            </a:r>
            <a:r>
              <a:rPr lang="en-US" dirty="0" err="1" smtClean="0">
                <a:ea typeface="ＭＳ Ｐゴシック" charset="-128"/>
              </a:rPr>
              <a:t>ttreated</a:t>
            </a:r>
            <a:r>
              <a:rPr lang="en-US" baseline="0" dirty="0" smtClean="0">
                <a:ea typeface="ＭＳ Ｐゴシック" charset="-128"/>
              </a:rPr>
              <a:t> </a:t>
            </a:r>
            <a:r>
              <a:rPr lang="en-US" dirty="0" smtClean="0">
                <a:ea typeface="ＭＳ Ｐゴシック" charset="-128"/>
              </a:rPr>
              <a:t>on the chemotherapy alone arms went on to receive salvage therapy with </a:t>
            </a:r>
            <a:r>
              <a:rPr lang="en-US" dirty="0" err="1" smtClean="0">
                <a:ea typeface="ＭＳ Ｐゴシック" charset="-128"/>
              </a:rPr>
              <a:t>bevacizumab</a:t>
            </a:r>
            <a:r>
              <a:rPr lang="en-US" dirty="0" smtClean="0">
                <a:ea typeface="ＭＳ Ｐゴシック" charset="-128"/>
              </a:rPr>
              <a:t>.</a:t>
            </a:r>
          </a:p>
        </p:txBody>
      </p:sp>
      <p:sp>
        <p:nvSpPr>
          <p:cNvPr id="31748" name="Slide Number Placeholder 3"/>
          <p:cNvSpPr>
            <a:spLocks noGrp="1"/>
          </p:cNvSpPr>
          <p:nvPr>
            <p:ph type="sldNum" sz="quarter" idx="5"/>
          </p:nvPr>
        </p:nvSpPr>
        <p:spPr>
          <a:noFill/>
        </p:spPr>
        <p:txBody>
          <a:bodyPr/>
          <a:lstStyle/>
          <a:p>
            <a:fld id="{AA1DEDF9-65FA-4C1E-AF81-C9B742566911}" type="slidenum">
              <a:rPr lang="en-GB" smtClean="0"/>
              <a:pPr/>
              <a:t>37</a:t>
            </a:fld>
            <a:endParaRPr lang="en-GB"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hazard of death associated with treatment</a:t>
            </a:r>
            <a:r>
              <a:rPr lang="en-US" baseline="0" dirty="0" smtClean="0"/>
              <a:t> with the </a:t>
            </a:r>
            <a:r>
              <a:rPr lang="en-US" baseline="0" dirty="0" err="1" smtClean="0"/>
              <a:t>cisplatin-paclitaxel-bevacizumab</a:t>
            </a:r>
            <a:r>
              <a:rPr lang="en-US" baseline="0" dirty="0" smtClean="0"/>
              <a:t> triplet compared to </a:t>
            </a:r>
            <a:r>
              <a:rPr lang="en-US" baseline="0" dirty="0" err="1" smtClean="0"/>
              <a:t>cisplatin-paclitaxel</a:t>
            </a:r>
            <a:r>
              <a:rPr lang="en-US" baseline="0" dirty="0" smtClean="0"/>
              <a:t> alone is 0.73.</a:t>
            </a:r>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38</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 behalf of the study team and</a:t>
            </a:r>
            <a:r>
              <a:rPr lang="en-US" baseline="0" dirty="0" smtClean="0"/>
              <a:t> the Gynecologic Oncology Group</a:t>
            </a:r>
            <a:r>
              <a:rPr lang="en-US" dirty="0" smtClean="0"/>
              <a:t>, I would like to thank the NCI and </a:t>
            </a:r>
            <a:r>
              <a:rPr lang="en-US" dirty="0" err="1" smtClean="0"/>
              <a:t>Genetech</a:t>
            </a:r>
            <a:r>
              <a:rPr lang="en-US" dirty="0" smtClean="0"/>
              <a:t>/Roche,</a:t>
            </a:r>
            <a:r>
              <a:rPr lang="en-US" baseline="0" dirty="0" smtClean="0"/>
              <a:t> as well as the patients, families and investigators that participated on this trial.</a:t>
            </a:r>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39</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 fungal metabolite first isolated from </a:t>
            </a:r>
            <a:r>
              <a:rPr lang="en-US" dirty="0" err="1"/>
              <a:t>Aspergillus</a:t>
            </a:r>
            <a:r>
              <a:rPr lang="en-US" dirty="0"/>
              <a:t> </a:t>
            </a:r>
            <a:r>
              <a:rPr lang="en-US" dirty="0" err="1"/>
              <a:t>fumigatus</a:t>
            </a:r>
            <a:r>
              <a:rPr lang="en-US" dirty="0"/>
              <a:t>.</a:t>
            </a:r>
          </a:p>
        </p:txBody>
      </p:sp>
      <p:sp>
        <p:nvSpPr>
          <p:cNvPr id="4" name="Slide Number Placeholder 3"/>
          <p:cNvSpPr>
            <a:spLocks noGrp="1"/>
          </p:cNvSpPr>
          <p:nvPr>
            <p:ph type="sldNum" sz="quarter" idx="10"/>
          </p:nvPr>
        </p:nvSpPr>
        <p:spPr/>
        <p:txBody>
          <a:bodyPr/>
          <a:lstStyle/>
          <a:p>
            <a:fld id="{E84282C9-79CE-114D-ADF5-FA5088056F18}" type="slidenum">
              <a:rPr lang="en-US" smtClean="0"/>
              <a:pPr/>
              <a:t>7</a:t>
            </a:fld>
            <a:endParaRPr lang="en-US"/>
          </a:p>
        </p:txBody>
      </p:sp>
    </p:spTree>
    <p:extLst>
      <p:ext uri="{BB962C8B-B14F-4D97-AF65-F5344CB8AC3E}">
        <p14:creationId xmlns:p14="http://schemas.microsoft.com/office/powerpoint/2010/main" val="2752527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7107" name="Notes Placeholder 2"/>
          <p:cNvSpPr>
            <a:spLocks noGrp="1"/>
          </p:cNvSpPr>
          <p:nvPr>
            <p:ph type="body" idx="1"/>
          </p:nvPr>
        </p:nvSpPr>
        <p:spPr bwMode="auto">
          <a:xfrm>
            <a:off x="686114" y="4342536"/>
            <a:ext cx="5485773" cy="448398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000">
                <a:latin typeface="Arial" charset="0"/>
              </a:rPr>
              <a:t>Advaxis is focused on the </a:t>
            </a:r>
            <a:r>
              <a:rPr lang="en-US" sz="1000" b="1">
                <a:latin typeface="Arial" charset="0"/>
              </a:rPr>
              <a:t>HOTTEST</a:t>
            </a:r>
            <a:r>
              <a:rPr lang="en-US" sz="1000">
                <a:latin typeface="Arial" charset="0"/>
              </a:rPr>
              <a:t> area of cancer research - immunotherapy. Our proprietary cancer immunotherapy platform is initially being developed to address HPV-associated cancers. New treatments for HPV-associated invasive cancers are truly needed.</a:t>
            </a:r>
          </a:p>
          <a:p>
            <a:r>
              <a:rPr lang="en-US" sz="1000">
                <a:latin typeface="Arial" charset="0"/>
              </a:rPr>
              <a:t>Our technology uses live, attenuated bacteria to trick the immune system to attack a tumor as if it is a bacterial infection. </a:t>
            </a:r>
          </a:p>
          <a:p>
            <a:r>
              <a:rPr lang="en-US" sz="1000">
                <a:latin typeface="Arial" charset="0"/>
              </a:rPr>
              <a:t>Using our proprietary immunotherapy, we have already shown improved survival and objective tumor responses in a Phase 2 study of 110 women with recurrent cervical cancer. </a:t>
            </a:r>
          </a:p>
          <a:p>
            <a:r>
              <a:rPr lang="en-US" sz="1000">
                <a:latin typeface="Arial" charset="0"/>
              </a:rPr>
              <a:t>Building on this data, we plan to initiate registration phase 3 trials this year with our lead immunotherapy ADXS-HPV. </a:t>
            </a:r>
          </a:p>
          <a:p>
            <a:r>
              <a:rPr lang="en-US" sz="1000">
                <a:latin typeface="Arial" charset="0"/>
              </a:rPr>
              <a:t>Also this year, we plan to expand our clinical development by initiating two Phase 1 trials --- one in prostate cancer and one in breast cancer.   </a:t>
            </a:r>
          </a:p>
          <a:p>
            <a:r>
              <a:rPr lang="en-US" sz="1000">
                <a:latin typeface="Arial" charset="0"/>
              </a:rPr>
              <a:t>Our platform technology lends itself to multiple licensing opportunities.  We recently licensed ADXS-HPV in Asia and anticipate other regional deals to follow.  </a:t>
            </a:r>
          </a:p>
          <a:p>
            <a:r>
              <a:rPr lang="en-US" sz="1000">
                <a:latin typeface="Arial" charset="0"/>
              </a:rPr>
              <a:t>We are also pursuing partners for our animal-health immunotherapy platform which we reported encouraging survival data in canine osteosarcoma with our second immunotherapy.  Clinical success with two compounds has validated our platform technology and opened the door for many potential partner discussions. </a:t>
            </a:r>
          </a:p>
          <a:p>
            <a:r>
              <a:rPr lang="en-US" sz="1000">
                <a:latin typeface="Arial" charset="0"/>
              </a:rPr>
              <a:t>Lastly, we have low cost manufacturing associated with our immunotherapies, two orphan drug designations for HPV-associated head &amp; neck cancer and anal cancer, and a strong balance sheet with no debt as a result of a recent oversubscribed financing of $26.5M.  </a:t>
            </a:r>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MS PGothic" charset="0"/>
              </a:defRPr>
            </a:lvl1pPr>
            <a:lvl2pPr marL="734480" indent="-282492">
              <a:defRPr>
                <a:solidFill>
                  <a:schemeClr val="tx1"/>
                </a:solidFill>
                <a:latin typeface="Calibri" charset="0"/>
                <a:ea typeface="MS PGothic" charset="0"/>
                <a:cs typeface="MS PGothic" charset="0"/>
              </a:defRPr>
            </a:lvl2pPr>
            <a:lvl3pPr marL="1129970" indent="-225994">
              <a:defRPr>
                <a:solidFill>
                  <a:schemeClr val="tx1"/>
                </a:solidFill>
                <a:latin typeface="Calibri" charset="0"/>
                <a:ea typeface="MS PGothic" charset="0"/>
                <a:cs typeface="MS PGothic" charset="0"/>
              </a:defRPr>
            </a:lvl3pPr>
            <a:lvl4pPr marL="1581958" indent="-225994">
              <a:defRPr>
                <a:solidFill>
                  <a:schemeClr val="tx1"/>
                </a:solidFill>
                <a:latin typeface="Calibri" charset="0"/>
                <a:ea typeface="MS PGothic" charset="0"/>
                <a:cs typeface="MS PGothic" charset="0"/>
              </a:defRPr>
            </a:lvl4pPr>
            <a:lvl5pPr marL="2033946" indent="-225994">
              <a:defRPr>
                <a:solidFill>
                  <a:schemeClr val="tx1"/>
                </a:solidFill>
                <a:latin typeface="Calibri" charset="0"/>
                <a:ea typeface="MS PGothic" charset="0"/>
                <a:cs typeface="MS PGothic" charset="0"/>
              </a:defRPr>
            </a:lvl5pPr>
            <a:lvl6pPr marL="2485934" indent="-225994" eaLnBrk="0" fontAlgn="base" hangingPunct="0">
              <a:spcBef>
                <a:spcPct val="0"/>
              </a:spcBef>
              <a:spcAft>
                <a:spcPct val="0"/>
              </a:spcAft>
              <a:defRPr>
                <a:solidFill>
                  <a:schemeClr val="tx1"/>
                </a:solidFill>
                <a:latin typeface="Calibri" charset="0"/>
                <a:ea typeface="MS PGothic" charset="0"/>
                <a:cs typeface="MS PGothic" charset="0"/>
              </a:defRPr>
            </a:lvl6pPr>
            <a:lvl7pPr marL="2937921" indent="-225994" eaLnBrk="0" fontAlgn="base" hangingPunct="0">
              <a:spcBef>
                <a:spcPct val="0"/>
              </a:spcBef>
              <a:spcAft>
                <a:spcPct val="0"/>
              </a:spcAft>
              <a:defRPr>
                <a:solidFill>
                  <a:schemeClr val="tx1"/>
                </a:solidFill>
                <a:latin typeface="Calibri" charset="0"/>
                <a:ea typeface="MS PGothic" charset="0"/>
                <a:cs typeface="MS PGothic" charset="0"/>
              </a:defRPr>
            </a:lvl7pPr>
            <a:lvl8pPr marL="3389909" indent="-225994" eaLnBrk="0" fontAlgn="base" hangingPunct="0">
              <a:spcBef>
                <a:spcPct val="0"/>
              </a:spcBef>
              <a:spcAft>
                <a:spcPct val="0"/>
              </a:spcAft>
              <a:defRPr>
                <a:solidFill>
                  <a:schemeClr val="tx1"/>
                </a:solidFill>
                <a:latin typeface="Calibri" charset="0"/>
                <a:ea typeface="MS PGothic" charset="0"/>
                <a:cs typeface="MS PGothic" charset="0"/>
              </a:defRPr>
            </a:lvl8pPr>
            <a:lvl9pPr marL="3841897" indent="-225994" eaLnBrk="0" fontAlgn="base" hangingPunct="0">
              <a:spcBef>
                <a:spcPct val="0"/>
              </a:spcBef>
              <a:spcAft>
                <a:spcPct val="0"/>
              </a:spcAft>
              <a:defRPr>
                <a:solidFill>
                  <a:schemeClr val="tx1"/>
                </a:solidFill>
                <a:latin typeface="Calibri" charset="0"/>
                <a:ea typeface="MS PGothic" charset="0"/>
                <a:cs typeface="MS PGothic" charset="0"/>
              </a:defRPr>
            </a:lvl9pPr>
          </a:lstStyle>
          <a:p>
            <a:fld id="{395C87E1-38A3-3B42-9654-ACAFE09592A4}" type="slidenum">
              <a:rPr lang="en-US">
                <a:solidFill>
                  <a:srgbClr val="000000"/>
                </a:solidFill>
                <a:latin typeface="Arial" charset="0"/>
              </a:rPr>
              <a:pPr/>
              <a:t>43</a:t>
            </a:fld>
            <a:endParaRPr lang="en-US">
              <a:solidFill>
                <a:srgbClr val="000000"/>
              </a:solidFill>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Arial" charset="0"/>
              </a:rPr>
              <a:t>Based on this technology, we have created this robust clinical pipeline that includes substantial data and clinical experience  from several  clinical trials  including a large phase 2 in 110 women  with recurrent cervical cancer who had  failed  chemotherapy/ radiation, or both. </a:t>
            </a:r>
          </a:p>
          <a:p>
            <a:endParaRPr lang="en-US">
              <a:latin typeface="Arial" charset="0"/>
            </a:endParaRPr>
          </a:p>
          <a:p>
            <a:r>
              <a:rPr lang="en-US">
                <a:latin typeface="Arial" charset="0"/>
              </a:rPr>
              <a:t>Our Initial clinical immunotherapy, ADXS-HPV, targets cancers caused by the Human Pap Virus or HPV.  The HPV-associated cancers that we are clinically developing include head &amp; neck cancer and anal cancer.  Both of these programs are already in Phase 1.  However HPV-associated cancers are just the beginning.  </a:t>
            </a:r>
          </a:p>
          <a:p>
            <a:r>
              <a:rPr lang="en-US">
                <a:latin typeface="Arial" charset="0"/>
              </a:rPr>
              <a:t/>
            </a:r>
            <a:br>
              <a:rPr lang="en-US">
                <a:latin typeface="Arial" charset="0"/>
              </a:rPr>
            </a:br>
            <a:r>
              <a:rPr lang="en-US">
                <a:latin typeface="Arial" charset="0"/>
              </a:rPr>
              <a:t>Poised and nearly ready to go into the clinic are additional constructs, ADXS-PSA for prostate cancer and ADXS HER-2,  for HER2+ breast cancer.   </a:t>
            </a:r>
          </a:p>
          <a:p>
            <a:endParaRPr lang="en-US">
              <a:latin typeface="Arial" charset="0"/>
            </a:endParaRPr>
          </a:p>
          <a:p>
            <a:r>
              <a:rPr lang="en-US">
                <a:latin typeface="Arial" charset="0"/>
              </a:rPr>
              <a:t>We are also studying the use of our proprietary ADXS immunotherapies in vet applications.  ADXS-HER2 is being studied in a clinical trial in HER2 over-expressing canine osteosarcoma.  I take you through this data you’ll see that our immunotherapy has shown improved survival and provides additional rationale for moving into breast cancer in humans with the HER-2 construct. </a:t>
            </a:r>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MS PGothic" charset="0"/>
              </a:defRPr>
            </a:lvl1pPr>
            <a:lvl2pPr marL="734480" indent="-282492">
              <a:defRPr>
                <a:solidFill>
                  <a:schemeClr val="tx1"/>
                </a:solidFill>
                <a:latin typeface="Calibri" charset="0"/>
                <a:ea typeface="MS PGothic" charset="0"/>
                <a:cs typeface="MS PGothic" charset="0"/>
              </a:defRPr>
            </a:lvl2pPr>
            <a:lvl3pPr marL="1129970" indent="-225994">
              <a:defRPr>
                <a:solidFill>
                  <a:schemeClr val="tx1"/>
                </a:solidFill>
                <a:latin typeface="Calibri" charset="0"/>
                <a:ea typeface="MS PGothic" charset="0"/>
                <a:cs typeface="MS PGothic" charset="0"/>
              </a:defRPr>
            </a:lvl3pPr>
            <a:lvl4pPr marL="1581958" indent="-225994">
              <a:defRPr>
                <a:solidFill>
                  <a:schemeClr val="tx1"/>
                </a:solidFill>
                <a:latin typeface="Calibri" charset="0"/>
                <a:ea typeface="MS PGothic" charset="0"/>
                <a:cs typeface="MS PGothic" charset="0"/>
              </a:defRPr>
            </a:lvl4pPr>
            <a:lvl5pPr marL="2033946" indent="-225994">
              <a:defRPr>
                <a:solidFill>
                  <a:schemeClr val="tx1"/>
                </a:solidFill>
                <a:latin typeface="Calibri" charset="0"/>
                <a:ea typeface="MS PGothic" charset="0"/>
                <a:cs typeface="MS PGothic" charset="0"/>
              </a:defRPr>
            </a:lvl5pPr>
            <a:lvl6pPr marL="2485934" indent="-225994" eaLnBrk="0" fontAlgn="base" hangingPunct="0">
              <a:spcBef>
                <a:spcPct val="0"/>
              </a:spcBef>
              <a:spcAft>
                <a:spcPct val="0"/>
              </a:spcAft>
              <a:defRPr>
                <a:solidFill>
                  <a:schemeClr val="tx1"/>
                </a:solidFill>
                <a:latin typeface="Calibri" charset="0"/>
                <a:ea typeface="MS PGothic" charset="0"/>
                <a:cs typeface="MS PGothic" charset="0"/>
              </a:defRPr>
            </a:lvl6pPr>
            <a:lvl7pPr marL="2937921" indent="-225994" eaLnBrk="0" fontAlgn="base" hangingPunct="0">
              <a:spcBef>
                <a:spcPct val="0"/>
              </a:spcBef>
              <a:spcAft>
                <a:spcPct val="0"/>
              </a:spcAft>
              <a:defRPr>
                <a:solidFill>
                  <a:schemeClr val="tx1"/>
                </a:solidFill>
                <a:latin typeface="Calibri" charset="0"/>
                <a:ea typeface="MS PGothic" charset="0"/>
                <a:cs typeface="MS PGothic" charset="0"/>
              </a:defRPr>
            </a:lvl7pPr>
            <a:lvl8pPr marL="3389909" indent="-225994" eaLnBrk="0" fontAlgn="base" hangingPunct="0">
              <a:spcBef>
                <a:spcPct val="0"/>
              </a:spcBef>
              <a:spcAft>
                <a:spcPct val="0"/>
              </a:spcAft>
              <a:defRPr>
                <a:solidFill>
                  <a:schemeClr val="tx1"/>
                </a:solidFill>
                <a:latin typeface="Calibri" charset="0"/>
                <a:ea typeface="MS PGothic" charset="0"/>
                <a:cs typeface="MS PGothic" charset="0"/>
              </a:defRPr>
            </a:lvl8pPr>
            <a:lvl9pPr marL="3841897" indent="-225994" eaLnBrk="0" fontAlgn="base" hangingPunct="0">
              <a:spcBef>
                <a:spcPct val="0"/>
              </a:spcBef>
              <a:spcAft>
                <a:spcPct val="0"/>
              </a:spcAft>
              <a:defRPr>
                <a:solidFill>
                  <a:schemeClr val="tx1"/>
                </a:solidFill>
                <a:latin typeface="Calibri" charset="0"/>
                <a:ea typeface="MS PGothic" charset="0"/>
                <a:cs typeface="MS PGothic" charset="0"/>
              </a:defRPr>
            </a:lvl9pPr>
          </a:lstStyle>
          <a:p>
            <a:fld id="{C679FA27-28E5-DB41-B1EE-89A71BE8B524}" type="slidenum">
              <a:rPr lang="en-US">
                <a:latin typeface="Arial" charset="0"/>
              </a:rPr>
              <a:pPr/>
              <a:t>44</a:t>
            </a:fld>
            <a:endParaRPr lang="en-US">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ea typeface="ＭＳ Ｐゴシック" charset="0"/>
              <a:cs typeface="ＭＳ Ｐゴシック" charset="0"/>
            </a:endParaRP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A66B9F2F-8F2F-AE44-9056-23BB5B48DB85}" type="slidenum">
              <a:rPr lang="en-US" sz="1200">
                <a:latin typeface="Arial" panose="020B0604020202020204" pitchFamily="34" charset="0"/>
              </a:rPr>
              <a:pPr eaLnBrk="1" hangingPunct="1"/>
              <a:t>47</a:t>
            </a:fld>
            <a:endParaRPr lang="en-US" sz="1200" dirty="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1144588" y="687388"/>
            <a:ext cx="4568825" cy="3425825"/>
          </a:xfrm>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a typeface="MS PGothic"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ED9CE1-547E-FB41-AD7D-4C8792746C7D}" type="slidenum">
              <a:rPr lang="en-US"/>
              <a:pPr/>
              <a:t>8</a:t>
            </a:fld>
            <a:endParaRPr lang="en-US"/>
          </a:p>
        </p:txBody>
      </p:sp>
      <p:sp>
        <p:nvSpPr>
          <p:cNvPr id="147458" name="Rectangle 2"/>
          <p:cNvSpPr>
            <a:spLocks noGrp="1" noRot="1" noChangeAspect="1" noChangeArrowheads="1" noTextEdit="1"/>
          </p:cNvSpPr>
          <p:nvPr>
            <p:ph type="sldImg"/>
          </p:nvPr>
        </p:nvSpPr>
        <p:spPr>
          <a:xfrm>
            <a:off x="1130300" y="673100"/>
            <a:ext cx="4600575" cy="3449638"/>
          </a:xfrm>
          <a:ln/>
          <a:extLst>
            <a:ext uri="{FAA26D3D-D897-4be2-8F04-BA451C77F1D7}">
              <ma14:placeholderFlag xmlns:ma14="http://schemas.microsoft.com/office/mac/drawingml/2011/main" xmlns="" val="1"/>
            </a:ext>
          </a:extLst>
        </p:spPr>
      </p:sp>
      <p:sp>
        <p:nvSpPr>
          <p:cNvPr id="147459" name="Rectangle 3"/>
          <p:cNvSpPr>
            <a:spLocks noGrp="1" noChangeArrowheads="1"/>
          </p:cNvSpPr>
          <p:nvPr>
            <p:ph type="body" idx="1"/>
          </p:nvPr>
        </p:nvSpPr>
        <p:spPr>
          <a:xfrm>
            <a:off x="915989" y="4348710"/>
            <a:ext cx="5026025" cy="4122295"/>
          </a:xfrm>
        </p:spPr>
        <p:txBody>
          <a:bodyPr/>
          <a:lstStyle/>
          <a:p>
            <a:pPr marL="190500" indent="-190500"/>
            <a:r>
              <a:rPr lang="en-US" b="1"/>
              <a:t>SPEAKER</a:t>
            </a:r>
            <a:r>
              <a:rPr lang="ja-JP" altLang="en-US" b="1">
                <a:latin typeface="Arial"/>
              </a:rPr>
              <a:t>’</a:t>
            </a:r>
            <a:r>
              <a:rPr lang="en-US" b="1"/>
              <a:t>s NOTES: slides builds</a:t>
            </a:r>
          </a:p>
          <a:p>
            <a:pPr marL="190500" indent="-190500">
              <a:lnSpc>
                <a:spcPct val="130000"/>
              </a:lnSpc>
              <a:spcBef>
                <a:spcPct val="50000"/>
              </a:spcBef>
            </a:pPr>
            <a:r>
              <a:rPr lang="en-US"/>
              <a:t>Pazopanib has a different spectrum of activity vs existing agents</a:t>
            </a:r>
          </a:p>
          <a:p>
            <a:pPr marL="190500" indent="-190500">
              <a:lnSpc>
                <a:spcPct val="130000"/>
              </a:lnSpc>
              <a:spcBef>
                <a:spcPct val="50000"/>
              </a:spcBef>
            </a:pPr>
            <a:r>
              <a:rPr lang="en-US"/>
              <a:t>This profile may result in differing efficacy &amp; toxicity profiles;</a:t>
            </a:r>
          </a:p>
          <a:p>
            <a:pPr marL="647700" lvl="1" indent="-190500">
              <a:lnSpc>
                <a:spcPct val="130000"/>
              </a:lnSpc>
              <a:spcBef>
                <a:spcPct val="50000"/>
              </a:spcBef>
            </a:pPr>
            <a:r>
              <a:rPr lang="en-US"/>
              <a:t>Promising tolerability profile</a:t>
            </a:r>
          </a:p>
          <a:p>
            <a:pPr marL="647700" lvl="1" indent="-190500">
              <a:lnSpc>
                <a:spcPct val="130000"/>
              </a:lnSpc>
              <a:spcBef>
                <a:spcPct val="50000"/>
              </a:spcBef>
            </a:pPr>
            <a:r>
              <a:rPr lang="en-US"/>
              <a:t>Easier to combine with chemotherapy and targeted agents</a:t>
            </a:r>
          </a:p>
          <a:p>
            <a:pPr marL="190500" indent="-190500">
              <a:lnSpc>
                <a:spcPct val="130000"/>
              </a:lnSpc>
              <a:spcBef>
                <a:spcPct val="50000"/>
              </a:spcBef>
            </a:pPr>
            <a:r>
              <a:rPr lang="en-US"/>
              <a:t>Pazopanib has an extensive, parallel and innovative development programme</a:t>
            </a:r>
          </a:p>
          <a:p>
            <a:pPr marL="190500" indent="-190500">
              <a:lnSpc>
                <a:spcPct val="130000"/>
              </a:lnSpc>
              <a:spcBef>
                <a:spcPct val="50000"/>
              </a:spcBef>
            </a:pPr>
            <a:r>
              <a:rPr lang="en-US"/>
              <a:t>Combination with other targeted agents, including </a:t>
            </a:r>
            <a:r>
              <a:rPr lang="en-US" i="1"/>
              <a:t>Tykerb</a:t>
            </a:r>
            <a:r>
              <a:rPr lang="en-US"/>
              <a:t>, provides opportunity to replace chemotherapy</a:t>
            </a:r>
          </a:p>
          <a:p>
            <a:pPr marL="190500" indent="-190500">
              <a:spcBef>
                <a:spcPct val="50000"/>
              </a:spcBef>
            </a:pPr>
            <a:endParaRPr lang="en-US"/>
          </a:p>
          <a:p>
            <a:pPr marL="190500" indent="-190500"/>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GOG 240 was conducted in the United States and in Spain. The schema is presented here. Patients were randomized equally among 4 treatment arms. Note that regimens 1 and 3 contain chemotherapy alone and regimens 2 and 4 contain the chemotherapy plus </a:t>
            </a:r>
            <a:r>
              <a:rPr lang="en-US" dirty="0" err="1" smtClean="0"/>
              <a:t>bevacizumab</a:t>
            </a:r>
            <a:r>
              <a:rPr lang="en-US" dirty="0" smtClean="0"/>
              <a:t> at 15 mg/kg. In addition to the incorporation of anti-VEGF therapy using single agent </a:t>
            </a:r>
            <a:r>
              <a:rPr lang="en-US" dirty="0" err="1" smtClean="0"/>
              <a:t>bevacizumab</a:t>
            </a:r>
            <a:r>
              <a:rPr lang="en-US" dirty="0" smtClean="0"/>
              <a:t>, we also studied the integration of the non-platinum chemotherapy doublet of </a:t>
            </a:r>
            <a:r>
              <a:rPr lang="en-US" dirty="0" err="1" smtClean="0"/>
              <a:t>topotecan</a:t>
            </a:r>
            <a:r>
              <a:rPr lang="en-US" dirty="0" smtClean="0"/>
              <a:t> plus </a:t>
            </a:r>
            <a:r>
              <a:rPr lang="en-US" dirty="0" err="1" smtClean="0"/>
              <a:t>paclitaxel</a:t>
            </a:r>
            <a:r>
              <a:rPr lang="en-US" dirty="0" smtClean="0"/>
              <a:t> based on laboratory data demonstrating synergy between </a:t>
            </a:r>
            <a:r>
              <a:rPr lang="en-US" dirty="0" err="1" smtClean="0"/>
              <a:t>topotecan</a:t>
            </a:r>
            <a:r>
              <a:rPr lang="en-US" dirty="0" smtClean="0"/>
              <a:t> and microtubule-interfering agents and a phase II trial in which the regimen was active in this population.  In GOG 240, patients were treated every 21 days until progression, unacceptable toxicity, or complete response.</a:t>
            </a:r>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13</a:t>
            </a:fld>
            <a:endParaRPr lang="en-GB" dirty="0"/>
          </a:p>
        </p:txBody>
      </p:sp>
    </p:spTree>
    <p:extLst>
      <p:ext uri="{BB962C8B-B14F-4D97-AF65-F5344CB8AC3E}">
        <p14:creationId xmlns:p14="http://schemas.microsoft.com/office/powerpoint/2010/main" val="2898398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 absence of interaction between the experimental agents, the study utilized a 2x2 factorial design to investigate the impact of anti-VEGF therapy and the substitution of </a:t>
            </a:r>
            <a:r>
              <a:rPr lang="en-US" dirty="0" err="1" smtClean="0"/>
              <a:t>topotecan</a:t>
            </a:r>
            <a:r>
              <a:rPr lang="en-US" dirty="0" smtClean="0"/>
              <a:t> for </a:t>
            </a:r>
            <a:r>
              <a:rPr lang="en-US" dirty="0" err="1" smtClean="0"/>
              <a:t>cisplatin</a:t>
            </a:r>
            <a:r>
              <a:rPr lang="en-US" dirty="0" smtClean="0"/>
              <a:t>. The study employed the intent to treat principle. Patients were prospectively stratified by GOG performance status, prior </a:t>
            </a:r>
            <a:r>
              <a:rPr lang="en-US" dirty="0" err="1" smtClean="0"/>
              <a:t>radiosensitizing</a:t>
            </a:r>
            <a:r>
              <a:rPr lang="en-US" dirty="0" smtClean="0"/>
              <a:t> platinum, and disease status (recurrence/persistence versus stage IV primary). Differences in OS and PFS by factor level were assessed primarily by the long-rank test, stratified by prognostic factors and the level of the other factor.</a:t>
            </a:r>
            <a:r>
              <a:rPr lang="en-US" baseline="30000" dirty="0" smtClean="0"/>
              <a:t> </a:t>
            </a:r>
            <a:r>
              <a:rPr lang="en-US" dirty="0" smtClean="0"/>
              <a:t>Hazard ratios (HR) were estimated with a Cox proportional hazards model.</a:t>
            </a:r>
          </a:p>
          <a:p>
            <a:r>
              <a:rPr lang="en-US" dirty="0" smtClean="0"/>
              <a:t>	A sample size of approximately 450 was accrued to potentially observe 346 deaths in final analysis to provide a study with 90% power when either factor was capable of reducing the hazard of death by at least 30%, while limiting the one-sided type I error for each to 2.5%. An interim analysis was scheduled near 173 deaths to drop a factor or to stop the study for futility or to report regimen activity early according to the spending function. 2 two-stage sequential toxicity analyses were used to monitor for unacceptable toxicity in the experimental arms.</a:t>
            </a:r>
          </a:p>
          <a:p>
            <a:endParaRPr lang="en-US" dirty="0" smtClean="0"/>
          </a:p>
          <a:p>
            <a:r>
              <a:rPr lang="en-US" dirty="0" smtClean="0"/>
              <a:t>	</a:t>
            </a:r>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14</a:t>
            </a:fld>
            <a:endParaRPr lang="en-GB" dirty="0"/>
          </a:p>
        </p:txBody>
      </p:sp>
    </p:spTree>
    <p:extLst>
      <p:ext uri="{BB962C8B-B14F-4D97-AF65-F5344CB8AC3E}">
        <p14:creationId xmlns:p14="http://schemas.microsoft.com/office/powerpoint/2010/main" val="389363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GOG 240 activated on April 9, 2009. On February 6th, 2012 the database was frozen with 174 events observed. This triggered the pre-planned interim analysis. The DMC was convened and the members voted to release the </a:t>
            </a:r>
            <a:r>
              <a:rPr lang="en-US" dirty="0" err="1" smtClean="0"/>
              <a:t>topotecan</a:t>
            </a:r>
            <a:r>
              <a:rPr lang="en-US" dirty="0" smtClean="0"/>
              <a:t> plus </a:t>
            </a:r>
            <a:r>
              <a:rPr lang="en-US" dirty="0" err="1" smtClean="0"/>
              <a:t>paclitaxel</a:t>
            </a:r>
            <a:r>
              <a:rPr lang="en-US" dirty="0" smtClean="0"/>
              <a:t> data.</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What I will say: GOG 240 was activated on 4/9/09 and on 2/6/12 the data base was frozen for the interim analysis. The DMC voted to release the </a:t>
            </a:r>
            <a:r>
              <a:rPr lang="en-US" dirty="0" err="1" smtClean="0"/>
              <a:t>topotecan-paclitaxel</a:t>
            </a:r>
            <a:r>
              <a:rPr lang="en-US" dirty="0" smtClean="0"/>
              <a:t> data. </a:t>
            </a:r>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15</a:t>
            </a:fld>
            <a:endParaRPr lang="en-GB" dirty="0"/>
          </a:p>
        </p:txBody>
      </p:sp>
    </p:spTree>
    <p:extLst>
      <p:ext uri="{BB962C8B-B14F-4D97-AF65-F5344CB8AC3E}">
        <p14:creationId xmlns:p14="http://schemas.microsoft.com/office/powerpoint/2010/main" val="278790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GOG 240 was conducted in the United States and in Spain. The schema is presented here. Patients were randomized equally among 4 treatment arms. Note that regimens 1 and 3 contain chemotherapy alone and regimens 2 and 4 contain the chemotherapy plus </a:t>
            </a:r>
            <a:r>
              <a:rPr lang="en-US" dirty="0" err="1" smtClean="0"/>
              <a:t>bevacizumab</a:t>
            </a:r>
            <a:r>
              <a:rPr lang="en-US" dirty="0" smtClean="0"/>
              <a:t> at 15 mg/kg. In addition to the incorporation of anti-VEGF therapy using single agent </a:t>
            </a:r>
            <a:r>
              <a:rPr lang="en-US" dirty="0" err="1" smtClean="0"/>
              <a:t>bevacizumab</a:t>
            </a:r>
            <a:r>
              <a:rPr lang="en-US" dirty="0" smtClean="0"/>
              <a:t>, we also studied the integration of the non-platinum chemotherapy doublet of </a:t>
            </a:r>
            <a:r>
              <a:rPr lang="en-US" dirty="0" err="1" smtClean="0"/>
              <a:t>topotecan</a:t>
            </a:r>
            <a:r>
              <a:rPr lang="en-US" dirty="0" smtClean="0"/>
              <a:t> plus </a:t>
            </a:r>
            <a:r>
              <a:rPr lang="en-US" dirty="0" err="1" smtClean="0"/>
              <a:t>paclitaxel</a:t>
            </a:r>
            <a:r>
              <a:rPr lang="en-US" dirty="0" smtClean="0"/>
              <a:t> based on laboratory data demonstrating synergy between </a:t>
            </a:r>
            <a:r>
              <a:rPr lang="en-US" dirty="0" err="1" smtClean="0"/>
              <a:t>topotecan</a:t>
            </a:r>
            <a:r>
              <a:rPr lang="en-US" dirty="0" smtClean="0"/>
              <a:t> and microtubule-interfering agents and a phase II trial in which the regimen was active in this population.  In GOG 240, patients were treated every 21 days until progression, unacceptable toxicity, or complete response.</a:t>
            </a:r>
          </a:p>
          <a:p>
            <a:endParaRPr lang="en-US" dirty="0"/>
          </a:p>
        </p:txBody>
      </p:sp>
      <p:sp>
        <p:nvSpPr>
          <p:cNvPr id="4" name="Slide Number Placeholder 3"/>
          <p:cNvSpPr>
            <a:spLocks noGrp="1"/>
          </p:cNvSpPr>
          <p:nvPr>
            <p:ph type="sldNum" sz="quarter" idx="10"/>
          </p:nvPr>
        </p:nvSpPr>
        <p:spPr/>
        <p:txBody>
          <a:bodyPr/>
          <a:lstStyle/>
          <a:p>
            <a:pPr>
              <a:defRPr/>
            </a:pPr>
            <a:fld id="{D7DC8EAC-8A5D-4065-9601-F2EB3713A416}" type="slidenum">
              <a:rPr lang="en-GB" smtClean="0"/>
              <a:pPr>
                <a:defRPr/>
              </a:pPr>
              <a:t>17</a:t>
            </a:fld>
            <a:endParaRPr lang="en-GB" dirty="0"/>
          </a:p>
        </p:txBody>
      </p:sp>
    </p:spTree>
    <p:extLst>
      <p:ext uri="{BB962C8B-B14F-4D97-AF65-F5344CB8AC3E}">
        <p14:creationId xmlns:p14="http://schemas.microsoft.com/office/powerpoint/2010/main" val="2898398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charset="-128"/>
                <a:cs typeface="ＭＳ Ｐゴシック" charset="-128"/>
              </a:rPr>
              <a:t>From 4/6/09 to 1/3/12, the trial accrued 452 patients. Over 220 patients were treated with each of the chemotherapy backbones, and patients were well-matched for histology, ethnicity, grade as well as disease status: recurrence vs persistence vs advanced. Importantly, 75% of the entire study group had previously received platinum and this was also evenly distributed between the 2 backbones.</a:t>
            </a:r>
          </a:p>
          <a:p>
            <a:endParaRPr lang="en-US" smtClean="0">
              <a:ea typeface="ＭＳ Ｐゴシック" charset="-128"/>
              <a:cs typeface="ＭＳ Ｐゴシック" charset="-128"/>
            </a:endParaRPr>
          </a:p>
        </p:txBody>
      </p:sp>
      <p:sp>
        <p:nvSpPr>
          <p:cNvPr id="54276" name="Slide Number Placeholder 3"/>
          <p:cNvSpPr>
            <a:spLocks noGrp="1"/>
          </p:cNvSpPr>
          <p:nvPr>
            <p:ph type="sldNum" sz="quarter" idx="5"/>
          </p:nvPr>
        </p:nvSpPr>
        <p:spPr bwMode="auto">
          <a:noFill/>
          <a:ln>
            <a:miter lim="800000"/>
            <a:headEnd/>
            <a:tailEnd/>
          </a:ln>
        </p:spPr>
        <p:txBody>
          <a:bodyPr/>
          <a:lstStyle/>
          <a:p>
            <a:fld id="{97C84B61-C440-1D46-BE2D-282C762FF0E8}" type="slidenum">
              <a:rPr lang="en-US" smtClean="0"/>
              <a:pPr/>
              <a:t>18</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hasCustomPrompt="1"/>
          </p:nvPr>
        </p:nvSpPr>
        <p:spPr>
          <a:xfrm>
            <a:off x="457200" y="6534194"/>
            <a:ext cx="4114800" cy="184666"/>
          </a:xfrm>
        </p:spPr>
        <p:txBody>
          <a:bodyPr lIns="0" tIns="0" rIns="0" bIns="0" anchor="b">
            <a:noAutofit/>
          </a:bodyPr>
          <a:lstStyle>
            <a:lvl1pPr marL="0" indent="0">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footnote</a:t>
            </a:r>
            <a:endParaRPr lang="en-GB" dirty="0"/>
          </a:p>
        </p:txBody>
      </p:sp>
      <p:sp>
        <p:nvSpPr>
          <p:cNvPr id="9" name="Text Placeholder 7"/>
          <p:cNvSpPr>
            <a:spLocks noGrp="1"/>
          </p:cNvSpPr>
          <p:nvPr>
            <p:ph type="body" sz="quarter" idx="11" hasCustomPrompt="1"/>
          </p:nvPr>
        </p:nvSpPr>
        <p:spPr>
          <a:xfrm>
            <a:off x="4572000" y="6534194"/>
            <a:ext cx="4114800" cy="184666"/>
          </a:xfrm>
        </p:spPr>
        <p:txBody>
          <a:bodyPr lIns="0" tIns="0" rIns="0" bIns="0" anchor="b">
            <a:noAutofit/>
          </a:bodyPr>
          <a:lstStyle>
            <a:lvl1pPr marL="0" indent="0" algn="r">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reference</a:t>
            </a: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7"/>
          <p:cNvSpPr>
            <a:spLocks noGrp="1"/>
          </p:cNvSpPr>
          <p:nvPr>
            <p:ph type="body" sz="quarter" idx="10" hasCustomPrompt="1"/>
          </p:nvPr>
        </p:nvSpPr>
        <p:spPr>
          <a:xfrm>
            <a:off x="457200" y="6534194"/>
            <a:ext cx="4114800" cy="184666"/>
          </a:xfrm>
        </p:spPr>
        <p:txBody>
          <a:bodyPr lIns="0" tIns="0" rIns="0" bIns="0" anchor="b">
            <a:noAutofit/>
          </a:bodyPr>
          <a:lstStyle>
            <a:lvl1pPr marL="0" indent="0">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footnote</a:t>
            </a:r>
            <a:endParaRPr lang="en-GB" dirty="0"/>
          </a:p>
        </p:txBody>
      </p:sp>
      <p:sp>
        <p:nvSpPr>
          <p:cNvPr id="7" name="Text Placeholder 7"/>
          <p:cNvSpPr>
            <a:spLocks noGrp="1"/>
          </p:cNvSpPr>
          <p:nvPr>
            <p:ph type="body" sz="quarter" idx="11" hasCustomPrompt="1"/>
          </p:nvPr>
        </p:nvSpPr>
        <p:spPr>
          <a:xfrm>
            <a:off x="4572000" y="6534194"/>
            <a:ext cx="4114800" cy="184666"/>
          </a:xfrm>
        </p:spPr>
        <p:txBody>
          <a:bodyPr lIns="0" tIns="0" rIns="0" bIns="0" anchor="b">
            <a:noAutofit/>
          </a:bodyPr>
          <a:lstStyle>
            <a:lvl1pPr marL="0" indent="0" algn="r">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reference</a:t>
            </a:r>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7"/>
          <p:cNvSpPr>
            <a:spLocks noGrp="1"/>
          </p:cNvSpPr>
          <p:nvPr>
            <p:ph type="body" sz="quarter" idx="10" hasCustomPrompt="1"/>
          </p:nvPr>
        </p:nvSpPr>
        <p:spPr>
          <a:xfrm>
            <a:off x="457200" y="6534194"/>
            <a:ext cx="4114800" cy="184666"/>
          </a:xfrm>
        </p:spPr>
        <p:txBody>
          <a:bodyPr lIns="0" tIns="0" rIns="0" bIns="0" anchor="b">
            <a:noAutofit/>
          </a:bodyPr>
          <a:lstStyle>
            <a:lvl1pPr marL="0" indent="0">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footnote</a:t>
            </a:r>
            <a:endParaRPr lang="en-GB" dirty="0"/>
          </a:p>
        </p:txBody>
      </p:sp>
      <p:sp>
        <p:nvSpPr>
          <p:cNvPr id="7" name="Text Placeholder 7"/>
          <p:cNvSpPr>
            <a:spLocks noGrp="1"/>
          </p:cNvSpPr>
          <p:nvPr>
            <p:ph type="body" sz="quarter" idx="11" hasCustomPrompt="1"/>
          </p:nvPr>
        </p:nvSpPr>
        <p:spPr>
          <a:xfrm>
            <a:off x="4572000" y="6534194"/>
            <a:ext cx="4114800" cy="184666"/>
          </a:xfrm>
        </p:spPr>
        <p:txBody>
          <a:bodyPr lIns="0" tIns="0" rIns="0" bIns="0" anchor="b">
            <a:noAutofit/>
          </a:bodyPr>
          <a:lstStyle>
            <a:lvl1pPr marL="0" indent="0" algn="r">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reference</a:t>
            </a: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7"/>
          <p:cNvSpPr>
            <a:spLocks noGrp="1"/>
          </p:cNvSpPr>
          <p:nvPr>
            <p:ph type="body" sz="quarter" idx="10" hasCustomPrompt="1"/>
          </p:nvPr>
        </p:nvSpPr>
        <p:spPr>
          <a:xfrm>
            <a:off x="457200" y="6534194"/>
            <a:ext cx="4114800" cy="184666"/>
          </a:xfrm>
        </p:spPr>
        <p:txBody>
          <a:bodyPr lIns="0" tIns="0" rIns="0" bIns="0" anchor="b">
            <a:noAutofit/>
          </a:bodyPr>
          <a:lstStyle>
            <a:lvl1pPr marL="0" indent="0">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footnote</a:t>
            </a:r>
            <a:endParaRPr lang="en-GB" dirty="0"/>
          </a:p>
        </p:txBody>
      </p:sp>
      <p:sp>
        <p:nvSpPr>
          <p:cNvPr id="7" name="Text Placeholder 7"/>
          <p:cNvSpPr>
            <a:spLocks noGrp="1"/>
          </p:cNvSpPr>
          <p:nvPr>
            <p:ph type="body" sz="quarter" idx="11" hasCustomPrompt="1"/>
          </p:nvPr>
        </p:nvSpPr>
        <p:spPr>
          <a:xfrm>
            <a:off x="4572000" y="6534194"/>
            <a:ext cx="4114800" cy="184666"/>
          </a:xfrm>
        </p:spPr>
        <p:txBody>
          <a:bodyPr lIns="0" tIns="0" rIns="0" bIns="0" anchor="b">
            <a:noAutofit/>
          </a:bodyPr>
          <a:lstStyle>
            <a:lvl1pPr marL="0" indent="0" algn="r">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reference</a:t>
            </a:r>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0" hasCustomPrompt="1"/>
          </p:nvPr>
        </p:nvSpPr>
        <p:spPr>
          <a:xfrm>
            <a:off x="457200" y="6534194"/>
            <a:ext cx="4114800" cy="184666"/>
          </a:xfrm>
        </p:spPr>
        <p:txBody>
          <a:bodyPr lIns="0" tIns="0" rIns="0" bIns="0" anchor="b">
            <a:noAutofit/>
          </a:bodyPr>
          <a:lstStyle>
            <a:lvl1pPr marL="0" indent="0">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footnote</a:t>
            </a:r>
            <a:endParaRPr lang="en-GB" dirty="0"/>
          </a:p>
        </p:txBody>
      </p:sp>
      <p:sp>
        <p:nvSpPr>
          <p:cNvPr id="9" name="Text Placeholder 7"/>
          <p:cNvSpPr>
            <a:spLocks noGrp="1"/>
          </p:cNvSpPr>
          <p:nvPr>
            <p:ph type="body" sz="quarter" idx="11" hasCustomPrompt="1"/>
          </p:nvPr>
        </p:nvSpPr>
        <p:spPr>
          <a:xfrm>
            <a:off x="4572000" y="6534194"/>
            <a:ext cx="4114800" cy="184666"/>
          </a:xfrm>
        </p:spPr>
        <p:txBody>
          <a:bodyPr lIns="0" tIns="0" rIns="0" bIns="0" anchor="b">
            <a:noAutofit/>
          </a:bodyPr>
          <a:lstStyle>
            <a:lvl1pPr marL="0" indent="0" algn="r">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reference</a:t>
            </a:r>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7"/>
          <p:cNvSpPr>
            <a:spLocks noGrp="1"/>
          </p:cNvSpPr>
          <p:nvPr>
            <p:ph type="body" sz="quarter" idx="10" hasCustomPrompt="1"/>
          </p:nvPr>
        </p:nvSpPr>
        <p:spPr>
          <a:xfrm>
            <a:off x="457200" y="6534194"/>
            <a:ext cx="4114800" cy="184666"/>
          </a:xfrm>
        </p:spPr>
        <p:txBody>
          <a:bodyPr lIns="0" tIns="0" rIns="0" bIns="0" anchor="b">
            <a:noAutofit/>
          </a:bodyPr>
          <a:lstStyle>
            <a:lvl1pPr marL="0" indent="0">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footnote</a:t>
            </a:r>
            <a:endParaRPr lang="en-GB" dirty="0"/>
          </a:p>
        </p:txBody>
      </p:sp>
      <p:sp>
        <p:nvSpPr>
          <p:cNvPr id="7" name="Text Placeholder 7"/>
          <p:cNvSpPr>
            <a:spLocks noGrp="1"/>
          </p:cNvSpPr>
          <p:nvPr>
            <p:ph type="body" sz="quarter" idx="11" hasCustomPrompt="1"/>
          </p:nvPr>
        </p:nvSpPr>
        <p:spPr>
          <a:xfrm>
            <a:off x="4572000" y="6534194"/>
            <a:ext cx="4114800" cy="184666"/>
          </a:xfrm>
        </p:spPr>
        <p:txBody>
          <a:bodyPr lIns="0" tIns="0" rIns="0" bIns="0" anchor="b">
            <a:noAutofit/>
          </a:bodyPr>
          <a:lstStyle>
            <a:lvl1pPr marL="0" indent="0" algn="r">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reference</a:t>
            </a:r>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7"/>
          <p:cNvSpPr>
            <a:spLocks noGrp="1"/>
          </p:cNvSpPr>
          <p:nvPr>
            <p:ph type="body" sz="quarter" idx="10" hasCustomPrompt="1"/>
          </p:nvPr>
        </p:nvSpPr>
        <p:spPr>
          <a:xfrm>
            <a:off x="457200" y="6534194"/>
            <a:ext cx="4114800" cy="184666"/>
          </a:xfrm>
        </p:spPr>
        <p:txBody>
          <a:bodyPr lIns="0" tIns="0" rIns="0" bIns="0" anchor="b">
            <a:noAutofit/>
          </a:bodyPr>
          <a:lstStyle>
            <a:lvl1pPr marL="0" indent="0">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footnote</a:t>
            </a:r>
            <a:endParaRPr lang="en-GB" dirty="0"/>
          </a:p>
        </p:txBody>
      </p:sp>
      <p:sp>
        <p:nvSpPr>
          <p:cNvPr id="7" name="Text Placeholder 7"/>
          <p:cNvSpPr>
            <a:spLocks noGrp="1"/>
          </p:cNvSpPr>
          <p:nvPr>
            <p:ph type="body" sz="quarter" idx="11" hasCustomPrompt="1"/>
          </p:nvPr>
        </p:nvSpPr>
        <p:spPr>
          <a:xfrm>
            <a:off x="4572000" y="6534194"/>
            <a:ext cx="4114800" cy="184666"/>
          </a:xfrm>
        </p:spPr>
        <p:txBody>
          <a:bodyPr lIns="0" tIns="0" rIns="0" bIns="0" anchor="b">
            <a:noAutofit/>
          </a:bodyPr>
          <a:lstStyle>
            <a:lvl1pPr marL="0" indent="0" algn="r">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reference</a:t>
            </a:r>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ext Placeholder 7"/>
          <p:cNvSpPr>
            <a:spLocks noGrp="1"/>
          </p:cNvSpPr>
          <p:nvPr>
            <p:ph type="body" sz="quarter" idx="10" hasCustomPrompt="1"/>
          </p:nvPr>
        </p:nvSpPr>
        <p:spPr>
          <a:xfrm>
            <a:off x="457200" y="6534194"/>
            <a:ext cx="4114800" cy="184666"/>
          </a:xfrm>
        </p:spPr>
        <p:txBody>
          <a:bodyPr lIns="0" tIns="0" rIns="0" bIns="0" anchor="b">
            <a:noAutofit/>
          </a:bodyPr>
          <a:lstStyle>
            <a:lvl1pPr marL="0" indent="0">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footnote</a:t>
            </a:r>
            <a:endParaRPr lang="en-GB" dirty="0"/>
          </a:p>
        </p:txBody>
      </p:sp>
      <p:sp>
        <p:nvSpPr>
          <p:cNvPr id="7" name="Text Placeholder 7"/>
          <p:cNvSpPr>
            <a:spLocks noGrp="1"/>
          </p:cNvSpPr>
          <p:nvPr>
            <p:ph type="body" sz="quarter" idx="11" hasCustomPrompt="1"/>
          </p:nvPr>
        </p:nvSpPr>
        <p:spPr>
          <a:xfrm>
            <a:off x="4572000" y="6534194"/>
            <a:ext cx="4114800" cy="184666"/>
          </a:xfrm>
        </p:spPr>
        <p:txBody>
          <a:bodyPr lIns="0" tIns="0" rIns="0" bIns="0" anchor="b">
            <a:noAutofit/>
          </a:bodyPr>
          <a:lstStyle>
            <a:lvl1pPr marL="0" indent="0" algn="r">
              <a:spcAft>
                <a:spcPts val="0"/>
              </a:spcAft>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enter reference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200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2005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2005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GYN 2015_PPT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72"/>
          </a:xfrm>
          <a:prstGeom prst="rect">
            <a:avLst/>
          </a:prstGeom>
        </p:spPr>
      </p:pic>
    </p:spTree>
    <p:extLst>
      <p:ext uri="{BB962C8B-B14F-4D97-AF65-F5344CB8AC3E}">
        <p14:creationId xmlns:p14="http://schemas.microsoft.com/office/powerpoint/2010/main" val="7467993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465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593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3D80069-B6C8-3749-81A9-DDAD11CEFF95}" type="datetimeFigureOut">
              <a:rPr lang="en-US" smtClean="0">
                <a:solidFill>
                  <a:prstClr val="black"/>
                </a:solidFill>
              </a:rPr>
              <a:pPr/>
              <a:t>2/11/2015</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ADC87F7-E4FA-D14C-A9BC-6EC05CEB58B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906450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3D80069-B6C8-3749-81A9-DDAD11CEFF95}" type="datetimeFigureOut">
              <a:rPr lang="en-US" smtClean="0">
                <a:solidFill>
                  <a:prstClr val="black"/>
                </a:solidFill>
              </a:rPr>
              <a:pPr/>
              <a:t>2/11/2015</a:t>
            </a:fld>
            <a:endParaRPr lang="en-US">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EADC87F7-E4FA-D14C-A9BC-6EC05CEB58B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4533849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3D80069-B6C8-3749-81A9-DDAD11CEFF95}" type="datetimeFigureOut">
              <a:rPr lang="en-US" smtClean="0">
                <a:solidFill>
                  <a:prstClr val="black"/>
                </a:solidFill>
              </a:rPr>
              <a:pPr/>
              <a:t>2/11/2015</a:t>
            </a:fld>
            <a:endParaRPr lang="en-US">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ADC87F7-E4FA-D14C-A9BC-6EC05CEB58B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8430779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3D80069-B6C8-3749-81A9-DDAD11CEFF95}" type="datetimeFigureOut">
              <a:rPr lang="en-US" smtClean="0">
                <a:solidFill>
                  <a:prstClr val="black"/>
                </a:solidFill>
              </a:rPr>
              <a:pPr/>
              <a:t>2/11/2015</a:t>
            </a:fld>
            <a:endParaRPr lang="en-US">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EADC87F7-E4FA-D14C-A9BC-6EC05CEB58B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453934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3D80069-B6C8-3749-81A9-DDAD11CEFF95}" type="datetimeFigureOut">
              <a:rPr lang="en-US" smtClean="0">
                <a:solidFill>
                  <a:prstClr val="black"/>
                </a:solidFill>
              </a:rPr>
              <a:pPr/>
              <a:t>2/11/2015</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ADC87F7-E4FA-D14C-A9BC-6EC05CEB58B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383383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3D80069-B6C8-3749-81A9-DDAD11CEFF95}" type="datetimeFigureOut">
              <a:rPr lang="en-US" smtClean="0">
                <a:solidFill>
                  <a:prstClr val="black"/>
                </a:solidFill>
              </a:rPr>
              <a:pPr/>
              <a:t>2/11/2015</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ADC87F7-E4FA-D14C-A9BC-6EC05CEB58B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7746428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3D80069-B6C8-3749-81A9-DDAD11CEFF95}" type="datetimeFigureOut">
              <a:rPr lang="en-US" smtClean="0">
                <a:solidFill>
                  <a:prstClr val="black"/>
                </a:solidFill>
              </a:rPr>
              <a:pPr/>
              <a:t>2/11/2015</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ADC87F7-E4FA-D14C-A9BC-6EC05CEB58B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5115603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3D80069-B6C8-3749-81A9-DDAD11CEFF95}" type="datetimeFigureOut">
              <a:rPr lang="en-US" smtClean="0">
                <a:solidFill>
                  <a:prstClr val="black"/>
                </a:solidFill>
              </a:rPr>
              <a:pPr/>
              <a:t>2/11/2015</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ADC87F7-E4FA-D14C-A9BC-6EC05CEB58B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45154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Arial" panose="020B0604020202020204" pitchFamily="34" charset="0"/>
              </a:defRPr>
            </a:lvl1pPr>
          </a:lstStyle>
          <a:p>
            <a:fld id="{2D1EDB2F-3F5D-9F48-9A4D-3F8610A2F1E6}" type="datetimeFigureOut">
              <a:rPr lang="en-US" smtClean="0"/>
              <a:pPr/>
              <a:t>2/11/2015</a:t>
            </a:fld>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Arial" panose="020B0604020202020204" pitchFamily="34" charset="0"/>
              </a:defRPr>
            </a:lvl1p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atin typeface="Arial" panose="020B0604020202020204" pitchFamily="34" charset="0"/>
              </a:defRPr>
            </a:lvl1pPr>
          </a:lstStyle>
          <a:p>
            <a:fld id="{B562B026-4784-6E4F-B15B-F975008905B6}"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l="-8000" r="-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 id="2147483665" r:id="rId15"/>
    <p:sldLayoutId id="2147483668" r:id="rId16"/>
    <p:sldLayoutId id="2147483669" r:id="rId17"/>
    <p:sldLayoutId id="2147483670" r:id="rId18"/>
    <p:sldLayoutId id="2147483671" r:id="rId19"/>
    <p:sldLayoutId id="2147483674" r:id="rId20"/>
    <p:sldLayoutId id="2147483675" r:id="rId21"/>
    <p:sldLayoutId id="2147483676" r:id="rId22"/>
  </p:sldLayoutIdLst>
  <p:txStyles>
    <p:titleStyle>
      <a:lvl1pPr algn="ctr" defTabSz="457200" rtl="0" eaLnBrk="1" latinLnBrk="0" hangingPunct="1">
        <a:spcBef>
          <a:spcPct val="0"/>
        </a:spcBef>
        <a:buNone/>
        <a:defRPr sz="3600" b="1" kern="1200">
          <a:solidFill>
            <a:srgbClr val="F09828"/>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Arial"/>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GYN 2015_PPT_2.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6272"/>
          </a:xfrm>
          <a:prstGeom prst="rect">
            <a:avLst/>
          </a:prstGeom>
        </p:spPr>
      </p:pic>
    </p:spTree>
    <p:extLst>
      <p:ext uri="{BB962C8B-B14F-4D97-AF65-F5344CB8AC3E}">
        <p14:creationId xmlns:p14="http://schemas.microsoft.com/office/powerpoint/2010/main" val="988880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jpeg"/><Relationship Id="rId7" Type="http://schemas.openxmlformats.org/officeDocument/2006/relationships/hyperlink" Target="http://phil.cdc.gov/phil/home.asp"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hyperlink" Target="http://visualsonline.cancer.gov/details.cfm?imageid=2255" TargetMode="Externa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4842" y="1203725"/>
            <a:ext cx="7900737" cy="1470025"/>
          </a:xfrm>
        </p:spPr>
        <p:txBody>
          <a:bodyPr>
            <a:noAutofit/>
          </a:bodyPr>
          <a:lstStyle/>
          <a:p>
            <a:r>
              <a:rPr lang="en-US" sz="4000" b="1" dirty="0" smtClean="0"/>
              <a:t>Update on Targeted Therapy and Immunotherapy for Cervical Cancer</a:t>
            </a:r>
            <a:br>
              <a:rPr lang="en-US" sz="4000" b="1" dirty="0" smtClean="0"/>
            </a:br>
            <a:endParaRPr lang="en-US" sz="4000" b="1" dirty="0"/>
          </a:p>
        </p:txBody>
      </p:sp>
      <p:sp>
        <p:nvSpPr>
          <p:cNvPr id="5" name="Subtitle 2"/>
          <p:cNvSpPr>
            <a:spLocks noGrp="1"/>
          </p:cNvSpPr>
          <p:nvPr>
            <p:ph type="subTitle" idx="1"/>
          </p:nvPr>
        </p:nvSpPr>
        <p:spPr>
          <a:xfrm>
            <a:off x="401934" y="3175699"/>
            <a:ext cx="8392383" cy="2303379"/>
          </a:xfrm>
        </p:spPr>
        <p:txBody>
          <a:bodyPr>
            <a:noAutofit/>
          </a:bodyPr>
          <a:lstStyle/>
          <a:p>
            <a:pPr lvl="0"/>
            <a:r>
              <a:rPr lang="en-US" sz="2800" b="1" dirty="0" smtClean="0">
                <a:solidFill>
                  <a:prstClr val="white"/>
                </a:solidFill>
              </a:rPr>
              <a:t>Bradley J. Monk, MD</a:t>
            </a:r>
          </a:p>
          <a:p>
            <a:pPr lvl="0"/>
            <a:r>
              <a:rPr lang="en-US" sz="2000" b="1" dirty="0">
                <a:solidFill>
                  <a:prstClr val="white"/>
                </a:solidFill>
              </a:rPr>
              <a:t>Professor and Director</a:t>
            </a:r>
          </a:p>
          <a:p>
            <a:pPr lvl="0"/>
            <a:r>
              <a:rPr lang="en-US" sz="2000" b="1" dirty="0">
                <a:solidFill>
                  <a:prstClr val="white"/>
                </a:solidFill>
              </a:rPr>
              <a:t>Division of Gynecologic Oncology</a:t>
            </a:r>
          </a:p>
          <a:p>
            <a:pPr lvl="0"/>
            <a:r>
              <a:rPr lang="en-US" sz="2000" b="1" dirty="0">
                <a:solidFill>
                  <a:prstClr val="white"/>
                </a:solidFill>
              </a:rPr>
              <a:t>Department of Obstetrics and Gynecology</a:t>
            </a:r>
          </a:p>
          <a:p>
            <a:pPr lvl="0"/>
            <a:r>
              <a:rPr lang="en-US" sz="2000" b="1" dirty="0">
                <a:solidFill>
                  <a:prstClr val="white"/>
                </a:solidFill>
              </a:rPr>
              <a:t>Creighton University School of Medicine at St. Joseph’s Hospital and Medical Center, a Dignity Health Member</a:t>
            </a:r>
          </a:p>
          <a:p>
            <a:pPr lvl="0"/>
            <a:r>
              <a:rPr lang="en-US" sz="2000" b="1" dirty="0">
                <a:solidFill>
                  <a:prstClr val="white"/>
                </a:solidFill>
              </a:rPr>
              <a:t>University of Arizona Cancer Center-Phoenix, Arizona USA</a:t>
            </a:r>
          </a:p>
          <a:p>
            <a:pPr lvl="0"/>
            <a:r>
              <a:rPr lang="en-US" sz="2000" b="1" dirty="0">
                <a:solidFill>
                  <a:prstClr val="white"/>
                </a:solidFill>
              </a:rPr>
              <a:t>Bradley.monk@chw.edu</a:t>
            </a:r>
          </a:p>
        </p:txBody>
      </p:sp>
    </p:spTree>
    <p:extLst>
      <p:ext uri="{BB962C8B-B14F-4D97-AF65-F5344CB8AC3E}">
        <p14:creationId xmlns:p14="http://schemas.microsoft.com/office/powerpoint/2010/main" val="115554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idx="4294967295"/>
          </p:nvPr>
        </p:nvSpPr>
        <p:spPr>
          <a:xfrm>
            <a:off x="457200" y="1428271"/>
            <a:ext cx="8152534" cy="607358"/>
          </a:xfrm>
        </p:spPr>
        <p:txBody>
          <a:bodyPr>
            <a:normAutofit fontScale="90000"/>
          </a:bodyPr>
          <a:lstStyle/>
          <a:p>
            <a:pPr eaLnBrk="1" hangingPunct="1"/>
            <a:r>
              <a:rPr lang="en-US" sz="2700" b="1" dirty="0">
                <a:solidFill>
                  <a:schemeClr val="bg1"/>
                </a:solidFill>
                <a:latin typeface="Arial" charset="0"/>
              </a:rPr>
              <a:t>Maximum </a:t>
            </a:r>
            <a:r>
              <a:rPr lang="en-US" sz="2700" b="1" dirty="0" smtClean="0">
                <a:solidFill>
                  <a:schemeClr val="bg1"/>
                </a:solidFill>
                <a:latin typeface="Arial" charset="0"/>
              </a:rPr>
              <a:t>decrease in target lesion diameter: </a:t>
            </a:r>
            <a:br>
              <a:rPr lang="en-US" sz="2700" b="1" dirty="0" smtClean="0">
                <a:solidFill>
                  <a:schemeClr val="bg1"/>
                </a:solidFill>
                <a:latin typeface="Arial" charset="0"/>
              </a:rPr>
            </a:br>
            <a:r>
              <a:rPr lang="en-US" sz="2700" b="1" dirty="0" err="1" smtClean="0">
                <a:solidFill>
                  <a:schemeClr val="bg1"/>
                </a:solidFill>
                <a:latin typeface="Arial" charset="0"/>
              </a:rPr>
              <a:t>Lapatinib</a:t>
            </a:r>
            <a:r>
              <a:rPr lang="en-US" sz="2700" b="1" dirty="0" smtClean="0">
                <a:solidFill>
                  <a:schemeClr val="bg1"/>
                </a:solidFill>
                <a:latin typeface="Arial" charset="0"/>
              </a:rPr>
              <a:t> vs </a:t>
            </a:r>
            <a:r>
              <a:rPr lang="en-US" sz="2700" b="1" dirty="0" err="1">
                <a:solidFill>
                  <a:schemeClr val="bg1"/>
                </a:solidFill>
                <a:latin typeface="Arial" charset="0"/>
              </a:rPr>
              <a:t>Pazopanib</a:t>
            </a:r>
            <a:endParaRPr lang="en-US" sz="2000" b="1" dirty="0">
              <a:solidFill>
                <a:schemeClr val="bg1"/>
              </a:solidFill>
              <a:latin typeface="Arial" charset="0"/>
            </a:endParaRPr>
          </a:p>
        </p:txBody>
      </p:sp>
      <p:pic>
        <p:nvPicPr>
          <p:cNvPr id="348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4199"/>
          <a:stretch/>
        </p:blipFill>
        <p:spPr bwMode="auto">
          <a:xfrm>
            <a:off x="457200" y="2144486"/>
            <a:ext cx="8152534" cy="423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5619"/>
            <a:ext cx="2460171" cy="84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0"/>
          <p:cNvSpPr txBox="1">
            <a:spLocks noChangeArrowheads="1"/>
          </p:cNvSpPr>
          <p:nvPr/>
        </p:nvSpPr>
        <p:spPr bwMode="auto">
          <a:xfrm>
            <a:off x="359226" y="6425584"/>
            <a:ext cx="39100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solidFill>
                  <a:schemeClr val="bg1"/>
                </a:solidFill>
              </a:rPr>
              <a:t>Monk </a:t>
            </a:r>
            <a:r>
              <a:rPr lang="en-US" sz="1200" b="1" dirty="0" smtClean="0">
                <a:solidFill>
                  <a:schemeClr val="bg1"/>
                </a:solidFill>
              </a:rPr>
              <a:t>BJ, </a:t>
            </a:r>
            <a:r>
              <a:rPr lang="en-US" sz="1200" b="1" dirty="0">
                <a:solidFill>
                  <a:schemeClr val="bg1"/>
                </a:solidFill>
              </a:rPr>
              <a:t>et al </a:t>
            </a:r>
            <a:r>
              <a:rPr lang="en-US" sz="1200" b="1" i="1" dirty="0">
                <a:solidFill>
                  <a:schemeClr val="bg1"/>
                </a:solidFill>
              </a:rPr>
              <a:t>J </a:t>
            </a:r>
            <a:r>
              <a:rPr lang="en-US" sz="1200" b="1" i="1" dirty="0" err="1">
                <a:solidFill>
                  <a:schemeClr val="bg1"/>
                </a:solidFill>
              </a:rPr>
              <a:t>Clin</a:t>
            </a:r>
            <a:r>
              <a:rPr lang="en-US" sz="1200" b="1" i="1" dirty="0">
                <a:solidFill>
                  <a:schemeClr val="bg1"/>
                </a:solidFill>
              </a:rPr>
              <a:t> </a:t>
            </a:r>
            <a:r>
              <a:rPr lang="en-US" sz="1200" b="1" i="1" dirty="0" err="1" smtClean="0">
                <a:solidFill>
                  <a:schemeClr val="bg1"/>
                </a:solidFill>
              </a:rPr>
              <a:t>Oncol</a:t>
            </a:r>
            <a:r>
              <a:rPr lang="en-US" sz="1200" b="1" dirty="0" smtClean="0">
                <a:solidFill>
                  <a:schemeClr val="bg1"/>
                </a:solidFill>
              </a:rPr>
              <a:t>. 2010;28(22):3562-3569</a:t>
            </a:r>
            <a:r>
              <a:rPr lang="en-US" sz="1200" b="1" dirty="0">
                <a:solidFill>
                  <a:schemeClr val="bg1"/>
                </a:solidFill>
              </a:rPr>
              <a:t>.</a:t>
            </a:r>
          </a:p>
        </p:txBody>
      </p:sp>
      <p:sp>
        <p:nvSpPr>
          <p:cNvPr id="10" name="TextBox 7"/>
          <p:cNvSpPr txBox="1">
            <a:spLocks noChangeArrowheads="1"/>
          </p:cNvSpPr>
          <p:nvPr/>
        </p:nvSpPr>
        <p:spPr bwMode="auto">
          <a:xfrm>
            <a:off x="3092116" y="335619"/>
            <a:ext cx="5175483" cy="9294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pPr>
            <a:r>
              <a:rPr lang="en-US" sz="3200" b="1" dirty="0" smtClean="0">
                <a:solidFill>
                  <a:srgbClr val="F09828"/>
                </a:solidFill>
              </a:rPr>
              <a:t>Anti-VEGF Out Performs </a:t>
            </a:r>
            <a:br>
              <a:rPr lang="en-US" sz="3200" b="1" dirty="0" smtClean="0">
                <a:solidFill>
                  <a:srgbClr val="F09828"/>
                </a:solidFill>
              </a:rPr>
            </a:br>
            <a:r>
              <a:rPr lang="en-US" sz="3200" b="1" dirty="0" smtClean="0">
                <a:solidFill>
                  <a:srgbClr val="F09828"/>
                </a:solidFill>
              </a:rPr>
              <a:t>Anti- </a:t>
            </a:r>
            <a:r>
              <a:rPr lang="en-US" sz="3200" b="1" dirty="0">
                <a:solidFill>
                  <a:srgbClr val="F09828"/>
                </a:solidFill>
              </a:rPr>
              <a:t>EGF</a:t>
            </a:r>
          </a:p>
        </p:txBody>
      </p:sp>
    </p:spTree>
    <p:extLst>
      <p:ext uri="{BB962C8B-B14F-4D97-AF65-F5344CB8AC3E}">
        <p14:creationId xmlns:p14="http://schemas.microsoft.com/office/powerpoint/2010/main" val="5883151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410"/>
            <a:ext cx="8229600" cy="1143000"/>
          </a:xfrm>
        </p:spPr>
        <p:txBody>
          <a:bodyPr>
            <a:normAutofit fontScale="90000"/>
          </a:bodyPr>
          <a:lstStyle/>
          <a:p>
            <a:pPr>
              <a:lnSpc>
                <a:spcPct val="85000"/>
              </a:lnSpc>
            </a:pPr>
            <a:r>
              <a:rPr lang="en-US" sz="4000" b="1" dirty="0" smtClean="0"/>
              <a:t>GOG 227C</a:t>
            </a:r>
            <a:br>
              <a:rPr lang="en-US" sz="4000" b="1" dirty="0" smtClean="0"/>
            </a:br>
            <a:r>
              <a:rPr lang="en-US" sz="2800" b="1" dirty="0" smtClean="0"/>
              <a:t>Phase II </a:t>
            </a:r>
            <a:r>
              <a:rPr lang="en-US" sz="2800" b="1" dirty="0" err="1" smtClean="0"/>
              <a:t>Bevacizumab</a:t>
            </a:r>
            <a:r>
              <a:rPr lang="en-US" sz="2800" dirty="0"/>
              <a:t>,</a:t>
            </a:r>
            <a:r>
              <a:rPr lang="en-US" sz="2800" b="1" dirty="0" smtClean="0"/>
              <a:t> Recurrent Cervical Cancer</a:t>
            </a:r>
            <a:endParaRPr lang="en-US" sz="2800" b="1" dirty="0"/>
          </a:p>
        </p:txBody>
      </p:sp>
      <p:pic>
        <p:nvPicPr>
          <p:cNvPr id="6" name="Picture 5" descr="Avastin-MOA-Overview.jpg"/>
          <p:cNvPicPr>
            <a:picLocks noChangeAspect="1"/>
          </p:cNvPicPr>
          <p:nvPr/>
        </p:nvPicPr>
        <p:blipFill>
          <a:blip r:embed="rId2"/>
          <a:stretch>
            <a:fillRect/>
          </a:stretch>
        </p:blipFill>
        <p:spPr>
          <a:xfrm>
            <a:off x="805444" y="1625903"/>
            <a:ext cx="7533112" cy="4109862"/>
          </a:xfrm>
          <a:prstGeom prst="rect">
            <a:avLst/>
          </a:prstGeom>
          <a:ln w="22225">
            <a:solidFill>
              <a:srgbClr val="1E818C"/>
            </a:solidFill>
          </a:ln>
        </p:spPr>
      </p:pic>
      <p:sp>
        <p:nvSpPr>
          <p:cNvPr id="7" name="Text Box 11"/>
          <p:cNvSpPr txBox="1">
            <a:spLocks noChangeArrowheads="1"/>
          </p:cNvSpPr>
          <p:nvPr/>
        </p:nvSpPr>
        <p:spPr bwMode="auto">
          <a:xfrm>
            <a:off x="359226" y="6428999"/>
            <a:ext cx="39116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solidFill>
                  <a:schemeClr val="bg1"/>
                </a:solidFill>
              </a:rPr>
              <a:t>Monk </a:t>
            </a:r>
            <a:r>
              <a:rPr lang="en-US" sz="1200" b="1" dirty="0" smtClean="0">
                <a:solidFill>
                  <a:schemeClr val="bg1"/>
                </a:solidFill>
              </a:rPr>
              <a:t>BJ, </a:t>
            </a:r>
            <a:r>
              <a:rPr lang="en-US" sz="1200" b="1" dirty="0">
                <a:solidFill>
                  <a:schemeClr val="bg1"/>
                </a:solidFill>
              </a:rPr>
              <a:t>et </a:t>
            </a:r>
            <a:r>
              <a:rPr lang="en-US" sz="1200" b="1" dirty="0" smtClean="0">
                <a:solidFill>
                  <a:schemeClr val="bg1"/>
                </a:solidFill>
              </a:rPr>
              <a:t>al. </a:t>
            </a:r>
            <a:r>
              <a:rPr lang="en-US" sz="1200" b="1" i="1" dirty="0">
                <a:solidFill>
                  <a:schemeClr val="bg1"/>
                </a:solidFill>
              </a:rPr>
              <a:t>J </a:t>
            </a:r>
            <a:r>
              <a:rPr lang="en-US" sz="1200" b="1" i="1" dirty="0" err="1">
                <a:solidFill>
                  <a:schemeClr val="bg1"/>
                </a:solidFill>
              </a:rPr>
              <a:t>Clin</a:t>
            </a:r>
            <a:r>
              <a:rPr lang="en-US" sz="1200" b="1" i="1" dirty="0">
                <a:solidFill>
                  <a:schemeClr val="bg1"/>
                </a:solidFill>
              </a:rPr>
              <a:t> </a:t>
            </a:r>
            <a:r>
              <a:rPr lang="en-US" sz="1200" b="1" i="1" dirty="0" err="1">
                <a:solidFill>
                  <a:schemeClr val="bg1"/>
                </a:solidFill>
              </a:rPr>
              <a:t>Oncol</a:t>
            </a:r>
            <a:r>
              <a:rPr lang="en-US" sz="1200" b="1" i="1" dirty="0">
                <a:solidFill>
                  <a:schemeClr val="bg1"/>
                </a:solidFill>
              </a:rPr>
              <a:t>.</a:t>
            </a:r>
            <a:r>
              <a:rPr lang="en-US" sz="1200" b="1" dirty="0">
                <a:solidFill>
                  <a:schemeClr val="bg1"/>
                </a:solidFill>
              </a:rPr>
              <a:t> </a:t>
            </a:r>
            <a:r>
              <a:rPr lang="en-US" sz="1200" b="1" dirty="0" smtClean="0">
                <a:solidFill>
                  <a:schemeClr val="bg1"/>
                </a:solidFill>
              </a:rPr>
              <a:t>2009;27(7</a:t>
            </a:r>
            <a:r>
              <a:rPr lang="en-US" sz="1200" b="1" dirty="0">
                <a:solidFill>
                  <a:schemeClr val="bg1"/>
                </a:solidFill>
              </a:rPr>
              <a:t>):</a:t>
            </a:r>
            <a:r>
              <a:rPr lang="en-US" sz="1200" b="1" dirty="0" smtClean="0">
                <a:solidFill>
                  <a:schemeClr val="bg1"/>
                </a:solidFill>
              </a:rPr>
              <a:t>1069-1074</a:t>
            </a:r>
            <a:r>
              <a:rPr lang="en-US" sz="1200" b="1" dirty="0">
                <a:solidFill>
                  <a:schemeClr val="bg1"/>
                </a:solidFill>
              </a:rPr>
              <a:t>. </a:t>
            </a:r>
          </a:p>
          <a:p>
            <a:pPr eaLnBrk="1" hangingPunct="1"/>
            <a:endParaRPr lang="en-US" sz="1200" b="1"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429" y="1891331"/>
            <a:ext cx="6093734" cy="422237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4180" name="Rectangle 4"/>
          <p:cNvSpPr>
            <a:spLocks noChangeArrowheads="1"/>
          </p:cNvSpPr>
          <p:nvPr/>
        </p:nvSpPr>
        <p:spPr bwMode="auto">
          <a:xfrm>
            <a:off x="587829" y="1891331"/>
            <a:ext cx="2158976" cy="3170099"/>
          </a:xfrm>
          <a:prstGeom prst="rect">
            <a:avLst/>
          </a:prstGeom>
          <a:noFill/>
          <a:ln w="12700">
            <a:noFill/>
            <a:miter lim="800000"/>
            <a:headEnd type="none" w="sm" len="sm"/>
            <a:tailEnd type="none" w="sm" len="sm"/>
          </a:ln>
          <a:effectLst/>
        </p:spPr>
        <p:txBody>
          <a:bodyPr wrap="square">
            <a:spAutoFit/>
          </a:bodyPr>
          <a:lstStyle/>
          <a:p>
            <a:r>
              <a:rPr lang="en-US" sz="2000" b="1" dirty="0">
                <a:solidFill>
                  <a:schemeClr val="bg1"/>
                </a:solidFill>
                <a:latin typeface="Arial" panose="020B0604020202020204" pitchFamily="34" charset="0"/>
              </a:rPr>
              <a:t>PFS of Bev </a:t>
            </a:r>
            <a:r>
              <a:rPr lang="en-US" sz="2000" b="1" dirty="0" smtClean="0">
                <a:solidFill>
                  <a:schemeClr val="bg1"/>
                </a:solidFill>
                <a:latin typeface="Arial" panose="020B0604020202020204" pitchFamily="34" charset="0"/>
              </a:rPr>
              <a:t>versus</a:t>
            </a:r>
            <a:r>
              <a:rPr lang="en-US" sz="2000" b="1" dirty="0">
                <a:solidFill>
                  <a:schemeClr val="bg1"/>
                </a:solidFill>
                <a:latin typeface="Arial" panose="020B0604020202020204" pitchFamily="34" charset="0"/>
              </a:rPr>
              <a:t> </a:t>
            </a:r>
            <a:r>
              <a:rPr lang="en-US" sz="2000" b="1" dirty="0" smtClean="0">
                <a:solidFill>
                  <a:schemeClr val="bg1"/>
                </a:solidFill>
                <a:latin typeface="Arial" panose="020B0604020202020204" pitchFamily="34" charset="0"/>
              </a:rPr>
              <a:t>GOG historical database</a:t>
            </a:r>
            <a:r>
              <a:rPr lang="en-US" sz="2000" b="1" dirty="0">
                <a:solidFill>
                  <a:schemeClr val="bg1"/>
                </a:solidFill>
                <a:latin typeface="Arial" panose="020B0604020202020204" pitchFamily="34" charset="0"/>
              </a:rPr>
              <a:t/>
            </a:r>
            <a:br>
              <a:rPr lang="en-US" sz="2000" b="1" dirty="0">
                <a:solidFill>
                  <a:schemeClr val="bg1"/>
                </a:solidFill>
                <a:latin typeface="Arial" panose="020B0604020202020204" pitchFamily="34" charset="0"/>
              </a:rPr>
            </a:br>
            <a:r>
              <a:rPr lang="en-US" sz="2000" b="1" dirty="0" smtClean="0">
                <a:solidFill>
                  <a:schemeClr val="bg1"/>
                </a:solidFill>
                <a:latin typeface="Arial" panose="020B0604020202020204" pitchFamily="34" charset="0"/>
              </a:rPr>
              <a:t>(failing </a:t>
            </a:r>
            <a:r>
              <a:rPr lang="en-US" sz="2000" b="1" dirty="0">
                <a:solidFill>
                  <a:schemeClr val="bg1"/>
                </a:solidFill>
                <a:latin typeface="Arial" panose="020B0604020202020204" pitchFamily="34" charset="0"/>
              </a:rPr>
              <a:t>one or two cytotoxic</a:t>
            </a:r>
          </a:p>
          <a:p>
            <a:r>
              <a:rPr lang="en-US" sz="2000" b="1" dirty="0">
                <a:solidFill>
                  <a:schemeClr val="bg1"/>
                </a:solidFill>
                <a:latin typeface="Arial" panose="020B0604020202020204" pitchFamily="34" charset="0"/>
              </a:rPr>
              <a:t>regimens, not including</a:t>
            </a:r>
          </a:p>
          <a:p>
            <a:r>
              <a:rPr lang="en-US" sz="2000" b="1" dirty="0" smtClean="0">
                <a:solidFill>
                  <a:schemeClr val="bg1"/>
                </a:solidFill>
                <a:latin typeface="Arial" panose="020B0604020202020204" pitchFamily="34" charset="0"/>
              </a:rPr>
              <a:t>chemo-radio-therapy (RT)</a:t>
            </a:r>
            <a:endParaRPr lang="en-US" sz="2000" b="1" dirty="0">
              <a:solidFill>
                <a:schemeClr val="bg1"/>
              </a:solidFill>
              <a:latin typeface="Arial" panose="020B0604020202020204" pitchFamily="34" charset="0"/>
            </a:endParaRPr>
          </a:p>
        </p:txBody>
      </p:sp>
      <p:sp>
        <p:nvSpPr>
          <p:cNvPr id="31749" name="Text Box 6"/>
          <p:cNvSpPr txBox="1">
            <a:spLocks noChangeArrowheads="1"/>
          </p:cNvSpPr>
          <p:nvPr/>
        </p:nvSpPr>
        <p:spPr bwMode="auto">
          <a:xfrm>
            <a:off x="4550228" y="2238380"/>
            <a:ext cx="13321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err="1"/>
              <a:t>Bevacizumab</a:t>
            </a:r>
            <a:endParaRPr lang="en-US" sz="1400" b="1" dirty="0"/>
          </a:p>
        </p:txBody>
      </p:sp>
      <p:sp>
        <p:nvSpPr>
          <p:cNvPr id="31750" name="Text Box 7"/>
          <p:cNvSpPr txBox="1">
            <a:spLocks noChangeArrowheads="1"/>
          </p:cNvSpPr>
          <p:nvPr/>
        </p:nvSpPr>
        <p:spPr bwMode="auto">
          <a:xfrm>
            <a:off x="6536787" y="3731078"/>
            <a:ext cx="20193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t>GOG </a:t>
            </a:r>
            <a:r>
              <a:rPr lang="en-US" sz="1200" b="1" dirty="0" smtClean="0"/>
              <a:t>historical database</a:t>
            </a:r>
            <a:r>
              <a:rPr lang="en-US" sz="1200" b="1" dirty="0"/>
              <a:t/>
            </a:r>
            <a:br>
              <a:rPr lang="en-US" sz="1200" b="1" dirty="0"/>
            </a:br>
            <a:r>
              <a:rPr lang="en-US" sz="1200" b="1" dirty="0" smtClean="0"/>
              <a:t>(failing </a:t>
            </a:r>
            <a:r>
              <a:rPr lang="en-US" sz="1200" b="1" dirty="0"/>
              <a:t>one or two </a:t>
            </a:r>
            <a:r>
              <a:rPr lang="en-US" sz="1200" b="1" dirty="0" smtClean="0"/>
              <a:t>cytotoxic regimens</a:t>
            </a:r>
            <a:r>
              <a:rPr lang="en-US" sz="1200" b="1" dirty="0"/>
              <a:t>, not </a:t>
            </a:r>
            <a:r>
              <a:rPr lang="en-US" sz="1200" b="1" dirty="0" smtClean="0"/>
              <a:t>including chemo-RT</a:t>
            </a:r>
            <a:r>
              <a:rPr lang="en-US" sz="1200" b="1" dirty="0"/>
              <a:t>)</a:t>
            </a:r>
          </a:p>
          <a:p>
            <a:pPr eaLnBrk="1" hangingPunct="1"/>
            <a:endParaRPr lang="en-US" sz="1200" b="1" dirty="0"/>
          </a:p>
        </p:txBody>
      </p:sp>
      <p:sp>
        <p:nvSpPr>
          <p:cNvPr id="434184" name="Line 8"/>
          <p:cNvSpPr>
            <a:spLocks noChangeShapeType="1"/>
          </p:cNvSpPr>
          <p:nvPr/>
        </p:nvSpPr>
        <p:spPr bwMode="auto">
          <a:xfrm flipH="1">
            <a:off x="4680857" y="2546157"/>
            <a:ext cx="473364" cy="623339"/>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solidFill>
                <a:schemeClr val="bg1"/>
              </a:solidFill>
              <a:latin typeface="Arial" panose="020B0604020202020204" pitchFamily="34" charset="0"/>
            </a:endParaRPr>
          </a:p>
        </p:txBody>
      </p:sp>
      <p:sp>
        <p:nvSpPr>
          <p:cNvPr id="31752" name="Line 9"/>
          <p:cNvSpPr>
            <a:spLocks noChangeShapeType="1"/>
          </p:cNvSpPr>
          <p:nvPr/>
        </p:nvSpPr>
        <p:spPr bwMode="auto">
          <a:xfrm flipH="1">
            <a:off x="5544786" y="3833732"/>
            <a:ext cx="1024659" cy="838291"/>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solidFill>
                <a:schemeClr val="bg1"/>
              </a:solidFill>
              <a:latin typeface="Arial" panose="020B0604020202020204" pitchFamily="34" charset="0"/>
            </a:endParaRPr>
          </a:p>
        </p:txBody>
      </p:sp>
      <p:sp>
        <p:nvSpPr>
          <p:cNvPr id="31753" name="AutoShape 10"/>
          <p:cNvSpPr>
            <a:spLocks/>
          </p:cNvSpPr>
          <p:nvPr/>
        </p:nvSpPr>
        <p:spPr bwMode="auto">
          <a:xfrm>
            <a:off x="5289468" y="4127382"/>
            <a:ext cx="215035" cy="1108648"/>
          </a:xfrm>
          <a:prstGeom prst="rightBrace">
            <a:avLst>
              <a:gd name="adj1" fmla="val 42953"/>
              <a:gd name="adj2" fmla="val 50000"/>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solidFill>
                <a:schemeClr val="bg1"/>
              </a:solidFill>
              <a:latin typeface="Arial" panose="020B0604020202020204" pitchFamily="34" charset="0"/>
            </a:endParaRPr>
          </a:p>
        </p:txBody>
      </p:sp>
      <p:sp>
        <p:nvSpPr>
          <p:cNvPr id="11" name="Title 1"/>
          <p:cNvSpPr txBox="1">
            <a:spLocks/>
          </p:cNvSpPr>
          <p:nvPr/>
        </p:nvSpPr>
        <p:spPr>
          <a:xfrm>
            <a:off x="0" y="427042"/>
            <a:ext cx="9144000" cy="1143000"/>
          </a:xfrm>
          <a:prstGeom prst="rect">
            <a:avLst/>
          </a:prstGeom>
        </p:spPr>
        <p:txBody>
          <a:bodyPr/>
          <a:lstStyle>
            <a:lvl1pPr algn="ctr" defTabSz="457200" rtl="0" eaLnBrk="1" latinLnBrk="0" hangingPunct="1">
              <a:spcBef>
                <a:spcPct val="0"/>
              </a:spcBef>
              <a:buNone/>
              <a:defRPr sz="3600" kern="1200">
                <a:solidFill>
                  <a:schemeClr val="tx1"/>
                </a:solidFill>
                <a:latin typeface="+mj-lt"/>
                <a:ea typeface="+mj-ea"/>
                <a:cs typeface="+mj-cs"/>
              </a:defRPr>
            </a:lvl1pPr>
          </a:lstStyle>
          <a:p>
            <a:pPr>
              <a:lnSpc>
                <a:spcPct val="85000"/>
              </a:lnSpc>
            </a:pPr>
            <a:r>
              <a:rPr lang="en-US" b="1" dirty="0" smtClean="0">
                <a:solidFill>
                  <a:srgbClr val="F09828"/>
                </a:solidFill>
                <a:latin typeface="Arial" panose="020B0604020202020204" pitchFamily="34" charset="0"/>
              </a:rPr>
              <a:t>GOG 227C</a:t>
            </a:r>
            <a:br>
              <a:rPr lang="en-US" b="1" dirty="0" smtClean="0">
                <a:solidFill>
                  <a:srgbClr val="F09828"/>
                </a:solidFill>
                <a:latin typeface="Arial" panose="020B0604020202020204" pitchFamily="34" charset="0"/>
              </a:rPr>
            </a:br>
            <a:r>
              <a:rPr lang="en-US" sz="2500" b="1" dirty="0" smtClean="0">
                <a:solidFill>
                  <a:srgbClr val="F09828"/>
                </a:solidFill>
                <a:latin typeface="Arial" panose="020B0604020202020204" pitchFamily="34" charset="0"/>
              </a:rPr>
              <a:t>Phase II </a:t>
            </a:r>
            <a:r>
              <a:rPr lang="en-US" sz="2500" b="1" dirty="0" err="1" smtClean="0">
                <a:solidFill>
                  <a:srgbClr val="F09828"/>
                </a:solidFill>
                <a:latin typeface="Arial" panose="020B0604020202020204" pitchFamily="34" charset="0"/>
              </a:rPr>
              <a:t>Bevacizumab</a:t>
            </a:r>
            <a:r>
              <a:rPr lang="en-US" sz="2500" b="1" dirty="0">
                <a:solidFill>
                  <a:srgbClr val="F09828"/>
                </a:solidFill>
                <a:latin typeface="Arial" panose="020B0604020202020204" pitchFamily="34" charset="0"/>
              </a:rPr>
              <a:t>,</a:t>
            </a:r>
            <a:r>
              <a:rPr lang="en-US" sz="2500" b="1" dirty="0" smtClean="0">
                <a:solidFill>
                  <a:srgbClr val="F09828"/>
                </a:solidFill>
                <a:latin typeface="Arial" panose="020B0604020202020204" pitchFamily="34" charset="0"/>
              </a:rPr>
              <a:t> Recurrent Cervical Cancer</a:t>
            </a:r>
            <a:endParaRPr lang="en-US" sz="2500" b="1" dirty="0">
              <a:solidFill>
                <a:srgbClr val="F09828"/>
              </a:solidFill>
              <a:latin typeface="Arial" panose="020B0604020202020204" pitchFamily="34" charset="0"/>
            </a:endParaRPr>
          </a:p>
        </p:txBody>
      </p:sp>
      <p:sp>
        <p:nvSpPr>
          <p:cNvPr id="12" name="Text Box 11"/>
          <p:cNvSpPr txBox="1">
            <a:spLocks noChangeArrowheads="1"/>
          </p:cNvSpPr>
          <p:nvPr/>
        </p:nvSpPr>
        <p:spPr bwMode="auto">
          <a:xfrm>
            <a:off x="359226" y="6428999"/>
            <a:ext cx="39116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solidFill>
                  <a:schemeClr val="bg1"/>
                </a:solidFill>
              </a:rPr>
              <a:t>Monk </a:t>
            </a:r>
            <a:r>
              <a:rPr lang="en-US" sz="1200" b="1" dirty="0" smtClean="0">
                <a:solidFill>
                  <a:schemeClr val="bg1"/>
                </a:solidFill>
              </a:rPr>
              <a:t>BJ, </a:t>
            </a:r>
            <a:r>
              <a:rPr lang="en-US" sz="1200" b="1" dirty="0">
                <a:solidFill>
                  <a:schemeClr val="bg1"/>
                </a:solidFill>
              </a:rPr>
              <a:t>et </a:t>
            </a:r>
            <a:r>
              <a:rPr lang="en-US" sz="1200" b="1" dirty="0" smtClean="0">
                <a:solidFill>
                  <a:schemeClr val="bg1"/>
                </a:solidFill>
              </a:rPr>
              <a:t>al. </a:t>
            </a:r>
            <a:r>
              <a:rPr lang="en-US" sz="1200" b="1" i="1" dirty="0">
                <a:solidFill>
                  <a:schemeClr val="bg1"/>
                </a:solidFill>
              </a:rPr>
              <a:t>J </a:t>
            </a:r>
            <a:r>
              <a:rPr lang="en-US" sz="1200" b="1" i="1" dirty="0" err="1">
                <a:solidFill>
                  <a:schemeClr val="bg1"/>
                </a:solidFill>
              </a:rPr>
              <a:t>Clin</a:t>
            </a:r>
            <a:r>
              <a:rPr lang="en-US" sz="1200" b="1" i="1" dirty="0">
                <a:solidFill>
                  <a:schemeClr val="bg1"/>
                </a:solidFill>
              </a:rPr>
              <a:t> </a:t>
            </a:r>
            <a:r>
              <a:rPr lang="en-US" sz="1200" b="1" i="1" dirty="0" err="1">
                <a:solidFill>
                  <a:schemeClr val="bg1"/>
                </a:solidFill>
              </a:rPr>
              <a:t>Oncol</a:t>
            </a:r>
            <a:r>
              <a:rPr lang="en-US" sz="1200" b="1" i="1" dirty="0">
                <a:solidFill>
                  <a:schemeClr val="bg1"/>
                </a:solidFill>
              </a:rPr>
              <a:t>.</a:t>
            </a:r>
            <a:r>
              <a:rPr lang="en-US" sz="1200" b="1" dirty="0">
                <a:solidFill>
                  <a:schemeClr val="bg1"/>
                </a:solidFill>
              </a:rPr>
              <a:t> </a:t>
            </a:r>
            <a:r>
              <a:rPr lang="en-US" sz="1200" b="1" dirty="0" smtClean="0">
                <a:solidFill>
                  <a:schemeClr val="bg1"/>
                </a:solidFill>
              </a:rPr>
              <a:t>2009;27(7</a:t>
            </a:r>
            <a:r>
              <a:rPr lang="en-US" sz="1200" b="1" dirty="0">
                <a:solidFill>
                  <a:schemeClr val="bg1"/>
                </a:solidFill>
              </a:rPr>
              <a:t>):</a:t>
            </a:r>
            <a:r>
              <a:rPr lang="en-US" sz="1200" b="1" dirty="0" smtClean="0">
                <a:solidFill>
                  <a:schemeClr val="bg1"/>
                </a:solidFill>
              </a:rPr>
              <a:t>1069-1074</a:t>
            </a:r>
            <a:r>
              <a:rPr lang="en-US" sz="1200" b="1" dirty="0">
                <a:solidFill>
                  <a:schemeClr val="bg1"/>
                </a:solidFill>
              </a:rPr>
              <a:t>. </a:t>
            </a:r>
          </a:p>
          <a:p>
            <a:pPr eaLnBrk="1" hangingPunct="1"/>
            <a:endParaRPr lang="en-US" sz="1200" b="1" dirty="0">
              <a:solidFill>
                <a:schemeClr val="bg1"/>
              </a:solidFill>
            </a:endParaRPr>
          </a:p>
        </p:txBody>
      </p:sp>
      <p:sp>
        <p:nvSpPr>
          <p:cNvPr id="14" name="Text Box 11"/>
          <p:cNvSpPr txBox="1">
            <a:spLocks noChangeArrowheads="1"/>
          </p:cNvSpPr>
          <p:nvPr/>
        </p:nvSpPr>
        <p:spPr bwMode="auto">
          <a:xfrm>
            <a:off x="2746805" y="1555840"/>
            <a:ext cx="606835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500" b="1" dirty="0" smtClean="0">
                <a:solidFill>
                  <a:schemeClr val="bg1"/>
                </a:solidFill>
              </a:rPr>
              <a:t>PFS by treatment group</a:t>
            </a:r>
            <a:endParaRPr lang="en-US" sz="1500" b="1" dirty="0">
              <a:solidFill>
                <a:schemeClr val="bg1"/>
              </a:solidFill>
            </a:endParaRPr>
          </a:p>
        </p:txBody>
      </p:sp>
    </p:spTree>
    <p:extLst>
      <p:ext uri="{BB962C8B-B14F-4D97-AF65-F5344CB8AC3E}">
        <p14:creationId xmlns:p14="http://schemas.microsoft.com/office/powerpoint/2010/main" val="1885241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a:spLocks noGrp="1"/>
          </p:cNvSpPr>
          <p:nvPr>
            <p:ph type="title"/>
          </p:nvPr>
        </p:nvSpPr>
        <p:spPr>
          <a:xfrm>
            <a:off x="457200" y="237246"/>
            <a:ext cx="8229600" cy="1143000"/>
          </a:xfrm>
        </p:spPr>
        <p:txBody>
          <a:bodyPr>
            <a:normAutofit/>
          </a:bodyPr>
          <a:lstStyle/>
          <a:p>
            <a:r>
              <a:rPr lang="en-US" b="1" dirty="0" smtClean="0"/>
              <a:t>GOG 240: Schema</a:t>
            </a:r>
          </a:p>
        </p:txBody>
      </p:sp>
      <p:sp>
        <p:nvSpPr>
          <p:cNvPr id="49" name="Text Placeholder 11"/>
          <p:cNvSpPr>
            <a:spLocks noGrp="1"/>
          </p:cNvSpPr>
          <p:nvPr>
            <p:ph type="body" sz="quarter" idx="10"/>
          </p:nvPr>
        </p:nvSpPr>
        <p:spPr>
          <a:xfrm>
            <a:off x="447085" y="6250115"/>
            <a:ext cx="8229600" cy="178925"/>
          </a:xfrm>
        </p:spPr>
        <p:txBody>
          <a:bodyPr/>
          <a:lstStyle/>
          <a:p>
            <a:pPr>
              <a:spcBef>
                <a:spcPts val="200"/>
              </a:spcBef>
            </a:pPr>
            <a:r>
              <a:rPr lang="en-US" sz="1000" b="1" dirty="0" smtClean="0"/>
              <a:t>CR</a:t>
            </a:r>
            <a:r>
              <a:rPr lang="en-US" sz="1000" b="1" dirty="0"/>
              <a:t>, complete response; </a:t>
            </a:r>
            <a:r>
              <a:rPr lang="en-US" sz="1000" b="1" dirty="0" smtClean="0"/>
              <a:t>PD</a:t>
            </a:r>
            <a:r>
              <a:rPr lang="en-US" sz="1000" b="1" dirty="0"/>
              <a:t>, progressive disease; PS, performance status; q21d, every 21 days; Rx, </a:t>
            </a:r>
            <a:r>
              <a:rPr lang="en-US" sz="1000" b="1" dirty="0" smtClean="0"/>
              <a:t>treatment</a:t>
            </a:r>
            <a:endParaRPr lang="en-US" sz="1000" b="1" dirty="0"/>
          </a:p>
        </p:txBody>
      </p:sp>
      <p:sp>
        <p:nvSpPr>
          <p:cNvPr id="50" name="Text Placeholder 12"/>
          <p:cNvSpPr>
            <a:spLocks noGrp="1"/>
          </p:cNvSpPr>
          <p:nvPr>
            <p:ph type="body" sz="quarter" idx="11"/>
          </p:nvPr>
        </p:nvSpPr>
        <p:spPr>
          <a:xfrm>
            <a:off x="431915" y="6424544"/>
            <a:ext cx="8502069" cy="245660"/>
          </a:xfrm>
        </p:spPr>
        <p:txBody>
          <a:bodyPr/>
          <a:lstStyle/>
          <a:p>
            <a:pPr algn="l"/>
            <a:r>
              <a:rPr lang="en-US" b="1" dirty="0" smtClean="0"/>
              <a:t>National </a:t>
            </a:r>
            <a:r>
              <a:rPr lang="en-US" b="1" dirty="0"/>
              <a:t>Institutes of Health. Available at: http://</a:t>
            </a:r>
            <a:r>
              <a:rPr lang="en-US" b="1" dirty="0" smtClean="0"/>
              <a:t>clinicaltrials.gov/ct2/show/NCT00803062. </a:t>
            </a:r>
            <a:r>
              <a:rPr lang="en-US" b="1" dirty="0"/>
              <a:t>Accessed </a:t>
            </a:r>
            <a:r>
              <a:rPr lang="en-US" b="1" dirty="0" smtClean="0"/>
              <a:t>January 7, 2015.</a:t>
            </a:r>
            <a:endParaRPr lang="en-US" b="1" dirty="0"/>
          </a:p>
        </p:txBody>
      </p:sp>
      <p:grpSp>
        <p:nvGrpSpPr>
          <p:cNvPr id="51" name="Group 50"/>
          <p:cNvGrpSpPr/>
          <p:nvPr/>
        </p:nvGrpSpPr>
        <p:grpSpPr>
          <a:xfrm>
            <a:off x="503181" y="1301304"/>
            <a:ext cx="8183618" cy="4802755"/>
            <a:chOff x="503181" y="1163280"/>
            <a:chExt cx="8183618" cy="4802755"/>
          </a:xfrm>
        </p:grpSpPr>
        <p:cxnSp>
          <p:nvCxnSpPr>
            <p:cNvPr id="52" name="Straight Arrow Connector 37"/>
            <p:cNvCxnSpPr>
              <a:cxnSpLocks noChangeShapeType="1"/>
            </p:cNvCxnSpPr>
            <p:nvPr/>
          </p:nvCxnSpPr>
          <p:spPr bwMode="auto">
            <a:xfrm flipV="1">
              <a:off x="2801560" y="2745748"/>
              <a:ext cx="640080" cy="1"/>
            </a:xfrm>
            <a:prstGeom prst="straightConnector1">
              <a:avLst/>
            </a:prstGeom>
            <a:noFill/>
            <a:ln w="28575">
              <a:solidFill>
                <a:schemeClr val="bg1">
                  <a:lumMod val="65000"/>
                </a:schemeClr>
              </a:solidFill>
              <a:round/>
              <a:headEnd/>
              <a:tailEnd type="triangle" w="lg" len="lg"/>
            </a:ln>
            <a:extLst>
              <a:ext uri="{909E8E84-426E-40DD-AFC4-6F175D3DCCD1}">
                <a14:hiddenFill xmlns:a14="http://schemas.microsoft.com/office/drawing/2010/main">
                  <a:noFill/>
                </a14:hiddenFill>
              </a:ext>
            </a:extLst>
          </p:spPr>
        </p:cxnSp>
        <p:sp>
          <p:nvSpPr>
            <p:cNvPr id="53" name="TextBox 24"/>
            <p:cNvSpPr txBox="1">
              <a:spLocks noChangeArrowheads="1"/>
            </p:cNvSpPr>
            <p:nvPr/>
          </p:nvSpPr>
          <p:spPr bwMode="auto">
            <a:xfrm>
              <a:off x="612910" y="4691511"/>
              <a:ext cx="2002624" cy="383182"/>
            </a:xfrm>
            <a:prstGeom prst="rect">
              <a:avLst/>
            </a:prstGeom>
            <a:solidFill>
              <a:srgbClr val="FFFFFF"/>
            </a:solidFill>
            <a:ln w="12700">
              <a:solidFill>
                <a:srgbClr val="4D4D4D"/>
              </a:solidFill>
              <a:miter lim="800000"/>
              <a:headEnd/>
              <a:tailEnd/>
            </a:ln>
          </p:spPr>
          <p:txBody>
            <a:bodyPr wrap="square" lIns="45720" rIns="45720" anchor="ctr" anchorCtr="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D4D4D"/>
                  </a:solidFill>
                  <a:effectLst/>
                  <a:uLnTx/>
                  <a:uFillTx/>
                  <a:latin typeface="Arial" panose="020B0604020202020204" pitchFamily="34" charset="0"/>
                  <a:cs typeface="Arial" panose="020B0604020202020204" pitchFamily="34" charset="0"/>
                </a:rPr>
                <a:t>Activated: 4/6/09</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D4D4D"/>
                  </a:solidFill>
                  <a:effectLst/>
                  <a:uLnTx/>
                  <a:uFillTx/>
                  <a:latin typeface="Arial" panose="020B0604020202020204" pitchFamily="34" charset="0"/>
                  <a:cs typeface="Arial" panose="020B0604020202020204" pitchFamily="34" charset="0"/>
                </a:rPr>
                <a:t>Closed to accrual: 1/3/12</a:t>
              </a:r>
            </a:p>
          </p:txBody>
        </p:sp>
        <p:sp>
          <p:nvSpPr>
            <p:cNvPr id="54" name="Rectangle 53"/>
            <p:cNvSpPr/>
            <p:nvPr/>
          </p:nvSpPr>
          <p:spPr>
            <a:xfrm>
              <a:off x="605308" y="1763309"/>
              <a:ext cx="2310499" cy="1817158"/>
            </a:xfrm>
            <a:prstGeom prst="rect">
              <a:avLst/>
            </a:prstGeom>
            <a:solidFill>
              <a:schemeClr val="bg1">
                <a:lumMod val="75000"/>
              </a:schemeClr>
            </a:solidFill>
            <a:ln w="9525" cap="flat" cmpd="sng" algn="ctr">
              <a:noFill/>
              <a:prstDash val="solid"/>
            </a:ln>
            <a:effectLst/>
          </p:spPr>
          <p:txBody>
            <a:bodyPr lIns="45720" rIns="4572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90000"/>
                </a:lnSpc>
                <a:spcBef>
                  <a:spcPts val="0"/>
                </a:spcBef>
                <a:spcAft>
                  <a:spcPts val="300"/>
                </a:spcAft>
                <a:buClrTx/>
                <a:buSzTx/>
                <a:buFontTx/>
                <a:buNone/>
                <a:tabLst/>
                <a:defRPr/>
              </a:pPr>
              <a:r>
                <a:rPr kumimoji="0" lang="en-US" altLang="en-US" sz="14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Carcinoma of the cervix</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Primary stage IVB</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Recurrent/persistent </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Measureable disease </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GOG PS </a:t>
              </a:r>
              <a:r>
                <a:rPr lang="en-US" altLang="en-US" sz="1200" kern="0" dirty="0" smtClean="0">
                  <a:solidFill>
                    <a:srgbClr val="000000"/>
                  </a:solidFill>
                  <a:latin typeface="Arial" panose="020B0604020202020204" pitchFamily="34" charset="0"/>
                  <a:cs typeface="Arial" panose="020B0604020202020204" pitchFamily="34" charset="0"/>
                </a:rPr>
                <a:t>0-1</a:t>
              </a:r>
              <a:endParaRPr lang="en-US" altLang="en-US" sz="1200" kern="0" dirty="0">
                <a:solidFill>
                  <a:srgbClr val="000000"/>
                </a:solidFill>
                <a:latin typeface="Arial" panose="020B0604020202020204" pitchFamily="34" charset="0"/>
                <a:cs typeface="Arial" panose="020B0604020202020204" pitchFamily="34" charset="0"/>
              </a:endParaRP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No prior </a:t>
              </a:r>
              <a:r>
                <a:rPr lang="en-US" altLang="en-US" sz="1200" kern="0" dirty="0" smtClean="0">
                  <a:solidFill>
                    <a:srgbClr val="000000"/>
                  </a:solidFill>
                  <a:latin typeface="Arial" panose="020B0604020202020204" pitchFamily="34" charset="0"/>
                  <a:cs typeface="Arial" panose="020B0604020202020204" pitchFamily="34" charset="0"/>
                </a:rPr>
                <a:t>chemotherapy</a:t>
              </a:r>
              <a:br>
                <a:rPr lang="en-US" altLang="en-US" sz="1200" kern="0" dirty="0" smtClean="0">
                  <a:solidFill>
                    <a:srgbClr val="000000"/>
                  </a:solidFill>
                  <a:latin typeface="Arial" panose="020B0604020202020204" pitchFamily="34" charset="0"/>
                  <a:cs typeface="Arial" panose="020B0604020202020204" pitchFamily="34" charset="0"/>
                </a:rPr>
              </a:br>
              <a:r>
                <a:rPr lang="en-US" altLang="en-US" sz="1200" kern="0" dirty="0" smtClean="0">
                  <a:solidFill>
                    <a:srgbClr val="000000"/>
                  </a:solidFill>
                  <a:latin typeface="Arial" panose="020B0604020202020204" pitchFamily="34" charset="0"/>
                  <a:cs typeface="Arial" panose="020B0604020202020204" pitchFamily="34" charset="0"/>
                </a:rPr>
                <a:t>for recurrence</a:t>
              </a:r>
            </a:p>
            <a:p>
              <a:pPr marL="173038" marR="0" lvl="0" algn="ctr" defTabSz="914400" eaLnBrk="1" fontAlgn="auto" latinLnBrk="0" hangingPunct="1">
                <a:lnSpc>
                  <a:spcPct val="90000"/>
                </a:lnSpc>
                <a:spcBef>
                  <a:spcPts val="0"/>
                </a:spcBef>
                <a:spcAft>
                  <a:spcPts val="300"/>
                </a:spcAft>
                <a:buClrTx/>
                <a:buSzTx/>
                <a:tabLst/>
                <a:defRPr/>
              </a:pPr>
              <a:r>
                <a:rPr lang="en-US" altLang="en-US" sz="1200" kern="0" dirty="0">
                  <a:solidFill>
                    <a:srgbClr val="000000"/>
                  </a:solidFill>
                  <a:latin typeface="Arial" panose="020B0604020202020204" pitchFamily="34" charset="0"/>
                  <a:cs typeface="Arial" panose="020B0604020202020204" pitchFamily="34" charset="0"/>
                </a:rPr>
                <a:t>(</a:t>
              </a:r>
              <a:r>
                <a:rPr lang="en-US" altLang="en-US" sz="1200" kern="0" dirty="0" smtClean="0">
                  <a:solidFill>
                    <a:srgbClr val="000000"/>
                  </a:solidFill>
                  <a:latin typeface="Arial" panose="020B0604020202020204" pitchFamily="34" charset="0"/>
                  <a:cs typeface="Arial" panose="020B0604020202020204" pitchFamily="34" charset="0"/>
                </a:rPr>
                <a:t>N = 452)</a:t>
              </a:r>
              <a:endParaRPr lang="en-US" altLang="en-US" sz="1200" kern="0" dirty="0">
                <a:solidFill>
                  <a:srgbClr val="000000"/>
                </a:solidFill>
                <a:latin typeface="Arial" panose="020B0604020202020204" pitchFamily="34" charset="0"/>
                <a:cs typeface="Arial" panose="020B0604020202020204" pitchFamily="34" charset="0"/>
              </a:endParaRPr>
            </a:p>
          </p:txBody>
        </p:sp>
        <p:sp>
          <p:nvSpPr>
            <p:cNvPr id="55" name="TextBox 35"/>
            <p:cNvSpPr txBox="1">
              <a:spLocks noChangeArrowheads="1"/>
            </p:cNvSpPr>
            <p:nvPr/>
          </p:nvSpPr>
          <p:spPr bwMode="auto">
            <a:xfrm>
              <a:off x="3323625" y="3707932"/>
              <a:ext cx="7156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1:1:1:1</a:t>
              </a:r>
            </a:p>
          </p:txBody>
        </p:sp>
        <p:cxnSp>
          <p:nvCxnSpPr>
            <p:cNvPr id="56" name="Straight Arrow Connector 55"/>
            <p:cNvCxnSpPr/>
            <p:nvPr/>
          </p:nvCxnSpPr>
          <p:spPr bwMode="auto">
            <a:xfrm>
              <a:off x="3700414" y="2908123"/>
              <a:ext cx="822960" cy="394884"/>
            </a:xfrm>
            <a:prstGeom prst="straightConnector1">
              <a:avLst/>
            </a:prstGeom>
            <a:solidFill>
              <a:srgbClr val="4D4D4D"/>
            </a:solidFill>
            <a:ln w="28575" cap="flat" cmpd="sng" algn="ctr">
              <a:solidFill>
                <a:schemeClr val="accent6">
                  <a:lumMod val="75000"/>
                </a:schemeClr>
              </a:solidFill>
              <a:prstDash val="solid"/>
              <a:tailEnd type="triangle" w="lg" len="lg"/>
            </a:ln>
            <a:effectLst/>
          </p:spPr>
        </p:cxnSp>
        <p:cxnSp>
          <p:nvCxnSpPr>
            <p:cNvPr id="57" name="Straight Arrow Connector 56"/>
            <p:cNvCxnSpPr/>
            <p:nvPr/>
          </p:nvCxnSpPr>
          <p:spPr bwMode="auto">
            <a:xfrm flipV="1">
              <a:off x="3700414" y="1607199"/>
              <a:ext cx="822960" cy="1263629"/>
            </a:xfrm>
            <a:prstGeom prst="straightConnector1">
              <a:avLst/>
            </a:prstGeom>
            <a:solidFill>
              <a:srgbClr val="4D4D4D"/>
            </a:solidFill>
            <a:ln w="28575" cap="flat" cmpd="sng" algn="ctr">
              <a:solidFill>
                <a:schemeClr val="accent6">
                  <a:lumMod val="75000"/>
                </a:schemeClr>
              </a:solidFill>
              <a:prstDash val="solid"/>
              <a:tailEnd type="triangle" w="lg" len="lg"/>
            </a:ln>
            <a:effectLst/>
          </p:spPr>
        </p:cxnSp>
        <p:sp>
          <p:nvSpPr>
            <p:cNvPr id="58" name="TextBox 70"/>
            <p:cNvSpPr txBox="1">
              <a:spLocks noChangeArrowheads="1"/>
            </p:cNvSpPr>
            <p:nvPr/>
          </p:nvSpPr>
          <p:spPr bwMode="auto">
            <a:xfrm>
              <a:off x="4522255" y="1232744"/>
              <a:ext cx="435528" cy="438805"/>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a:t>
              </a:r>
            </a:p>
          </p:txBody>
        </p:sp>
        <p:sp>
          <p:nvSpPr>
            <p:cNvPr id="59" name="Rectangle 58"/>
            <p:cNvSpPr/>
            <p:nvPr/>
          </p:nvSpPr>
          <p:spPr bwMode="auto">
            <a:xfrm>
              <a:off x="4855466" y="1163280"/>
              <a:ext cx="2048256" cy="270126"/>
            </a:xfrm>
            <a:prstGeom prst="rect">
              <a:avLst/>
            </a:prstGeom>
            <a:solidFill>
              <a:schemeClr val="accent5">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Paclitaxel 135 or 175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60" name="Rectangle 59"/>
            <p:cNvSpPr/>
            <p:nvPr/>
          </p:nvSpPr>
          <p:spPr bwMode="auto">
            <a:xfrm>
              <a:off x="4855466" y="1470887"/>
              <a:ext cx="2048256" cy="270126"/>
            </a:xfrm>
            <a:prstGeom prst="rect">
              <a:avLst/>
            </a:prstGeom>
            <a:solidFill>
              <a:schemeClr val="accent6">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Cisplatin</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50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61" name="TextBox 70"/>
            <p:cNvSpPr txBox="1">
              <a:spLocks noChangeArrowheads="1"/>
            </p:cNvSpPr>
            <p:nvPr/>
          </p:nvSpPr>
          <p:spPr bwMode="auto">
            <a:xfrm>
              <a:off x="4396032" y="3090151"/>
              <a:ext cx="538005" cy="442674"/>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III</a:t>
              </a:r>
            </a:p>
          </p:txBody>
        </p:sp>
        <p:sp>
          <p:nvSpPr>
            <p:cNvPr id="62" name="Rectangle 61"/>
            <p:cNvSpPr/>
            <p:nvPr/>
          </p:nvSpPr>
          <p:spPr bwMode="auto">
            <a:xfrm>
              <a:off x="4855466" y="3020706"/>
              <a:ext cx="2048256" cy="270126"/>
            </a:xfrm>
            <a:prstGeom prst="rect">
              <a:avLst/>
            </a:prstGeom>
            <a:solidFill>
              <a:schemeClr val="accent5">
                <a:lumMod val="75000"/>
              </a:schemeClr>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5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Paclitaxel 175 mg/m</a:t>
              </a:r>
              <a:r>
                <a:rPr kumimoji="0" lang="en-US" altLang="en-US" sz="1050" b="1" i="0" u="none" strike="noStrike" kern="0" cap="none" spc="0" normalizeH="0" baseline="30000" noProof="0">
                  <a:ln>
                    <a:noFill/>
                  </a:ln>
                  <a:solidFill>
                    <a:srgbClr val="FFFFFF"/>
                  </a:solidFill>
                  <a:effectLst/>
                  <a:uLnTx/>
                  <a:uFillTx/>
                  <a:latin typeface="Arial" panose="020B0604020202020204" pitchFamily="34" charset="0"/>
                  <a:cs typeface="Arial" panose="020B0604020202020204" pitchFamily="34" charset="0"/>
                </a:rPr>
                <a:t>2</a:t>
              </a:r>
              <a:r>
                <a:rPr kumimoji="0" lang="en-US" altLang="en-US" sz="105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 IV </a:t>
              </a:r>
            </a:p>
          </p:txBody>
        </p:sp>
        <p:sp>
          <p:nvSpPr>
            <p:cNvPr id="63" name="Rectangle 62"/>
            <p:cNvSpPr/>
            <p:nvPr/>
          </p:nvSpPr>
          <p:spPr bwMode="auto">
            <a:xfrm>
              <a:off x="4855466" y="3332144"/>
              <a:ext cx="2048256" cy="270126"/>
            </a:xfrm>
            <a:prstGeom prst="rect">
              <a:avLst/>
            </a:prstGeom>
            <a:solidFill>
              <a:srgbClr val="339933"/>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altLang="en-US" sz="900" b="1" i="0" u="none" strike="noStrike" kern="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rPr>
                <a:t>Topotecan (Topo) </a:t>
              </a:r>
              <a:r>
                <a:rPr kumimoji="0" lang="sv-SE" alt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0.75 mg/m</a:t>
              </a:r>
              <a:r>
                <a:rPr kumimoji="0" lang="sv-SE" altLang="en-US" sz="90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 </a:t>
              </a:r>
              <a:r>
                <a:rPr kumimoji="0" lang="sv-SE" alt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d1-3</a:t>
              </a:r>
              <a:endParaRPr kumimoji="0" lang="en-US" alt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cxnSp>
          <p:nvCxnSpPr>
            <p:cNvPr id="64" name="Straight Arrow Connector 63"/>
            <p:cNvCxnSpPr/>
            <p:nvPr/>
          </p:nvCxnSpPr>
          <p:spPr bwMode="auto">
            <a:xfrm>
              <a:off x="3700414" y="2857665"/>
              <a:ext cx="822960" cy="1263630"/>
            </a:xfrm>
            <a:prstGeom prst="straightConnector1">
              <a:avLst/>
            </a:prstGeom>
            <a:solidFill>
              <a:srgbClr val="4D4D4D"/>
            </a:solidFill>
            <a:ln w="28575" cap="flat" cmpd="sng" algn="ctr">
              <a:solidFill>
                <a:schemeClr val="bg1"/>
              </a:solidFill>
              <a:prstDash val="solid"/>
              <a:tailEnd type="triangle" w="lg" len="lg"/>
            </a:ln>
            <a:effectLst/>
          </p:spPr>
        </p:cxnSp>
        <p:cxnSp>
          <p:nvCxnSpPr>
            <p:cNvPr id="65" name="Straight Arrow Connector 64"/>
            <p:cNvCxnSpPr/>
            <p:nvPr/>
          </p:nvCxnSpPr>
          <p:spPr bwMode="auto">
            <a:xfrm flipV="1">
              <a:off x="3700414" y="2425486"/>
              <a:ext cx="822960" cy="394884"/>
            </a:xfrm>
            <a:prstGeom prst="straightConnector1">
              <a:avLst/>
            </a:prstGeom>
            <a:solidFill>
              <a:srgbClr val="4D4D4D"/>
            </a:solidFill>
            <a:ln w="28575" cap="flat" cmpd="sng" algn="ctr">
              <a:solidFill>
                <a:schemeClr val="bg1"/>
              </a:solidFill>
              <a:prstDash val="solid"/>
              <a:tailEnd type="triangle" w="lg" len="lg"/>
            </a:ln>
            <a:effectLst/>
          </p:spPr>
        </p:cxnSp>
        <p:sp>
          <p:nvSpPr>
            <p:cNvPr id="66" name="TextBox 70"/>
            <p:cNvSpPr txBox="1">
              <a:spLocks noChangeArrowheads="1"/>
            </p:cNvSpPr>
            <p:nvPr/>
          </p:nvSpPr>
          <p:spPr bwMode="auto">
            <a:xfrm>
              <a:off x="4490249" y="2155075"/>
              <a:ext cx="435528" cy="438805"/>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II</a:t>
              </a:r>
            </a:p>
          </p:txBody>
        </p:sp>
        <p:sp>
          <p:nvSpPr>
            <p:cNvPr id="67" name="Rectangle 66"/>
            <p:cNvSpPr/>
            <p:nvPr/>
          </p:nvSpPr>
          <p:spPr bwMode="auto">
            <a:xfrm>
              <a:off x="4855457" y="1922630"/>
              <a:ext cx="2048256" cy="270172"/>
            </a:xfrm>
            <a:prstGeom prst="rect">
              <a:avLst/>
            </a:prstGeom>
            <a:solidFill>
              <a:schemeClr val="accent5">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Paclitaxel 135 or 175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68" name="Round Diagonal Corner Rectangle 67"/>
            <p:cNvSpPr/>
            <p:nvPr/>
          </p:nvSpPr>
          <p:spPr bwMode="auto">
            <a:xfrm>
              <a:off x="4855457" y="2241780"/>
              <a:ext cx="2048256" cy="270172"/>
            </a:xfrm>
            <a:prstGeom prst="round2DiagRect">
              <a:avLst>
                <a:gd name="adj1" fmla="val 0"/>
                <a:gd name="adj2" fmla="val 0"/>
              </a:avLst>
            </a:prstGeom>
            <a:solidFill>
              <a:schemeClr val="accent6">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Cisplatin</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50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69" name="Rectangle 68"/>
            <p:cNvSpPr/>
            <p:nvPr/>
          </p:nvSpPr>
          <p:spPr bwMode="auto">
            <a:xfrm>
              <a:off x="4855457" y="2556154"/>
              <a:ext cx="2048256" cy="270172"/>
            </a:xfrm>
            <a:prstGeom prst="rect">
              <a:avLst/>
            </a:prstGeom>
            <a:solidFill>
              <a:schemeClr val="accent2">
                <a:lumMod val="50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Bevacizumab</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15 mg/kg IV</a:t>
              </a:r>
            </a:p>
          </p:txBody>
        </p:sp>
        <p:sp>
          <p:nvSpPr>
            <p:cNvPr id="70" name="TextBox 70"/>
            <p:cNvSpPr txBox="1">
              <a:spLocks noChangeArrowheads="1"/>
            </p:cNvSpPr>
            <p:nvPr/>
          </p:nvSpPr>
          <p:spPr bwMode="auto">
            <a:xfrm>
              <a:off x="4370427" y="4007328"/>
              <a:ext cx="538005" cy="442674"/>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IV</a:t>
              </a:r>
            </a:p>
          </p:txBody>
        </p:sp>
        <p:sp>
          <p:nvSpPr>
            <p:cNvPr id="71" name="Rectangle 70"/>
            <p:cNvSpPr/>
            <p:nvPr/>
          </p:nvSpPr>
          <p:spPr bwMode="auto">
            <a:xfrm>
              <a:off x="4856295" y="3784216"/>
              <a:ext cx="2048256" cy="270171"/>
            </a:xfrm>
            <a:prstGeom prst="rect">
              <a:avLst/>
            </a:prstGeom>
            <a:solidFill>
              <a:schemeClr val="accent5">
                <a:lumMod val="75000"/>
              </a:schemeClr>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Paclitaxel 175 mg/m</a:t>
              </a:r>
              <a:r>
                <a:rPr kumimoji="0" lang="en-US" alt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 </a:t>
              </a:r>
            </a:p>
          </p:txBody>
        </p:sp>
        <p:sp>
          <p:nvSpPr>
            <p:cNvPr id="72" name="Rectangle 71"/>
            <p:cNvSpPr/>
            <p:nvPr/>
          </p:nvSpPr>
          <p:spPr bwMode="auto">
            <a:xfrm>
              <a:off x="4855457" y="4092396"/>
              <a:ext cx="2048256" cy="270171"/>
            </a:xfrm>
            <a:prstGeom prst="rect">
              <a:avLst/>
            </a:prstGeom>
            <a:solidFill>
              <a:srgbClr val="339933"/>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Topotecan 0.75 mg/m</a:t>
              </a:r>
              <a:r>
                <a:rPr kumimoji="0" lang="sv-SE" alt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 </a:t>
              </a: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d1-3</a:t>
              </a:r>
              <a:endPar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3" name="Rectangle 72"/>
            <p:cNvSpPr/>
            <p:nvPr/>
          </p:nvSpPr>
          <p:spPr bwMode="auto">
            <a:xfrm>
              <a:off x="4855457" y="4402940"/>
              <a:ext cx="2048256" cy="270172"/>
            </a:xfrm>
            <a:prstGeom prst="rect">
              <a:avLst/>
            </a:prstGeom>
            <a:solidFill>
              <a:schemeClr val="accent2">
                <a:lumMod val="50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Bevacizumab</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15 mg/kg IV</a:t>
              </a:r>
            </a:p>
          </p:txBody>
        </p:sp>
        <p:sp>
          <p:nvSpPr>
            <p:cNvPr id="74" name="TextBox 19"/>
            <p:cNvSpPr>
              <a:spLocks noChangeArrowheads="1"/>
            </p:cNvSpPr>
            <p:nvPr/>
          </p:nvSpPr>
          <p:spPr bwMode="auto">
            <a:xfrm>
              <a:off x="7273462" y="2537262"/>
              <a:ext cx="1413337" cy="759828"/>
            </a:xfrm>
            <a:prstGeom prst="rect">
              <a:avLst/>
            </a:prstGeom>
            <a:noFill/>
            <a:ln w="12700">
              <a:noFill/>
              <a:miter lim="800000"/>
              <a:headEnd/>
              <a:tailEnd/>
            </a:ln>
          </p:spPr>
          <p:txBody>
            <a:bodyPr wrap="square" anchor="ctr" anchorCtr="0">
              <a:no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rPr>
                <a:t>q21d Rx </a:t>
              </a:r>
              <a:r>
                <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 PD, toxicity, </a:t>
              </a:r>
              <a:r>
                <a:rPr kumimoji="0" lang="en-US" altLang="en-US" sz="1200" b="1" i="0" u="none" strike="noStrike" kern="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rPr>
                <a:t>CR</a:t>
              </a:r>
              <a:endPar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5" name="Content Placeholder 2"/>
            <p:cNvSpPr txBox="1">
              <a:spLocks/>
            </p:cNvSpPr>
            <p:nvPr/>
          </p:nvSpPr>
          <p:spPr>
            <a:xfrm>
              <a:off x="503181" y="3563779"/>
              <a:ext cx="3281419" cy="1012941"/>
            </a:xfrm>
            <a:prstGeom prst="rect">
              <a:avLst/>
            </a:prstGeom>
          </p:spPr>
          <p:txBody>
            <a:bodyPr/>
            <a:lstStyle>
              <a:lvl1pPr marL="228600" indent="-228600" algn="l" rtl="0" eaLnBrk="0" fontAlgn="base" hangingPunct="0">
                <a:lnSpc>
                  <a:spcPct val="90000"/>
                </a:lnSpc>
                <a:spcBef>
                  <a:spcPts val="0"/>
                </a:spcBef>
                <a:spcAft>
                  <a:spcPts val="400"/>
                </a:spcAft>
                <a:buClr>
                  <a:schemeClr val="accent3"/>
                </a:buClr>
                <a:buFont typeface="Arial" charset="0"/>
                <a:buChar char="•"/>
                <a:defRPr lang="en-US" altLang="en-US" sz="2400" kern="1200" dirty="0" smtClean="0">
                  <a:solidFill>
                    <a:schemeClr val="tx1"/>
                  </a:solidFill>
                  <a:latin typeface="+mn-lt"/>
                  <a:ea typeface="ＭＳ Ｐゴシック" charset="0"/>
                  <a:cs typeface="ＭＳ Ｐゴシック" charset="0"/>
                </a:defRPr>
              </a:lvl1pPr>
              <a:lvl2pPr marL="742950" indent="-285750" algn="l" rtl="0" eaLnBrk="0" fontAlgn="base" hangingPunct="0">
                <a:lnSpc>
                  <a:spcPct val="90000"/>
                </a:lnSpc>
                <a:spcBef>
                  <a:spcPts val="0"/>
                </a:spcBef>
                <a:spcAft>
                  <a:spcPts val="400"/>
                </a:spcAft>
                <a:buClr>
                  <a:schemeClr val="accent3"/>
                </a:buClr>
                <a:buFont typeface="Arial" charset="0"/>
                <a:buChar char="–"/>
                <a:defRPr lang="en-US" altLang="en-US" sz="2000" kern="1200" dirty="0" smtClean="0">
                  <a:solidFill>
                    <a:schemeClr val="tx1"/>
                  </a:solidFill>
                  <a:latin typeface="+mn-lt"/>
                  <a:ea typeface="ＭＳ Ｐゴシック" charset="0"/>
                  <a:cs typeface="+mn-cs"/>
                </a:defRPr>
              </a:lvl2pPr>
              <a:lvl3pPr marL="1143000" indent="-228600" algn="l" rtl="0" eaLnBrk="0" fontAlgn="base" hangingPunct="0">
                <a:lnSpc>
                  <a:spcPct val="90000"/>
                </a:lnSpc>
                <a:spcBef>
                  <a:spcPts val="0"/>
                </a:spcBef>
                <a:spcAft>
                  <a:spcPts val="400"/>
                </a:spcAft>
                <a:buClr>
                  <a:schemeClr val="accent3"/>
                </a:buClr>
                <a:buFont typeface="Arial" charset="0"/>
                <a:buChar char="•"/>
                <a:defRPr lang="en-US" altLang="en-US" sz="1800" kern="1200" dirty="0" smtClean="0">
                  <a:solidFill>
                    <a:schemeClr val="tx1"/>
                  </a:solidFill>
                  <a:latin typeface="+mn-lt"/>
                  <a:ea typeface="ＭＳ Ｐゴシック" charset="0"/>
                  <a:cs typeface="+mn-cs"/>
                </a:defRPr>
              </a:lvl3pPr>
              <a:lvl4pPr marL="1600200" indent="-228600" algn="l" rtl="0" eaLnBrk="0" fontAlgn="base" hangingPunct="0">
                <a:lnSpc>
                  <a:spcPct val="90000"/>
                </a:lnSpc>
                <a:spcBef>
                  <a:spcPts val="0"/>
                </a:spcBef>
                <a:spcAft>
                  <a:spcPts val="400"/>
                </a:spcAft>
                <a:buClr>
                  <a:schemeClr val="accent3"/>
                </a:buClr>
                <a:buFont typeface="Arial" charset="0"/>
                <a:buChar char="–"/>
                <a:defRPr lang="en-US" altLang="en-US" sz="1800" kern="1200" dirty="0" smtClean="0">
                  <a:solidFill>
                    <a:schemeClr val="tx1"/>
                  </a:solidFill>
                  <a:latin typeface="+mn-lt"/>
                  <a:ea typeface="ＭＳ Ｐゴシック" charset="0"/>
                  <a:cs typeface="+mn-cs"/>
                </a:defRPr>
              </a:lvl4pPr>
              <a:lvl5pPr marL="2057400" indent="-228600" algn="l" rtl="0" eaLnBrk="0" fontAlgn="base" hangingPunct="0">
                <a:lnSpc>
                  <a:spcPct val="90000"/>
                </a:lnSpc>
                <a:spcBef>
                  <a:spcPts val="0"/>
                </a:spcBef>
                <a:spcAft>
                  <a:spcPts val="400"/>
                </a:spcAft>
                <a:buClr>
                  <a:schemeClr val="accent3"/>
                </a:buClr>
                <a:buFont typeface="Arial" charset="0"/>
                <a:buChar char="»"/>
                <a:defRPr lang="en-US" altLang="en-US" sz="1400" kern="1200" dirty="0" smtClean="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0"/>
                </a:spcBef>
                <a:spcAft>
                  <a:spcPts val="200"/>
                </a:spcAft>
                <a:buClr>
                  <a:srgbClr val="01B8CA"/>
                </a:buClr>
                <a:buSzTx/>
                <a:buFont typeface="Arial" charset="0"/>
                <a:buNone/>
                <a:tabLst/>
                <a:defRPr/>
              </a:pPr>
              <a:r>
                <a:rPr kumimoji="0" lang="en-US" altLang="en-US" sz="1200" b="1" i="0" u="none" strike="noStrike" kern="1200" cap="none" spc="0" normalizeH="0" baseline="0" noProof="0" dirty="0" smtClean="0">
                  <a:ln>
                    <a:noFill/>
                  </a:ln>
                  <a:solidFill>
                    <a:schemeClr val="bg1"/>
                  </a:solidFill>
                  <a:effectLst/>
                  <a:uLnTx/>
                  <a:uFillTx/>
                  <a:latin typeface="Arial" panose="020B0604020202020204" pitchFamily="34" charset="0"/>
                  <a:cs typeface="Arial" panose="020B0604020202020204" pitchFamily="34" charset="0"/>
                </a:rPr>
                <a:t>Stratification factors</a:t>
              </a:r>
              <a:r>
                <a:rPr kumimoji="0" lang="en-US" altLang="en-US" sz="1200" b="0" i="0" u="none" strike="noStrike" kern="1200" cap="none" spc="0" normalizeH="0" baseline="0" noProof="0" dirty="0" smtClean="0">
                  <a:ln>
                    <a:noFill/>
                  </a:ln>
                  <a:solidFill>
                    <a:schemeClr val="bg1"/>
                  </a:solidFill>
                  <a:effectLst/>
                  <a:uLnTx/>
                  <a:uFillTx/>
                  <a:latin typeface="Arial" panose="020B0604020202020204" pitchFamily="34" charset="0"/>
                  <a:cs typeface="Arial" panose="020B0604020202020204" pitchFamily="34" charset="0"/>
                </a:rPr>
                <a:t>: </a:t>
              </a:r>
            </a:p>
            <a:p>
              <a:pPr marL="114300" lvl="0" indent="-114300" defTabSz="914400">
                <a:lnSpc>
                  <a:spcPct val="100000"/>
                </a:lnSpc>
                <a:spcAft>
                  <a:spcPts val="200"/>
                </a:spcAft>
                <a:buClr>
                  <a:srgbClr val="F09828"/>
                </a:buClr>
                <a:defRPr/>
              </a:pPr>
              <a:r>
                <a:rPr lang="en-US" altLang="en-US" sz="1200" b="1" dirty="0">
                  <a:solidFill>
                    <a:schemeClr val="bg1"/>
                  </a:solidFill>
                  <a:latin typeface="Arial" panose="020B0604020202020204" pitchFamily="34" charset="0"/>
                  <a:cs typeface="Arial" panose="020B0604020202020204" pitchFamily="34" charset="0"/>
                </a:rPr>
                <a:t>Stage IVB vs recurrent</a:t>
              </a:r>
              <a:r>
                <a:rPr lang="en-US" altLang="en-US" sz="1200" b="1" dirty="0" smtClean="0">
                  <a:solidFill>
                    <a:schemeClr val="bg1"/>
                  </a:solidFill>
                  <a:latin typeface="Arial" panose="020B0604020202020204" pitchFamily="34" charset="0"/>
                  <a:cs typeface="Arial" panose="020B0604020202020204" pitchFamily="34" charset="0"/>
                </a:rPr>
                <a:t>/</a:t>
              </a:r>
              <a:br>
                <a:rPr lang="en-US" altLang="en-US" sz="1200" b="1" dirty="0" smtClean="0">
                  <a:solidFill>
                    <a:schemeClr val="bg1"/>
                  </a:solidFill>
                  <a:latin typeface="Arial" panose="020B0604020202020204" pitchFamily="34" charset="0"/>
                  <a:cs typeface="Arial" panose="020B0604020202020204" pitchFamily="34" charset="0"/>
                </a:rPr>
              </a:br>
              <a:r>
                <a:rPr lang="en-US" altLang="en-US" sz="1200" b="1" dirty="0" smtClean="0">
                  <a:solidFill>
                    <a:schemeClr val="bg1"/>
                  </a:solidFill>
                  <a:latin typeface="Arial" panose="020B0604020202020204" pitchFamily="34" charset="0"/>
                  <a:cs typeface="Arial" panose="020B0604020202020204" pitchFamily="34" charset="0"/>
                </a:rPr>
                <a:t>persistent </a:t>
              </a:r>
              <a:r>
                <a:rPr lang="en-US" altLang="en-US" sz="1200" b="1" dirty="0">
                  <a:solidFill>
                    <a:schemeClr val="bg1"/>
                  </a:solidFill>
                  <a:latin typeface="Arial" panose="020B0604020202020204" pitchFamily="34" charset="0"/>
                  <a:cs typeface="Arial" panose="020B0604020202020204" pitchFamily="34" charset="0"/>
                </a:rPr>
                <a:t>disease</a:t>
              </a:r>
            </a:p>
            <a:p>
              <a:pPr marL="114300" lvl="0" indent="-114300" defTabSz="914400">
                <a:lnSpc>
                  <a:spcPct val="100000"/>
                </a:lnSpc>
                <a:spcAft>
                  <a:spcPts val="200"/>
                </a:spcAft>
                <a:buClr>
                  <a:srgbClr val="F09828"/>
                </a:buClr>
                <a:defRPr/>
              </a:pPr>
              <a:r>
                <a:rPr lang="en-US" altLang="en-US" sz="1200" b="1" dirty="0">
                  <a:solidFill>
                    <a:schemeClr val="bg1"/>
                  </a:solidFill>
                  <a:latin typeface="Arial" panose="020B0604020202020204" pitchFamily="34" charset="0"/>
                  <a:cs typeface="Arial" panose="020B0604020202020204" pitchFamily="34" charset="0"/>
                </a:rPr>
                <a:t>Performance status</a:t>
              </a:r>
            </a:p>
            <a:p>
              <a:pPr marL="114300" lvl="0" indent="-114300" defTabSz="914400">
                <a:lnSpc>
                  <a:spcPct val="100000"/>
                </a:lnSpc>
                <a:spcAft>
                  <a:spcPts val="200"/>
                </a:spcAft>
                <a:buClr>
                  <a:srgbClr val="F09828"/>
                </a:buClr>
                <a:defRPr/>
              </a:pPr>
              <a:r>
                <a:rPr lang="en-US" altLang="en-US" sz="1200" b="1" dirty="0">
                  <a:solidFill>
                    <a:schemeClr val="bg1"/>
                  </a:solidFill>
                  <a:latin typeface="Arial" panose="020B0604020202020204" pitchFamily="34" charset="0"/>
                  <a:cs typeface="Arial" panose="020B0604020202020204" pitchFamily="34" charset="0"/>
                </a:rPr>
                <a:t>Prior cisplatin Rx as radiation-sensitizer</a:t>
              </a:r>
            </a:p>
          </p:txBody>
        </p:sp>
        <p:sp>
          <p:nvSpPr>
            <p:cNvPr id="76" name="TextBox 75"/>
            <p:cNvSpPr txBox="1"/>
            <p:nvPr/>
          </p:nvSpPr>
          <p:spPr>
            <a:xfrm>
              <a:off x="3455199" y="1740029"/>
              <a:ext cx="411480" cy="2011438"/>
            </a:xfrm>
            <a:prstGeom prst="roundRect">
              <a:avLst>
                <a:gd name="adj" fmla="val 0"/>
              </a:avLst>
            </a:prstGeom>
            <a:solidFill>
              <a:schemeClr val="bg1">
                <a:lumMod val="75000"/>
              </a:schemeClr>
            </a:solidFill>
            <a:ln w="19050">
              <a:noFill/>
            </a:ln>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R</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A</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N</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D</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O</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M</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I</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Z</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E</a:t>
              </a:r>
            </a:p>
          </p:txBody>
        </p:sp>
        <p:sp>
          <p:nvSpPr>
            <p:cNvPr id="77" name="TextBox 76"/>
            <p:cNvSpPr txBox="1"/>
            <p:nvPr/>
          </p:nvSpPr>
          <p:spPr>
            <a:xfrm>
              <a:off x="2667444" y="4691511"/>
              <a:ext cx="1997590" cy="383182"/>
            </a:xfrm>
            <a:prstGeom prst="rect">
              <a:avLst/>
            </a:prstGeom>
            <a:solidFill>
              <a:srgbClr val="FFFFFF"/>
            </a:solidFill>
            <a:ln w="12700">
              <a:solidFill>
                <a:srgbClr val="4D4D4D"/>
              </a:solidFill>
              <a:miter lim="800000"/>
              <a:headEnd/>
              <a:tailEnd/>
            </a:ln>
          </p:spPr>
          <p:txBody>
            <a:bodyPr wrap="square" lIns="45720" rIns="45720" anchor="ctr" anchorCtr="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1100" b="0" i="0" u="none" strike="noStrike" kern="0" cap="none" spc="0" normalizeH="0" baseline="0">
                  <a:ln>
                    <a:noFill/>
                  </a:ln>
                  <a:solidFill>
                    <a:srgbClr val="4D4D4D"/>
                  </a:solidFill>
                  <a:effectLst/>
                  <a:uLnTx/>
                  <a:uFillTx/>
                  <a:cs typeface="ＭＳ Ｐゴシック" charset="-128"/>
                </a:defRPr>
              </a:lvl1pPr>
            </a:lstStyle>
            <a:p>
              <a:r>
                <a:rPr lang="en-US" sz="1050" dirty="0">
                  <a:latin typeface="Arial" panose="020B0604020202020204" pitchFamily="34" charset="0"/>
                  <a:cs typeface="Arial" panose="020B0604020202020204" pitchFamily="34" charset="0"/>
                </a:rPr>
                <a:t>United </a:t>
              </a:r>
              <a:r>
                <a:rPr lang="en-US" sz="1050" dirty="0" smtClean="0">
                  <a:latin typeface="Arial" panose="020B0604020202020204" pitchFamily="34" charset="0"/>
                  <a:cs typeface="Arial" panose="020B0604020202020204" pitchFamily="34" charset="0"/>
                </a:rPr>
                <a:t>States, </a:t>
              </a:r>
            </a:p>
            <a:p>
              <a:r>
                <a:rPr lang="en-US" sz="1050" dirty="0" smtClean="0">
                  <a:latin typeface="Arial" panose="020B0604020202020204" pitchFamily="34" charset="0"/>
                  <a:cs typeface="Arial" panose="020B0604020202020204" pitchFamily="34" charset="0"/>
                </a:rPr>
                <a:t>Canada </a:t>
              </a:r>
              <a:r>
                <a:rPr lang="en-US" sz="1050" dirty="0">
                  <a:latin typeface="Arial" panose="020B0604020202020204" pitchFamily="34" charset="0"/>
                  <a:cs typeface="Arial" panose="020B0604020202020204" pitchFamily="34" charset="0"/>
                </a:rPr>
                <a:t>&amp; Spain</a:t>
              </a:r>
            </a:p>
          </p:txBody>
        </p:sp>
        <p:pic>
          <p:nvPicPr>
            <p:cNvPr id="78" name="Picture 77" descr="Flag of U.S..png"/>
            <p:cNvPicPr>
              <a:picLocks noChangeAspect="1"/>
            </p:cNvPicPr>
            <p:nvPr/>
          </p:nvPicPr>
          <p:blipFill>
            <a:blip r:embed="rId3"/>
            <a:stretch>
              <a:fillRect/>
            </a:stretch>
          </p:blipFill>
          <p:spPr>
            <a:xfrm>
              <a:off x="593864" y="5241912"/>
              <a:ext cx="1208251" cy="724123"/>
            </a:xfrm>
            <a:prstGeom prst="rect">
              <a:avLst/>
            </a:prstGeom>
          </p:spPr>
        </p:pic>
        <p:pic>
          <p:nvPicPr>
            <p:cNvPr id="79" name="Picture 78" descr="Flag of Spain.png"/>
            <p:cNvPicPr>
              <a:picLocks noChangeAspect="1"/>
            </p:cNvPicPr>
            <p:nvPr/>
          </p:nvPicPr>
          <p:blipFill>
            <a:blip r:embed="rId4"/>
            <a:stretch>
              <a:fillRect/>
            </a:stretch>
          </p:blipFill>
          <p:spPr>
            <a:xfrm>
              <a:off x="3610989" y="5217063"/>
              <a:ext cx="1073052" cy="748971"/>
            </a:xfrm>
            <a:prstGeom prst="rect">
              <a:avLst/>
            </a:prstGeom>
          </p:spPr>
        </p:pic>
        <p:pic>
          <p:nvPicPr>
            <p:cNvPr id="80" name="Picture 79" descr="Canada flag.png"/>
            <p:cNvPicPr>
              <a:picLocks noChangeAspect="1"/>
            </p:cNvPicPr>
            <p:nvPr/>
          </p:nvPicPr>
          <p:blipFill>
            <a:blip r:embed="rId5"/>
            <a:stretch>
              <a:fillRect/>
            </a:stretch>
          </p:blipFill>
          <p:spPr>
            <a:xfrm>
              <a:off x="1960681" y="5217136"/>
              <a:ext cx="1480959" cy="740480"/>
            </a:xfrm>
            <a:prstGeom prst="rect">
              <a:avLst/>
            </a:prstGeom>
          </p:spPr>
        </p:pic>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37746"/>
            <a:ext cx="8229600" cy="1143000"/>
          </a:xfrm>
        </p:spPr>
        <p:txBody>
          <a:bodyPr/>
          <a:lstStyle/>
          <a:p>
            <a:r>
              <a:rPr lang="en-US" b="1" dirty="0" smtClean="0"/>
              <a:t>GOG 240: Statistical Considerations</a:t>
            </a:r>
          </a:p>
        </p:txBody>
      </p:sp>
      <p:sp>
        <p:nvSpPr>
          <p:cNvPr id="4" name="Content Placeholder 2"/>
          <p:cNvSpPr>
            <a:spLocks noGrp="1"/>
          </p:cNvSpPr>
          <p:nvPr>
            <p:ph idx="1"/>
          </p:nvPr>
        </p:nvSpPr>
        <p:spPr>
          <a:xfrm>
            <a:off x="457200" y="1245720"/>
            <a:ext cx="8229600" cy="4525963"/>
          </a:xfrm>
        </p:spPr>
        <p:txBody>
          <a:bodyPr>
            <a:noAutofit/>
          </a:bodyPr>
          <a:lstStyle/>
          <a:p>
            <a:pPr marL="180975" indent="-180975">
              <a:spcAft>
                <a:spcPts val="300"/>
              </a:spcAft>
              <a:buClr>
                <a:srgbClr val="F09828"/>
              </a:buClr>
            </a:pPr>
            <a:r>
              <a:rPr lang="en-US" sz="1600" b="1" dirty="0" smtClean="0"/>
              <a:t>Phase III open-label study</a:t>
            </a:r>
          </a:p>
          <a:p>
            <a:pPr marL="361950" lvl="1" indent="-180975">
              <a:spcAft>
                <a:spcPts val="300"/>
              </a:spcAft>
              <a:buClr>
                <a:srgbClr val="F09828"/>
              </a:buClr>
            </a:pPr>
            <a:r>
              <a:rPr lang="en-US" sz="1600" b="1" dirty="0" smtClean="0"/>
              <a:t>2 x 2 factorial design with 2 primary independent hypotheses tested</a:t>
            </a:r>
          </a:p>
          <a:p>
            <a:pPr marL="361950" lvl="1" indent="-180975">
              <a:spcAft>
                <a:spcPts val="300"/>
              </a:spcAft>
              <a:buClr>
                <a:srgbClr val="F09828"/>
              </a:buClr>
            </a:pPr>
            <a:r>
              <a:rPr lang="en-US" sz="1600" b="1" dirty="0" smtClean="0"/>
              <a:t>The impact of non-platinum doublets compared with a platinum doublet</a:t>
            </a:r>
          </a:p>
          <a:p>
            <a:pPr marL="361950" lvl="1" indent="-180975">
              <a:spcAft>
                <a:spcPts val="300"/>
              </a:spcAft>
              <a:buClr>
                <a:srgbClr val="F09828"/>
              </a:buClr>
            </a:pPr>
            <a:r>
              <a:rPr lang="en-US" sz="1600" b="1" dirty="0" smtClean="0"/>
              <a:t>The impact of the addition of anti-</a:t>
            </a:r>
            <a:r>
              <a:rPr lang="en-US" sz="1600" b="1" dirty="0" err="1" smtClean="0"/>
              <a:t>angiogenic</a:t>
            </a:r>
            <a:r>
              <a:rPr lang="en-US" sz="1600" b="1" dirty="0" smtClean="0"/>
              <a:t> therapy to chemotherapy</a:t>
            </a:r>
          </a:p>
          <a:p>
            <a:pPr marL="180975" indent="-180975">
              <a:spcBef>
                <a:spcPts val="1200"/>
              </a:spcBef>
              <a:spcAft>
                <a:spcPts val="300"/>
              </a:spcAft>
              <a:buClr>
                <a:srgbClr val="F09828"/>
              </a:buClr>
            </a:pPr>
            <a:r>
              <a:rPr lang="en-US" sz="1600" b="1" dirty="0" smtClean="0"/>
              <a:t>Assumptions for the primary end point of overall survival (OS)</a:t>
            </a:r>
          </a:p>
          <a:p>
            <a:pPr marL="361950" lvl="1" indent="-180975">
              <a:spcAft>
                <a:spcPts val="300"/>
              </a:spcAft>
              <a:buClr>
                <a:srgbClr val="F09828"/>
              </a:buClr>
            </a:pPr>
            <a:r>
              <a:rPr lang="en-US" sz="1600" b="1" dirty="0" smtClean="0"/>
              <a:t>Sample size = 450</a:t>
            </a:r>
          </a:p>
          <a:p>
            <a:pPr marL="361950" lvl="1" indent="-180975">
              <a:spcAft>
                <a:spcPts val="300"/>
              </a:spcAft>
              <a:buClr>
                <a:srgbClr val="F09828"/>
              </a:buClr>
            </a:pPr>
            <a:r>
              <a:rPr lang="en-GB" sz="1600" b="1" dirty="0" smtClean="0"/>
              <a:t>Assumes no evidence of interaction between factors</a:t>
            </a:r>
          </a:p>
          <a:p>
            <a:pPr marL="361950" lvl="1" indent="-180975">
              <a:spcAft>
                <a:spcPts val="300"/>
              </a:spcAft>
              <a:buClr>
                <a:srgbClr val="F09828"/>
              </a:buClr>
            </a:pPr>
            <a:r>
              <a:rPr lang="en-GB" sz="1600" b="1" dirty="0" smtClean="0"/>
              <a:t>346 deaths required to detect a reduction in the hazard of death by 30% by the addition of either factor with a power of 90%</a:t>
            </a:r>
          </a:p>
          <a:p>
            <a:pPr marL="361950" lvl="1" indent="-180975">
              <a:spcAft>
                <a:spcPts val="300"/>
              </a:spcAft>
              <a:buClr>
                <a:srgbClr val="F09828"/>
              </a:buClr>
            </a:pPr>
            <a:r>
              <a:rPr lang="en-GB" sz="1600" b="1" dirty="0" smtClean="0"/>
              <a:t>2.5% alpha for each of the 2 primary hypothesis tests</a:t>
            </a:r>
          </a:p>
          <a:p>
            <a:pPr marL="361950" lvl="1" indent="-180975">
              <a:spcAft>
                <a:spcPts val="300"/>
              </a:spcAft>
              <a:buClr>
                <a:srgbClr val="F09828"/>
              </a:buClr>
            </a:pPr>
            <a:r>
              <a:rPr lang="en-GB" sz="1600" b="1" dirty="0" smtClean="0"/>
              <a:t>Goal to increase median OS from 12 months to 16 months</a:t>
            </a:r>
          </a:p>
          <a:p>
            <a:pPr marL="180975" indent="-180975">
              <a:spcBef>
                <a:spcPts val="1200"/>
              </a:spcBef>
              <a:spcAft>
                <a:spcPts val="300"/>
              </a:spcAft>
              <a:buClr>
                <a:srgbClr val="F09828"/>
              </a:buClr>
            </a:pPr>
            <a:r>
              <a:rPr lang="en-US" sz="1600" b="1" dirty="0" smtClean="0"/>
              <a:t>Pre-planned interim analysis after 173 events to determine futility or superiority of either experimental factor</a:t>
            </a:r>
          </a:p>
          <a:p>
            <a:pPr marL="180975" indent="-180975">
              <a:spcBef>
                <a:spcPts val="1200"/>
              </a:spcBef>
              <a:spcAft>
                <a:spcPts val="300"/>
              </a:spcAft>
              <a:buClr>
                <a:srgbClr val="F09828"/>
              </a:buClr>
            </a:pPr>
            <a:r>
              <a:rPr lang="en-GB" sz="1600" b="1" dirty="0" smtClean="0"/>
              <a:t>2 sequential 2-stage toxicity analyses to monitor for unacceptable toxicity</a:t>
            </a:r>
            <a:br>
              <a:rPr lang="en-GB" sz="1600" b="1" dirty="0" smtClean="0"/>
            </a:br>
            <a:r>
              <a:rPr lang="en-GB" sz="1600" b="1" dirty="0" smtClean="0"/>
              <a:t>in the experimental arms</a:t>
            </a:r>
          </a:p>
        </p:txBody>
      </p:sp>
      <p:sp>
        <p:nvSpPr>
          <p:cNvPr id="7" name="Text Placeholder 12"/>
          <p:cNvSpPr>
            <a:spLocks noGrp="1"/>
          </p:cNvSpPr>
          <p:nvPr>
            <p:ph type="body" sz="quarter" idx="11"/>
          </p:nvPr>
        </p:nvSpPr>
        <p:spPr>
          <a:xfrm>
            <a:off x="431915" y="6424544"/>
            <a:ext cx="8502069" cy="245660"/>
          </a:xfrm>
        </p:spPr>
        <p:txBody>
          <a:bodyPr/>
          <a:lstStyle/>
          <a:p>
            <a:pPr algn="l"/>
            <a:r>
              <a:rPr lang="en-US" b="1" dirty="0" smtClean="0"/>
              <a:t>National </a:t>
            </a:r>
            <a:r>
              <a:rPr lang="en-US" b="1" dirty="0"/>
              <a:t>Institutes of Health. Available at: http://</a:t>
            </a:r>
            <a:r>
              <a:rPr lang="en-US" b="1" dirty="0" smtClean="0"/>
              <a:t>clinicaltrials.gov/ct2/show/NCT00803062. </a:t>
            </a:r>
            <a:r>
              <a:rPr lang="en-US" b="1" dirty="0"/>
              <a:t>Accessed </a:t>
            </a:r>
            <a:r>
              <a:rPr lang="en-US" b="1" dirty="0" smtClean="0"/>
              <a:t>January 7, 2015.</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a:xfrm>
            <a:off x="457200" y="241980"/>
            <a:ext cx="8229600" cy="1143000"/>
          </a:xfrm>
        </p:spPr>
        <p:txBody>
          <a:bodyPr/>
          <a:lstStyle/>
          <a:p>
            <a:r>
              <a:rPr lang="en-US" dirty="0" smtClean="0"/>
              <a:t>GOG 240: Study Timeline, Part 1</a:t>
            </a:r>
          </a:p>
        </p:txBody>
      </p:sp>
      <p:sp>
        <p:nvSpPr>
          <p:cNvPr id="6" name="Text Placeholder 5"/>
          <p:cNvSpPr>
            <a:spLocks noGrp="1"/>
          </p:cNvSpPr>
          <p:nvPr>
            <p:ph type="body" sz="quarter" idx="10"/>
          </p:nvPr>
        </p:nvSpPr>
        <p:spPr>
          <a:xfrm>
            <a:off x="446314" y="6074221"/>
            <a:ext cx="8229600" cy="361603"/>
          </a:xfrm>
        </p:spPr>
        <p:txBody>
          <a:bodyPr/>
          <a:lstStyle/>
          <a:p>
            <a:r>
              <a:rPr lang="en-US" sz="1000" b="1" dirty="0" err="1"/>
              <a:t>Comm</a:t>
            </a:r>
            <a:r>
              <a:rPr lang="en-US" sz="1000" b="1" dirty="0"/>
              <a:t>, Committee; CTEP, Cancer Therapy Evaluation Program; </a:t>
            </a:r>
            <a:r>
              <a:rPr lang="en-US" sz="1000" b="1" dirty="0" smtClean="0"/>
              <a:t>IRB</a:t>
            </a:r>
            <a:r>
              <a:rPr lang="en-US" sz="1000" b="1" dirty="0"/>
              <a:t>, institutional review </a:t>
            </a:r>
            <a:r>
              <a:rPr lang="en-US" sz="1000" b="1" dirty="0" smtClean="0"/>
              <a:t>board; GEICO</a:t>
            </a:r>
            <a:r>
              <a:rPr lang="en-US" sz="1000" b="1" dirty="0"/>
              <a:t>, Spanish Ovarian Cancer Research </a:t>
            </a:r>
            <a:r>
              <a:rPr lang="en-US" sz="1000" b="1" dirty="0" smtClean="0"/>
              <a:t>Group</a:t>
            </a:r>
            <a:endParaRPr lang="en-US" sz="1000" b="1" dirty="0"/>
          </a:p>
        </p:txBody>
      </p:sp>
      <p:cxnSp>
        <p:nvCxnSpPr>
          <p:cNvPr id="25" name="Straight Arrow Connector 24"/>
          <p:cNvCxnSpPr>
            <a:cxnSpLocks noChangeShapeType="1"/>
          </p:cNvCxnSpPr>
          <p:nvPr/>
        </p:nvCxnSpPr>
        <p:spPr bwMode="auto">
          <a:xfrm>
            <a:off x="3747437" y="3599155"/>
            <a:ext cx="0" cy="1188720"/>
          </a:xfrm>
          <a:prstGeom prst="straightConnector1">
            <a:avLst/>
          </a:prstGeom>
          <a:noFill/>
          <a:ln w="25400">
            <a:solidFill>
              <a:schemeClr val="accent2">
                <a:lumMod val="75000"/>
              </a:schemeClr>
            </a:solidFill>
            <a:round/>
            <a:headEnd/>
            <a:tailEnd type="oval" w="med" len="med"/>
          </a:ln>
          <a:effectLst/>
        </p:spPr>
      </p:cxnSp>
      <p:cxnSp>
        <p:nvCxnSpPr>
          <p:cNvPr id="26" name="Straight Arrow Connector 25"/>
          <p:cNvCxnSpPr>
            <a:cxnSpLocks noChangeShapeType="1"/>
          </p:cNvCxnSpPr>
          <p:nvPr/>
        </p:nvCxnSpPr>
        <p:spPr bwMode="auto">
          <a:xfrm flipH="1">
            <a:off x="1797988" y="3408338"/>
            <a:ext cx="0" cy="1379537"/>
          </a:xfrm>
          <a:prstGeom prst="straightConnector1">
            <a:avLst/>
          </a:prstGeom>
          <a:noFill/>
          <a:ln w="25400">
            <a:solidFill>
              <a:schemeClr val="accent1">
                <a:lumMod val="75000"/>
              </a:schemeClr>
            </a:solidFill>
            <a:round/>
            <a:headEnd/>
            <a:tailEnd type="oval" w="med" len="med"/>
          </a:ln>
          <a:effectLst/>
        </p:spPr>
      </p:cxnSp>
      <p:sp>
        <p:nvSpPr>
          <p:cNvPr id="27" name="Rectangle 26"/>
          <p:cNvSpPr/>
          <p:nvPr/>
        </p:nvSpPr>
        <p:spPr>
          <a:xfrm>
            <a:off x="2967506" y="4869412"/>
            <a:ext cx="1727201" cy="36576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8288" rIns="18288" anchor="ctr"/>
          <a:lstStyle/>
          <a:p>
            <a:pPr algn="ctr" eaLnBrk="1" hangingPunct="1">
              <a:lnSpc>
                <a:spcPts val="2000"/>
              </a:lnSpc>
            </a:pPr>
            <a:r>
              <a:rPr lang="en-US" altLang="en-US" sz="1600" b="1" dirty="0" smtClean="0">
                <a:solidFill>
                  <a:schemeClr val="bg1"/>
                </a:solidFill>
                <a:latin typeface="Arial" panose="020B0604020202020204" pitchFamily="34" charset="0"/>
              </a:rPr>
              <a:t>2009-2011</a:t>
            </a:r>
            <a:endParaRPr lang="en-US" altLang="en-US" sz="2000" b="1" dirty="0">
              <a:solidFill>
                <a:schemeClr val="bg1"/>
              </a:solidFill>
              <a:latin typeface="Arial" panose="020B0604020202020204" pitchFamily="34" charset="0"/>
            </a:endParaRPr>
          </a:p>
        </p:txBody>
      </p:sp>
      <p:sp>
        <p:nvSpPr>
          <p:cNvPr id="28" name="Pentagon 27"/>
          <p:cNvSpPr/>
          <p:nvPr/>
        </p:nvSpPr>
        <p:spPr>
          <a:xfrm>
            <a:off x="4717400" y="4869412"/>
            <a:ext cx="3840163" cy="365760"/>
          </a:xfrm>
          <a:prstGeom prst="homePlat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8288" rIns="18288" anchor="ctr"/>
          <a:lstStyle/>
          <a:p>
            <a:pPr algn="ctr">
              <a:defRPr/>
            </a:pPr>
            <a:r>
              <a:rPr lang="en-US" sz="1600" b="1" dirty="0">
                <a:solidFill>
                  <a:schemeClr val="bg1"/>
                </a:solidFill>
                <a:latin typeface="Arial" panose="020B0604020202020204" pitchFamily="34" charset="0"/>
                <a:cs typeface="Arial" pitchFamily="34" charset="0"/>
              </a:rPr>
              <a:t>2012</a:t>
            </a:r>
          </a:p>
        </p:txBody>
      </p:sp>
      <p:sp>
        <p:nvSpPr>
          <p:cNvPr id="29" name="Rectangle 28"/>
          <p:cNvSpPr>
            <a:spLocks noChangeArrowheads="1"/>
          </p:cNvSpPr>
          <p:nvPr/>
        </p:nvSpPr>
        <p:spPr bwMode="auto">
          <a:xfrm>
            <a:off x="581963" y="4869412"/>
            <a:ext cx="2364437" cy="365760"/>
          </a:xfrm>
          <a:prstGeom prst="rect">
            <a:avLst/>
          </a:prstGeom>
          <a:solidFill>
            <a:schemeClr val="accent1">
              <a:lumMod val="75000"/>
            </a:schemeClr>
          </a:solidFill>
          <a:ln w="9525">
            <a:noFill/>
            <a:miter lim="800000"/>
            <a:headEnd/>
            <a:tailEnd/>
          </a:ln>
          <a:effectLst/>
        </p:spPr>
        <p:txBody>
          <a:bodyPr wrap="none" lIns="18288" rIns="18288" anchor="ctr"/>
          <a:lstStyle/>
          <a:p>
            <a:pPr algn="ctr">
              <a:defRPr/>
            </a:pPr>
            <a:r>
              <a:rPr lang="en-US" sz="1600" b="1" dirty="0">
                <a:solidFill>
                  <a:schemeClr val="lt1"/>
                </a:solidFill>
                <a:latin typeface="Arial" panose="020B0604020202020204" pitchFamily="34" charset="0"/>
                <a:ea typeface="+mn-ea"/>
              </a:rPr>
              <a:t>2006-2008</a:t>
            </a:r>
          </a:p>
        </p:txBody>
      </p:sp>
      <p:grpSp>
        <p:nvGrpSpPr>
          <p:cNvPr id="2" name="Group 29"/>
          <p:cNvGrpSpPr/>
          <p:nvPr/>
        </p:nvGrpSpPr>
        <p:grpSpPr>
          <a:xfrm>
            <a:off x="4087163" y="1539166"/>
            <a:ext cx="1693151" cy="3248709"/>
            <a:chOff x="4087163" y="2098850"/>
            <a:chExt cx="1693151" cy="3248709"/>
          </a:xfrm>
        </p:grpSpPr>
        <p:cxnSp>
          <p:nvCxnSpPr>
            <p:cNvPr id="31" name="Straight Arrow Connector 30"/>
            <p:cNvCxnSpPr>
              <a:cxnSpLocks noChangeShapeType="1"/>
            </p:cNvCxnSpPr>
            <p:nvPr/>
          </p:nvCxnSpPr>
          <p:spPr bwMode="auto">
            <a:xfrm>
              <a:off x="4799950" y="2330039"/>
              <a:ext cx="0" cy="3017520"/>
            </a:xfrm>
            <a:prstGeom prst="straightConnector1">
              <a:avLst/>
            </a:prstGeom>
            <a:noFill/>
            <a:ln w="25400">
              <a:solidFill>
                <a:schemeClr val="bg1">
                  <a:lumMod val="50000"/>
                </a:schemeClr>
              </a:solidFill>
              <a:round/>
              <a:headEnd/>
              <a:tailEnd type="oval" w="med" len="med"/>
            </a:ln>
            <a:effectLst/>
          </p:spPr>
        </p:cxnSp>
        <p:sp>
          <p:nvSpPr>
            <p:cNvPr id="32" name="Rectangle 31"/>
            <p:cNvSpPr>
              <a:spLocks noChangeArrowheads="1"/>
            </p:cNvSpPr>
            <p:nvPr/>
          </p:nvSpPr>
          <p:spPr bwMode="auto">
            <a:xfrm>
              <a:off x="4087163" y="2098850"/>
              <a:ext cx="1693151" cy="640080"/>
            </a:xfrm>
            <a:prstGeom prst="rect">
              <a:avLst/>
            </a:prstGeom>
            <a:solidFill>
              <a:schemeClr val="bg1">
                <a:lumMod val="50000"/>
              </a:schemeClr>
            </a:solidFill>
            <a:ln w="9525">
              <a:noFill/>
              <a:round/>
              <a:headEnd/>
              <a:tailEnd/>
            </a:ln>
            <a:effectLst/>
          </p:spPr>
          <p:txBody>
            <a:bodyPr lIns="91440" tIns="45720" rIns="91440" bIns="45720" anchor="ctr"/>
            <a:lstStyle/>
            <a:p>
              <a:pPr eaLnBrk="0" hangingPunct="0">
                <a:lnSpc>
                  <a:spcPct val="90000"/>
                </a:lnSpc>
                <a:defRPr/>
              </a:pPr>
              <a:r>
                <a:rPr lang="en-US" sz="1200" b="1" dirty="0">
                  <a:solidFill>
                    <a:schemeClr val="bg1"/>
                  </a:solidFill>
                  <a:latin typeface="Arial" panose="020B0604020202020204" pitchFamily="34" charset="0"/>
                </a:rPr>
                <a:t>January 2, 2012 </a:t>
              </a:r>
            </a:p>
            <a:p>
              <a:pPr eaLnBrk="0" hangingPunct="0">
                <a:lnSpc>
                  <a:spcPct val="90000"/>
                </a:lnSpc>
                <a:defRPr/>
              </a:pPr>
              <a:r>
                <a:rPr lang="en-US" sz="1200" b="1" dirty="0">
                  <a:solidFill>
                    <a:schemeClr val="bg1"/>
                  </a:solidFill>
                  <a:latin typeface="Arial" panose="020B0604020202020204" pitchFamily="34" charset="0"/>
                </a:rPr>
                <a:t>Target accrual reached (</a:t>
              </a:r>
              <a:r>
                <a:rPr lang="en-US" sz="1200" b="1" dirty="0" smtClean="0">
                  <a:solidFill>
                    <a:schemeClr val="bg1"/>
                  </a:solidFill>
                  <a:latin typeface="Arial" panose="020B0604020202020204" pitchFamily="34" charset="0"/>
                </a:rPr>
                <a:t>N = 452</a:t>
              </a:r>
              <a:r>
                <a:rPr lang="en-US" sz="1200" b="1" dirty="0">
                  <a:solidFill>
                    <a:schemeClr val="bg1"/>
                  </a:solidFill>
                  <a:latin typeface="Arial" panose="020B0604020202020204" pitchFamily="34" charset="0"/>
                </a:rPr>
                <a:t>) </a:t>
              </a:r>
            </a:p>
          </p:txBody>
        </p:sp>
      </p:grpSp>
      <p:grpSp>
        <p:nvGrpSpPr>
          <p:cNvPr id="3" name="Group 32"/>
          <p:cNvGrpSpPr/>
          <p:nvPr/>
        </p:nvGrpSpPr>
        <p:grpSpPr>
          <a:xfrm>
            <a:off x="4946000" y="2317891"/>
            <a:ext cx="2238571" cy="2469984"/>
            <a:chOff x="4946000" y="2877575"/>
            <a:chExt cx="2238571" cy="2469984"/>
          </a:xfrm>
        </p:grpSpPr>
        <p:cxnSp>
          <p:nvCxnSpPr>
            <p:cNvPr id="34" name="Straight Arrow Connector 33"/>
            <p:cNvCxnSpPr>
              <a:cxnSpLocks noChangeShapeType="1"/>
            </p:cNvCxnSpPr>
            <p:nvPr/>
          </p:nvCxnSpPr>
          <p:spPr bwMode="auto">
            <a:xfrm>
              <a:off x="5184125" y="3099659"/>
              <a:ext cx="0" cy="2247900"/>
            </a:xfrm>
            <a:prstGeom prst="straightConnector1">
              <a:avLst/>
            </a:prstGeom>
            <a:noFill/>
            <a:ln w="25400">
              <a:solidFill>
                <a:schemeClr val="bg1">
                  <a:lumMod val="50000"/>
                </a:schemeClr>
              </a:solidFill>
              <a:round/>
              <a:headEnd/>
              <a:tailEnd type="oval" w="med" len="med"/>
            </a:ln>
            <a:effectLst/>
          </p:spPr>
        </p:cxnSp>
        <p:sp>
          <p:nvSpPr>
            <p:cNvPr id="35" name="Rectangle 34"/>
            <p:cNvSpPr>
              <a:spLocks noChangeArrowheads="1"/>
            </p:cNvSpPr>
            <p:nvPr/>
          </p:nvSpPr>
          <p:spPr bwMode="auto">
            <a:xfrm>
              <a:off x="4946000" y="2877575"/>
              <a:ext cx="2238571" cy="643535"/>
            </a:xfrm>
            <a:prstGeom prst="rect">
              <a:avLst/>
            </a:prstGeom>
            <a:solidFill>
              <a:schemeClr val="bg1">
                <a:lumMod val="50000"/>
              </a:schemeClr>
            </a:solidFill>
            <a:ln w="9525">
              <a:noFill/>
              <a:round/>
              <a:headEnd/>
              <a:tailEnd/>
            </a:ln>
            <a:effectLst/>
          </p:spPr>
          <p:txBody>
            <a:bodyPr lIns="91440" tIns="45720" rIns="91440" bIns="45720" anchor="ctr"/>
            <a:lstStyle/>
            <a:p>
              <a:pPr eaLnBrk="0" hangingPunct="0">
                <a:lnSpc>
                  <a:spcPct val="90000"/>
                </a:lnSpc>
                <a:defRPr/>
              </a:pPr>
              <a:r>
                <a:rPr lang="en-US" sz="1200" b="1" dirty="0" smtClean="0">
                  <a:solidFill>
                    <a:schemeClr val="bg1"/>
                  </a:solidFill>
                  <a:latin typeface="Arial" panose="020B0604020202020204" pitchFamily="34" charset="0"/>
                  <a:ea typeface="Calibri" pitchFamily="34" charset="0"/>
                  <a:cs typeface="Arial" pitchFamily="34" charset="0"/>
                </a:rPr>
                <a:t>February </a:t>
              </a:r>
              <a:r>
                <a:rPr lang="en-US" sz="1200" b="1" dirty="0">
                  <a:solidFill>
                    <a:schemeClr val="bg1"/>
                  </a:solidFill>
                  <a:latin typeface="Arial" panose="020B0604020202020204" pitchFamily="34" charset="0"/>
                  <a:ea typeface="Calibri" pitchFamily="34" charset="0"/>
                  <a:cs typeface="Arial" pitchFamily="34" charset="0"/>
                </a:rPr>
                <a:t>6, 2012</a:t>
              </a:r>
            </a:p>
            <a:p>
              <a:pPr eaLnBrk="0" hangingPunct="0">
                <a:lnSpc>
                  <a:spcPct val="90000"/>
                </a:lnSpc>
                <a:defRPr/>
              </a:pPr>
              <a:r>
                <a:rPr lang="en-US" sz="1200" b="1" dirty="0">
                  <a:solidFill>
                    <a:schemeClr val="bg1"/>
                  </a:solidFill>
                  <a:latin typeface="Arial" panose="020B0604020202020204" pitchFamily="34" charset="0"/>
                  <a:ea typeface="Calibri" pitchFamily="34" charset="0"/>
                  <a:cs typeface="Arial" pitchFamily="34" charset="0"/>
                </a:rPr>
                <a:t>174 deaths (events), planned interim analysis</a:t>
              </a:r>
            </a:p>
          </p:txBody>
        </p:sp>
      </p:grpSp>
      <p:grpSp>
        <p:nvGrpSpPr>
          <p:cNvPr id="4" name="Group 35"/>
          <p:cNvGrpSpPr/>
          <p:nvPr/>
        </p:nvGrpSpPr>
        <p:grpSpPr>
          <a:xfrm>
            <a:off x="5360338" y="3100072"/>
            <a:ext cx="2233612" cy="1687803"/>
            <a:chOff x="5360338" y="3659756"/>
            <a:chExt cx="2233612" cy="1687803"/>
          </a:xfrm>
        </p:grpSpPr>
        <p:cxnSp>
          <p:nvCxnSpPr>
            <p:cNvPr id="37" name="Straight Arrow Connector 36"/>
            <p:cNvCxnSpPr>
              <a:cxnSpLocks noChangeShapeType="1"/>
            </p:cNvCxnSpPr>
            <p:nvPr/>
          </p:nvCxnSpPr>
          <p:spPr bwMode="auto">
            <a:xfrm>
              <a:off x="5596875" y="3969609"/>
              <a:ext cx="0" cy="1377950"/>
            </a:xfrm>
            <a:prstGeom prst="straightConnector1">
              <a:avLst/>
            </a:prstGeom>
            <a:noFill/>
            <a:ln w="25400">
              <a:solidFill>
                <a:schemeClr val="bg1">
                  <a:lumMod val="50000"/>
                </a:schemeClr>
              </a:solidFill>
              <a:round/>
              <a:headEnd/>
              <a:tailEnd type="oval" w="med" len="med"/>
            </a:ln>
            <a:effectLst/>
          </p:spPr>
        </p:cxnSp>
        <p:sp>
          <p:nvSpPr>
            <p:cNvPr id="38" name="Rectangle 37"/>
            <p:cNvSpPr>
              <a:spLocks noChangeArrowheads="1"/>
            </p:cNvSpPr>
            <p:nvPr/>
          </p:nvSpPr>
          <p:spPr bwMode="auto">
            <a:xfrm>
              <a:off x="5360338" y="3659756"/>
              <a:ext cx="2233612" cy="856759"/>
            </a:xfrm>
            <a:prstGeom prst="rect">
              <a:avLst/>
            </a:prstGeom>
            <a:solidFill>
              <a:schemeClr val="bg1">
                <a:lumMod val="50000"/>
              </a:schemeClr>
            </a:solidFill>
            <a:ln w="9525">
              <a:noFill/>
              <a:round/>
              <a:headEnd/>
              <a:tailEnd/>
            </a:ln>
            <a:effectLst/>
          </p:spPr>
          <p:txBody>
            <a:bodyPr lIns="91440" tIns="45720" rIns="91440" bIns="45720" anchor="ctr"/>
            <a:lstStyle/>
            <a:p>
              <a:pPr eaLnBrk="0" hangingPunct="0">
                <a:lnSpc>
                  <a:spcPct val="90000"/>
                </a:lnSpc>
                <a:defRPr/>
              </a:pPr>
              <a:r>
                <a:rPr lang="en-US" sz="1200" b="1" dirty="0">
                  <a:solidFill>
                    <a:schemeClr val="bg1"/>
                  </a:solidFill>
                  <a:latin typeface="Arial" panose="020B0604020202020204" pitchFamily="34" charset="0"/>
                  <a:ea typeface="Calibri" pitchFamily="34" charset="0"/>
                  <a:cs typeface="Arial" pitchFamily="34" charset="0"/>
                </a:rPr>
                <a:t>March 13, 2012</a:t>
              </a:r>
            </a:p>
            <a:p>
              <a:pPr eaLnBrk="0" hangingPunct="0">
                <a:lnSpc>
                  <a:spcPct val="90000"/>
                </a:lnSpc>
                <a:defRPr/>
              </a:pPr>
              <a:r>
                <a:rPr lang="en-US" sz="1200" b="1" dirty="0">
                  <a:solidFill>
                    <a:schemeClr val="bg1"/>
                  </a:solidFill>
                  <a:latin typeface="Arial" panose="020B0604020202020204" pitchFamily="34" charset="0"/>
                  <a:ea typeface="Calibri" pitchFamily="34" charset="0"/>
                  <a:cs typeface="Arial" pitchFamily="34" charset="0"/>
                </a:rPr>
                <a:t>Release of non-superiority of </a:t>
              </a:r>
              <a:r>
                <a:rPr lang="en-US" sz="1200" b="1" dirty="0" err="1">
                  <a:solidFill>
                    <a:schemeClr val="bg1"/>
                  </a:solidFill>
                  <a:latin typeface="Arial" panose="020B0604020202020204" pitchFamily="34" charset="0"/>
                  <a:ea typeface="Calibri" pitchFamily="34" charset="0"/>
                  <a:cs typeface="Arial" pitchFamily="34" charset="0"/>
                </a:rPr>
                <a:t>topotecan</a:t>
              </a:r>
              <a:r>
                <a:rPr lang="en-US" sz="1200" b="1" dirty="0">
                  <a:solidFill>
                    <a:schemeClr val="bg1"/>
                  </a:solidFill>
                  <a:latin typeface="Arial" panose="020B0604020202020204" pitchFamily="34" charset="0"/>
                  <a:ea typeface="Calibri" pitchFamily="34" charset="0"/>
                  <a:cs typeface="Arial" pitchFamily="34" charset="0"/>
                </a:rPr>
                <a:t>-paclitaxel backbone by NCI DMC &amp; </a:t>
              </a:r>
              <a:r>
                <a:rPr lang="en-US" sz="1200" b="1" dirty="0" smtClean="0">
                  <a:solidFill>
                    <a:schemeClr val="bg1"/>
                  </a:solidFill>
                  <a:latin typeface="Arial" panose="020B0604020202020204" pitchFamily="34" charset="0"/>
                  <a:ea typeface="Calibri" pitchFamily="34" charset="0"/>
                  <a:cs typeface="Arial" pitchFamily="34" charset="0"/>
                </a:rPr>
                <a:t>GOG</a:t>
              </a:r>
              <a:endParaRPr lang="en-US" sz="1200" b="1" dirty="0">
                <a:solidFill>
                  <a:schemeClr val="bg1"/>
                </a:solidFill>
                <a:latin typeface="Arial" panose="020B0604020202020204" pitchFamily="34" charset="0"/>
                <a:ea typeface="Calibri" pitchFamily="34" charset="0"/>
                <a:cs typeface="Arial" pitchFamily="34" charset="0"/>
              </a:endParaRPr>
            </a:p>
          </p:txBody>
        </p:sp>
      </p:grpSp>
      <p:sp>
        <p:nvSpPr>
          <p:cNvPr id="39" name="Rectangle 38"/>
          <p:cNvSpPr>
            <a:spLocks noChangeArrowheads="1"/>
          </p:cNvSpPr>
          <p:nvPr/>
        </p:nvSpPr>
        <p:spPr bwMode="auto">
          <a:xfrm>
            <a:off x="3415016" y="3408191"/>
            <a:ext cx="1323975" cy="548640"/>
          </a:xfrm>
          <a:prstGeom prst="rect">
            <a:avLst/>
          </a:prstGeom>
          <a:solidFill>
            <a:schemeClr val="accent2">
              <a:lumMod val="75000"/>
            </a:schemeClr>
          </a:solidFill>
          <a:ln w="9525">
            <a:noFill/>
            <a:round/>
            <a:headEnd/>
            <a:tailEnd/>
          </a:ln>
          <a:effectLst/>
        </p:spPr>
        <p:txBody>
          <a:bodyPr lIns="91440" tIns="45720" rIns="91440" bIns="45720" anchor="ctr"/>
          <a:lstStyle/>
          <a:p>
            <a:pPr>
              <a:lnSpc>
                <a:spcPct val="90000"/>
              </a:lnSpc>
              <a:defRPr/>
            </a:pPr>
            <a:r>
              <a:rPr lang="en-US" sz="1200" b="1" dirty="0">
                <a:solidFill>
                  <a:schemeClr val="lt1"/>
                </a:solidFill>
                <a:latin typeface="Arial" panose="020B0604020202020204" pitchFamily="34" charset="0"/>
                <a:ea typeface="ＭＳ Ｐゴシック" pitchFamily="34" charset="-128"/>
                <a:cs typeface="Arial" pitchFamily="34" charset="0"/>
              </a:rPr>
              <a:t>April 9, 2009 </a:t>
            </a:r>
          </a:p>
          <a:p>
            <a:pPr>
              <a:lnSpc>
                <a:spcPct val="90000"/>
              </a:lnSpc>
              <a:defRPr/>
            </a:pPr>
            <a:r>
              <a:rPr lang="en-US" sz="1200" b="1" dirty="0">
                <a:solidFill>
                  <a:schemeClr val="lt1"/>
                </a:solidFill>
                <a:latin typeface="Arial" panose="020B0604020202020204" pitchFamily="34" charset="0"/>
                <a:ea typeface="ＭＳ Ｐゴシック" pitchFamily="34" charset="-128"/>
                <a:cs typeface="Arial" pitchFamily="34" charset="0"/>
              </a:rPr>
              <a:t>Trial activation</a:t>
            </a:r>
          </a:p>
        </p:txBody>
      </p:sp>
      <p:sp>
        <p:nvSpPr>
          <p:cNvPr id="40" name="Rectangle 39"/>
          <p:cNvSpPr>
            <a:spLocks noChangeArrowheads="1"/>
          </p:cNvSpPr>
          <p:nvPr/>
        </p:nvSpPr>
        <p:spPr bwMode="auto">
          <a:xfrm>
            <a:off x="573736" y="1926341"/>
            <a:ext cx="2775964" cy="1595196"/>
          </a:xfrm>
          <a:prstGeom prst="rect">
            <a:avLst/>
          </a:prstGeom>
          <a:solidFill>
            <a:schemeClr val="accent1">
              <a:lumMod val="75000"/>
            </a:schemeClr>
          </a:solidFill>
          <a:ln w="9525">
            <a:noFill/>
            <a:round/>
            <a:headEnd/>
            <a:tailEnd/>
          </a:ln>
          <a:effectLst/>
        </p:spPr>
        <p:txBody>
          <a:bodyPr wrap="none" lIns="91440" tIns="45720" rIns="91440" bIns="45720" anchor="ctr"/>
          <a:lstStyle/>
          <a:p>
            <a:pPr>
              <a:lnSpc>
                <a:spcPct val="90000"/>
              </a:lnSpc>
              <a:defRPr/>
            </a:pPr>
            <a:r>
              <a:rPr lang="en-US" sz="1200" b="1" dirty="0">
                <a:solidFill>
                  <a:schemeClr val="lt1"/>
                </a:solidFill>
                <a:latin typeface="Arial" panose="020B0604020202020204" pitchFamily="34" charset="0"/>
                <a:ea typeface="+mn-ea"/>
              </a:rPr>
              <a:t>Trial </a:t>
            </a:r>
            <a:r>
              <a:rPr lang="en-US" sz="1200" b="1" dirty="0" smtClean="0">
                <a:solidFill>
                  <a:schemeClr val="lt1"/>
                </a:solidFill>
                <a:latin typeface="Arial" panose="020B0604020202020204" pitchFamily="34" charset="0"/>
                <a:ea typeface="+mn-ea"/>
              </a:rPr>
              <a:t>Design</a:t>
            </a:r>
            <a:endParaRPr lang="en-US" sz="1200" b="1" dirty="0">
              <a:solidFill>
                <a:schemeClr val="lt1"/>
              </a:solidFill>
              <a:latin typeface="Arial" panose="020B0604020202020204" pitchFamily="34" charset="0"/>
              <a:ea typeface="+mn-ea"/>
            </a:endParaRPr>
          </a:p>
          <a:p>
            <a:pPr>
              <a:lnSpc>
                <a:spcPct val="90000"/>
              </a:lnSpc>
              <a:defRPr/>
            </a:pPr>
            <a:r>
              <a:rPr lang="en-US" sz="1200" b="1" dirty="0">
                <a:solidFill>
                  <a:schemeClr val="lt1"/>
                </a:solidFill>
                <a:latin typeface="Arial" panose="020B0604020202020204" pitchFamily="34" charset="0"/>
                <a:ea typeface="+mn-ea"/>
              </a:rPr>
              <a:t>Cervix Committee (GOG)</a:t>
            </a:r>
          </a:p>
          <a:p>
            <a:pPr>
              <a:lnSpc>
                <a:spcPct val="90000"/>
              </a:lnSpc>
              <a:defRPr/>
            </a:pPr>
            <a:r>
              <a:rPr lang="en-US" sz="1200" b="1" dirty="0">
                <a:solidFill>
                  <a:schemeClr val="lt1"/>
                </a:solidFill>
                <a:latin typeface="Arial" panose="020B0604020202020204" pitchFamily="34" charset="0"/>
                <a:ea typeface="+mn-ea"/>
              </a:rPr>
              <a:t>Protocol Development </a:t>
            </a:r>
            <a:r>
              <a:rPr lang="en-US" sz="1200" b="1" dirty="0" err="1">
                <a:solidFill>
                  <a:schemeClr val="lt1"/>
                </a:solidFill>
                <a:latin typeface="Arial" panose="020B0604020202020204" pitchFamily="34" charset="0"/>
                <a:ea typeface="+mn-ea"/>
              </a:rPr>
              <a:t>Comm</a:t>
            </a:r>
            <a:r>
              <a:rPr lang="en-US" sz="1200" b="1" dirty="0">
                <a:solidFill>
                  <a:schemeClr val="lt1"/>
                </a:solidFill>
                <a:latin typeface="Arial" panose="020B0604020202020204" pitchFamily="34" charset="0"/>
                <a:ea typeface="+mn-ea"/>
              </a:rPr>
              <a:t> (GOG)</a:t>
            </a:r>
          </a:p>
          <a:p>
            <a:pPr>
              <a:lnSpc>
                <a:spcPct val="90000"/>
              </a:lnSpc>
              <a:defRPr/>
            </a:pPr>
            <a:r>
              <a:rPr lang="en-US" sz="1200" b="1" dirty="0">
                <a:solidFill>
                  <a:schemeClr val="lt1"/>
                </a:solidFill>
                <a:latin typeface="Arial" panose="020B0604020202020204" pitchFamily="34" charset="0"/>
                <a:ea typeface="+mn-ea"/>
              </a:rPr>
              <a:t>Cervical Cancer Task Force</a:t>
            </a:r>
          </a:p>
          <a:p>
            <a:pPr>
              <a:lnSpc>
                <a:spcPct val="90000"/>
              </a:lnSpc>
              <a:defRPr/>
            </a:pPr>
            <a:r>
              <a:rPr lang="en-US" sz="1200" b="1" dirty="0">
                <a:solidFill>
                  <a:schemeClr val="lt1"/>
                </a:solidFill>
                <a:latin typeface="Arial" panose="020B0604020202020204" pitchFamily="34" charset="0"/>
                <a:ea typeface="+mn-ea"/>
              </a:rPr>
              <a:t>Gynecologic Cancer Steering </a:t>
            </a:r>
            <a:r>
              <a:rPr lang="en-US" sz="1200" b="1" dirty="0" err="1">
                <a:solidFill>
                  <a:schemeClr val="lt1"/>
                </a:solidFill>
                <a:latin typeface="Arial" panose="020B0604020202020204" pitchFamily="34" charset="0"/>
                <a:ea typeface="+mn-ea"/>
              </a:rPr>
              <a:t>Comm</a:t>
            </a:r>
            <a:endParaRPr lang="en-US" sz="1200" b="1" dirty="0">
              <a:solidFill>
                <a:schemeClr val="lt1"/>
              </a:solidFill>
              <a:latin typeface="Arial" panose="020B0604020202020204" pitchFamily="34" charset="0"/>
              <a:ea typeface="+mn-ea"/>
            </a:endParaRPr>
          </a:p>
          <a:p>
            <a:pPr>
              <a:lnSpc>
                <a:spcPct val="90000"/>
              </a:lnSpc>
              <a:defRPr/>
            </a:pPr>
            <a:r>
              <a:rPr lang="en-US" sz="1200" b="1" dirty="0" smtClean="0">
                <a:solidFill>
                  <a:schemeClr val="lt1"/>
                </a:solidFill>
                <a:latin typeface="Arial" panose="020B0604020202020204" pitchFamily="34" charset="0"/>
                <a:ea typeface="+mn-ea"/>
              </a:rPr>
              <a:t>GEICO</a:t>
            </a:r>
          </a:p>
          <a:p>
            <a:pPr>
              <a:lnSpc>
                <a:spcPct val="90000"/>
              </a:lnSpc>
              <a:defRPr/>
            </a:pPr>
            <a:r>
              <a:rPr lang="en-US" sz="1200" b="1" dirty="0">
                <a:solidFill>
                  <a:schemeClr val="lt1"/>
                </a:solidFill>
                <a:latin typeface="Arial" panose="020B0604020202020204" pitchFamily="34" charset="0"/>
                <a:ea typeface="+mn-ea"/>
              </a:rPr>
              <a:t>Genentech/Roche</a:t>
            </a:r>
          </a:p>
          <a:p>
            <a:pPr>
              <a:lnSpc>
                <a:spcPct val="90000"/>
              </a:lnSpc>
              <a:defRPr/>
            </a:pPr>
            <a:r>
              <a:rPr lang="en-US" sz="1200" b="1" dirty="0">
                <a:solidFill>
                  <a:schemeClr val="lt1"/>
                </a:solidFill>
                <a:latin typeface="Arial" panose="020B0604020202020204" pitchFamily="34" charset="0"/>
                <a:ea typeface="+mn-ea"/>
              </a:rPr>
              <a:t>Central IRB</a:t>
            </a:r>
          </a:p>
          <a:p>
            <a:pPr>
              <a:lnSpc>
                <a:spcPct val="90000"/>
              </a:lnSpc>
              <a:defRPr/>
            </a:pPr>
            <a:r>
              <a:rPr lang="en-US" sz="1200" b="1" dirty="0">
                <a:solidFill>
                  <a:schemeClr val="lt1"/>
                </a:solidFill>
                <a:latin typeface="Arial" panose="020B0604020202020204" pitchFamily="34" charset="0"/>
                <a:ea typeface="+mn-ea"/>
              </a:rPr>
              <a:t>CTEP</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457200" y="1296828"/>
            <a:ext cx="8281818" cy="1828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u="none" strike="noStrike" kern="1200" cap="none" spc="0" normalizeH="0" baseline="0" noProof="0" dirty="0" smtClean="0">
                <a:ln>
                  <a:noFill/>
                </a:ln>
                <a:solidFill>
                  <a:srgbClr val="F09828"/>
                </a:solidFill>
                <a:effectLst/>
                <a:uLnTx/>
                <a:uFillTx/>
                <a:latin typeface="Arial" charset="0"/>
                <a:ea typeface="ＭＳ Ｐゴシック" charset="-128"/>
                <a:cs typeface="ＭＳ Ｐゴシック" charset="-128"/>
              </a:rPr>
              <a:t>Phase III Randomized Clinical Trial of Cisplatin Plus Paclitaxel vs the Non-Platinum Chemotherapy Doublet of </a:t>
            </a:r>
            <a:r>
              <a:rPr kumimoji="0" lang="en-US" sz="2400" b="1" u="none" strike="noStrike" kern="1200" cap="none" spc="0" normalizeH="0" baseline="0" noProof="0" dirty="0" err="1" smtClean="0">
                <a:ln>
                  <a:noFill/>
                </a:ln>
                <a:solidFill>
                  <a:srgbClr val="F09828"/>
                </a:solidFill>
                <a:effectLst/>
                <a:uLnTx/>
                <a:uFillTx/>
                <a:latin typeface="Arial" charset="0"/>
                <a:ea typeface="ＭＳ Ｐゴシック" charset="-128"/>
                <a:cs typeface="ＭＳ Ｐゴシック" charset="-128"/>
              </a:rPr>
              <a:t>Topotecan</a:t>
            </a:r>
            <a:r>
              <a:rPr kumimoji="0" lang="en-US" sz="2400" b="1" u="none" strike="noStrike" kern="1200" cap="none" spc="0" normalizeH="0" baseline="0" noProof="0" dirty="0" smtClean="0">
                <a:ln>
                  <a:noFill/>
                </a:ln>
                <a:solidFill>
                  <a:srgbClr val="F09828"/>
                </a:solidFill>
                <a:effectLst/>
                <a:uLnTx/>
                <a:uFillTx/>
                <a:latin typeface="Arial" charset="0"/>
                <a:ea typeface="ＭＳ Ｐゴシック" charset="-128"/>
                <a:cs typeface="ＭＳ Ｐゴシック" charset="-128"/>
              </a:rPr>
              <a:t> Plus Paclitaxel in Women With Recurrent, Persistent,</a:t>
            </a:r>
            <a:r>
              <a:rPr kumimoji="0" lang="en-US" sz="2400" b="1" u="none" strike="noStrike" kern="1200" cap="none" spc="0" normalizeH="0" noProof="0" dirty="0" smtClean="0">
                <a:ln>
                  <a:noFill/>
                </a:ln>
                <a:solidFill>
                  <a:srgbClr val="F09828"/>
                </a:solidFill>
                <a:effectLst/>
                <a:uLnTx/>
                <a:uFillTx/>
                <a:latin typeface="Arial" charset="0"/>
                <a:ea typeface="ＭＳ Ｐゴシック" charset="-128"/>
                <a:cs typeface="ＭＳ Ｐゴシック" charset="-128"/>
              </a:rPr>
              <a:t> </a:t>
            </a:r>
            <a:r>
              <a:rPr kumimoji="0" lang="en-US" sz="2400" b="1" u="none" strike="noStrike" kern="1200" cap="none" spc="0" normalizeH="0" baseline="0" noProof="0" dirty="0" smtClean="0">
                <a:ln>
                  <a:noFill/>
                </a:ln>
                <a:solidFill>
                  <a:srgbClr val="F09828"/>
                </a:solidFill>
                <a:effectLst/>
                <a:uLnTx/>
                <a:uFillTx/>
                <a:latin typeface="Arial" charset="0"/>
                <a:ea typeface="ＭＳ Ｐゴシック" charset="-128"/>
                <a:cs typeface="ＭＳ Ｐゴシック" charset="-128"/>
              </a:rPr>
              <a:t>or Metastatic Cervical Carcinoma:</a:t>
            </a:r>
            <a:r>
              <a:rPr kumimoji="0" lang="en-US" sz="2400" b="1" u="none" strike="noStrike" kern="1200" cap="none" spc="0" normalizeH="0" noProof="0" dirty="0" smtClean="0">
                <a:ln>
                  <a:noFill/>
                </a:ln>
                <a:solidFill>
                  <a:srgbClr val="F09828"/>
                </a:solidFill>
                <a:effectLst/>
                <a:uLnTx/>
                <a:uFillTx/>
                <a:latin typeface="Arial" charset="0"/>
                <a:ea typeface="ＭＳ Ｐゴシック" charset="-128"/>
                <a:cs typeface="ＭＳ Ｐゴシック" charset="-128"/>
              </a:rPr>
              <a:t> </a:t>
            </a:r>
            <a:br>
              <a:rPr kumimoji="0" lang="en-US" sz="2400" b="1" u="none" strike="noStrike" kern="1200" cap="none" spc="0" normalizeH="0" noProof="0" dirty="0" smtClean="0">
                <a:ln>
                  <a:noFill/>
                </a:ln>
                <a:solidFill>
                  <a:srgbClr val="F09828"/>
                </a:solidFill>
                <a:effectLst/>
                <a:uLnTx/>
                <a:uFillTx/>
                <a:latin typeface="Arial" charset="0"/>
                <a:ea typeface="ＭＳ Ｐゴシック" charset="-128"/>
                <a:cs typeface="ＭＳ Ｐゴシック" charset="-128"/>
              </a:rPr>
            </a:br>
            <a:r>
              <a:rPr kumimoji="0" lang="en-US" sz="2400" b="1" u="none" strike="noStrike" kern="1200" cap="none" spc="0" normalizeH="0" baseline="0" noProof="0" dirty="0" smtClean="0">
                <a:ln>
                  <a:noFill/>
                </a:ln>
                <a:solidFill>
                  <a:srgbClr val="F09828"/>
                </a:solidFill>
                <a:effectLst/>
                <a:uLnTx/>
                <a:uFillTx/>
                <a:latin typeface="Arial" charset="0"/>
                <a:ea typeface="ＭＳ Ｐゴシック" charset="-128"/>
                <a:cs typeface="ＭＳ Ｐゴシック" charset="-128"/>
              </a:rPr>
              <a:t>A Gynecologic Oncology Group Study</a:t>
            </a:r>
            <a:endParaRPr kumimoji="0" lang="en-US" sz="2400" b="1" u="none" strike="noStrike" kern="1200" cap="none" spc="0" normalizeH="0" baseline="0" noProof="0" dirty="0">
              <a:ln>
                <a:noFill/>
              </a:ln>
              <a:solidFill>
                <a:srgbClr val="F09828"/>
              </a:solidFill>
              <a:effectLst/>
              <a:uLnTx/>
              <a:uFillTx/>
              <a:latin typeface="Arial" charset="0"/>
              <a:ea typeface="ＭＳ Ｐゴシック" charset="-128"/>
              <a:cs typeface="ＭＳ Ｐゴシック" charset="-128"/>
            </a:endParaRPr>
          </a:p>
        </p:txBody>
      </p:sp>
      <p:sp>
        <p:nvSpPr>
          <p:cNvPr id="5" name="TextBox 6"/>
          <p:cNvSpPr txBox="1">
            <a:spLocks noChangeArrowheads="1"/>
          </p:cNvSpPr>
          <p:nvPr/>
        </p:nvSpPr>
        <p:spPr bwMode="auto">
          <a:xfrm>
            <a:off x="457200" y="3308710"/>
            <a:ext cx="8202058" cy="707886"/>
          </a:xfrm>
          <a:prstGeom prst="rect">
            <a:avLst/>
          </a:prstGeom>
          <a:noFill/>
          <a:ln w="9525">
            <a:noFill/>
            <a:miter lim="800000"/>
            <a:headEnd/>
            <a:tailEnd/>
          </a:ln>
        </p:spPr>
        <p:txBody>
          <a:bodyPr wrap="square">
            <a:prstTxWarp prst="textNoShape">
              <a:avLst/>
            </a:prstTxWarp>
            <a:spAutoFit/>
          </a:bodyPr>
          <a:lstStyle/>
          <a:p>
            <a:pPr algn="ctr">
              <a:buFont typeface="Arial" charset="0"/>
              <a:buNone/>
            </a:pPr>
            <a:r>
              <a:rPr lang="en-US" sz="2000" b="1" dirty="0">
                <a:solidFill>
                  <a:schemeClr val="bg1"/>
                </a:solidFill>
                <a:latin typeface="Arial" panose="020B0604020202020204" pitchFamily="34" charset="0"/>
              </a:rPr>
              <a:t>KS Tewari, M Sill, HJ Long III, </a:t>
            </a:r>
            <a:r>
              <a:rPr lang="en-US" sz="2000" b="1" dirty="0" smtClean="0">
                <a:solidFill>
                  <a:schemeClr val="bg1"/>
                </a:solidFill>
                <a:latin typeface="Arial" panose="020B0604020202020204" pitchFamily="34" charset="0"/>
              </a:rPr>
              <a:t>L </a:t>
            </a:r>
            <a:r>
              <a:rPr lang="en-US" sz="2000" b="1" dirty="0" err="1">
                <a:solidFill>
                  <a:schemeClr val="bg1"/>
                </a:solidFill>
                <a:latin typeface="Arial" panose="020B0604020202020204" pitchFamily="34" charset="0"/>
              </a:rPr>
              <a:t>Ramondetta</a:t>
            </a:r>
            <a:r>
              <a:rPr lang="en-US" sz="2000" b="1" dirty="0">
                <a:solidFill>
                  <a:schemeClr val="bg1"/>
                </a:solidFill>
                <a:latin typeface="Arial" panose="020B0604020202020204" pitchFamily="34" charset="0"/>
              </a:rPr>
              <a:t>, L Landrum, </a:t>
            </a:r>
            <a:r>
              <a:rPr lang="en-US" sz="2000" b="1" dirty="0" smtClean="0">
                <a:solidFill>
                  <a:schemeClr val="bg1"/>
                </a:solidFill>
                <a:latin typeface="Arial" panose="020B0604020202020204" pitchFamily="34" charset="0"/>
              </a:rPr>
              <a:t/>
            </a:r>
            <a:br>
              <a:rPr lang="en-US" sz="2000" b="1" dirty="0" smtClean="0">
                <a:solidFill>
                  <a:schemeClr val="bg1"/>
                </a:solidFill>
                <a:latin typeface="Arial" panose="020B0604020202020204" pitchFamily="34" charset="0"/>
              </a:rPr>
            </a:br>
            <a:r>
              <a:rPr lang="en-US" sz="2000" b="1" dirty="0" smtClean="0">
                <a:solidFill>
                  <a:schemeClr val="bg1"/>
                </a:solidFill>
                <a:latin typeface="Arial" panose="020B0604020202020204" pitchFamily="34" charset="0"/>
              </a:rPr>
              <a:t>A </a:t>
            </a:r>
            <a:r>
              <a:rPr lang="en-US" sz="2000" b="1" dirty="0" err="1">
                <a:solidFill>
                  <a:schemeClr val="bg1"/>
                </a:solidFill>
                <a:latin typeface="Arial" panose="020B0604020202020204" pitchFamily="34" charset="0"/>
              </a:rPr>
              <a:t>Oaknin</a:t>
            </a:r>
            <a:r>
              <a:rPr lang="en-US" sz="2000" b="1" dirty="0">
                <a:solidFill>
                  <a:schemeClr val="bg1"/>
                </a:solidFill>
                <a:latin typeface="Arial" panose="020B0604020202020204" pitchFamily="34" charset="0"/>
              </a:rPr>
              <a:t>, T </a:t>
            </a:r>
            <a:r>
              <a:rPr lang="en-US" sz="2000" b="1" dirty="0" smtClean="0">
                <a:solidFill>
                  <a:schemeClr val="bg1"/>
                </a:solidFill>
                <a:latin typeface="Arial" panose="020B0604020202020204" pitchFamily="34" charset="0"/>
              </a:rPr>
              <a:t>Reid, M </a:t>
            </a:r>
            <a:r>
              <a:rPr lang="en-US" sz="2000" b="1" dirty="0" err="1">
                <a:solidFill>
                  <a:schemeClr val="bg1"/>
                </a:solidFill>
                <a:latin typeface="Arial" panose="020B0604020202020204" pitchFamily="34" charset="0"/>
              </a:rPr>
              <a:t>Leitao</a:t>
            </a:r>
            <a:r>
              <a:rPr lang="en-US" sz="2000" b="1" dirty="0">
                <a:solidFill>
                  <a:schemeClr val="bg1"/>
                </a:solidFill>
                <a:latin typeface="Arial" panose="020B0604020202020204" pitchFamily="34" charset="0"/>
              </a:rPr>
              <a:t>, H Michael, BJ Monk</a:t>
            </a:r>
          </a:p>
        </p:txBody>
      </p:sp>
      <p:sp>
        <p:nvSpPr>
          <p:cNvPr id="6" name="TextBox 5"/>
          <p:cNvSpPr txBox="1"/>
          <p:nvPr/>
        </p:nvSpPr>
        <p:spPr>
          <a:xfrm>
            <a:off x="0" y="488918"/>
            <a:ext cx="9144000" cy="646331"/>
          </a:xfrm>
          <a:prstGeom prst="rect">
            <a:avLst/>
          </a:prstGeom>
          <a:noFill/>
        </p:spPr>
        <p:txBody>
          <a:bodyPr wrap="square" rtlCol="0">
            <a:spAutoFit/>
          </a:bodyPr>
          <a:lstStyle/>
          <a:p>
            <a:pPr algn="ctr"/>
            <a:r>
              <a:rPr lang="en-US" sz="3600" b="1" dirty="0" smtClean="0">
                <a:solidFill>
                  <a:srgbClr val="F09828"/>
                </a:solidFill>
                <a:latin typeface="Arial" panose="020B0604020202020204" pitchFamily="34" charset="0"/>
              </a:rPr>
              <a:t>GOG 240.1</a:t>
            </a:r>
            <a:endParaRPr lang="en-US" sz="3600" b="1" dirty="0">
              <a:solidFill>
                <a:srgbClr val="F09828"/>
              </a:solidFill>
              <a:latin typeface="Arial" panose="020B0604020202020204" pitchFamily="34" charset="0"/>
            </a:endParaRPr>
          </a:p>
        </p:txBody>
      </p:sp>
      <p:pic>
        <p:nvPicPr>
          <p:cNvPr id="7" name="Picture 6" descr="SGO 2013.jpg"/>
          <p:cNvPicPr>
            <a:picLocks noChangeAspect="1"/>
          </p:cNvPicPr>
          <p:nvPr/>
        </p:nvPicPr>
        <p:blipFill>
          <a:blip r:embed="rId2"/>
          <a:stretch>
            <a:fillRect/>
          </a:stretch>
        </p:blipFill>
        <p:spPr>
          <a:xfrm>
            <a:off x="2528887" y="6024062"/>
            <a:ext cx="4095200" cy="583566"/>
          </a:xfrm>
          <a:prstGeom prst="rect">
            <a:avLst/>
          </a:prstGeom>
        </p:spPr>
      </p:pic>
      <p:sp>
        <p:nvSpPr>
          <p:cNvPr id="8" name="TextBox 7"/>
          <p:cNvSpPr txBox="1"/>
          <p:nvPr/>
        </p:nvSpPr>
        <p:spPr>
          <a:xfrm>
            <a:off x="457200" y="4126152"/>
            <a:ext cx="8281818" cy="1754326"/>
          </a:xfrm>
          <a:prstGeom prst="rect">
            <a:avLst/>
          </a:prstGeom>
          <a:noFill/>
          <a:ln>
            <a:noFill/>
          </a:ln>
        </p:spPr>
        <p:txBody>
          <a:bodyPr wrap="square" rtlCol="0">
            <a:spAutoFit/>
          </a:bodyPr>
          <a:lstStyle/>
          <a:p>
            <a:pPr algn="ctr"/>
            <a:r>
              <a:rPr lang="en-US" b="1" dirty="0" smtClean="0">
                <a:solidFill>
                  <a:schemeClr val="bg1"/>
                </a:solidFill>
                <a:latin typeface="Arial" panose="020B0604020202020204" pitchFamily="34" charset="0"/>
              </a:rPr>
              <a:t>Presented at: The Society </a:t>
            </a:r>
            <a:r>
              <a:rPr lang="en-US" b="1" dirty="0">
                <a:solidFill>
                  <a:schemeClr val="bg1"/>
                </a:solidFill>
                <a:latin typeface="Arial" panose="020B0604020202020204" pitchFamily="34" charset="0"/>
              </a:rPr>
              <a:t>of Gynecologic </a:t>
            </a:r>
            <a:r>
              <a:rPr lang="en-US" b="1" dirty="0" smtClean="0">
                <a:solidFill>
                  <a:schemeClr val="bg1"/>
                </a:solidFill>
                <a:latin typeface="Arial" panose="020B0604020202020204" pitchFamily="34" charset="0"/>
              </a:rPr>
              <a:t>Oncology’s (SGO) </a:t>
            </a:r>
            <a:br>
              <a:rPr lang="en-US" b="1" dirty="0" smtClean="0">
                <a:solidFill>
                  <a:schemeClr val="bg1"/>
                </a:solidFill>
                <a:latin typeface="Arial" panose="020B0604020202020204" pitchFamily="34" charset="0"/>
              </a:rPr>
            </a:br>
            <a:r>
              <a:rPr lang="en-US" b="1" dirty="0" smtClean="0">
                <a:solidFill>
                  <a:schemeClr val="bg1"/>
                </a:solidFill>
                <a:latin typeface="Arial" panose="020B0604020202020204" pitchFamily="34" charset="0"/>
              </a:rPr>
              <a:t>2013 Annual Meeting on Women’s Cancer</a:t>
            </a:r>
          </a:p>
          <a:p>
            <a:pPr algn="ctr"/>
            <a:r>
              <a:rPr lang="en-US" b="1" dirty="0" smtClean="0">
                <a:solidFill>
                  <a:schemeClr val="bg1"/>
                </a:solidFill>
                <a:latin typeface="Arial" panose="020B0604020202020204" pitchFamily="34" charset="0"/>
              </a:rPr>
              <a:t>Abstract 1</a:t>
            </a:r>
          </a:p>
          <a:p>
            <a:pPr algn="ctr"/>
            <a:endParaRPr lang="en-US" b="1" dirty="0" smtClean="0">
              <a:solidFill>
                <a:schemeClr val="bg1"/>
              </a:solidFill>
              <a:latin typeface="Arial" panose="020B0604020202020204" pitchFamily="34" charset="0"/>
            </a:endParaRPr>
          </a:p>
          <a:p>
            <a:pPr algn="ctr"/>
            <a:r>
              <a:rPr lang="en-US" b="1" dirty="0" smtClean="0">
                <a:solidFill>
                  <a:schemeClr val="bg1"/>
                </a:solidFill>
                <a:latin typeface="Arial" panose="020B0604020202020204" pitchFamily="34" charset="0"/>
              </a:rPr>
              <a:t>SGO Presidential Award for Most Outstanding Scientific Abstract </a:t>
            </a:r>
            <a:br>
              <a:rPr lang="en-US" b="1" dirty="0" smtClean="0">
                <a:solidFill>
                  <a:schemeClr val="bg1"/>
                </a:solidFill>
                <a:latin typeface="Arial" panose="020B0604020202020204" pitchFamily="34" charset="0"/>
              </a:rPr>
            </a:br>
            <a:r>
              <a:rPr lang="en-US" b="1" dirty="0" smtClean="0">
                <a:solidFill>
                  <a:schemeClr val="bg1"/>
                </a:solidFill>
                <a:latin typeface="Arial" panose="020B0604020202020204" pitchFamily="34" charset="0"/>
              </a:rPr>
              <a:t>Hugh Barber Lectureship Designation </a:t>
            </a:r>
            <a:endParaRPr lang="en-US" b="1" dirty="0">
              <a:solidFill>
                <a:schemeClr val="bg1"/>
              </a:solidFill>
              <a:latin typeface="Arial" panose="020B0604020202020204" pitchFamily="34" charset="0"/>
            </a:endParaRPr>
          </a:p>
        </p:txBody>
      </p:sp>
      <p:pic>
        <p:nvPicPr>
          <p:cNvPr id="9" name="Picture 8" descr="united-states-flag.gif"/>
          <p:cNvPicPr>
            <a:picLocks noChangeAspect="1"/>
          </p:cNvPicPr>
          <p:nvPr/>
        </p:nvPicPr>
        <p:blipFill>
          <a:blip r:embed="rId3"/>
          <a:stretch>
            <a:fillRect/>
          </a:stretch>
        </p:blipFill>
        <p:spPr>
          <a:xfrm>
            <a:off x="7565654" y="5810342"/>
            <a:ext cx="1173364" cy="79728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41980"/>
            <a:ext cx="8229600" cy="1143000"/>
          </a:xfrm>
        </p:spPr>
        <p:txBody>
          <a:bodyPr/>
          <a:lstStyle/>
          <a:p>
            <a:r>
              <a:rPr lang="en-US" dirty="0" smtClean="0"/>
              <a:t>GOG 240.1: Schema</a:t>
            </a:r>
          </a:p>
        </p:txBody>
      </p:sp>
      <p:sp>
        <p:nvSpPr>
          <p:cNvPr id="4"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a:defRPr/>
            </a:pPr>
            <a:endParaRPr lang="en-US" sz="1800" dirty="0">
              <a:latin typeface="Arial" panose="020B0604020202020204" pitchFamily="34" charset="0"/>
              <a:ea typeface="+mn-ea"/>
              <a:cs typeface="ＭＳ Ｐゴシック" charset="-128"/>
            </a:endParaRPr>
          </a:p>
        </p:txBody>
      </p:sp>
      <p:sp>
        <p:nvSpPr>
          <p:cNvPr id="5" name="Rectangle 7"/>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a:defRPr/>
            </a:pPr>
            <a:endParaRPr lang="en-US" sz="1800" dirty="0">
              <a:latin typeface="Arial" panose="020B0604020202020204" pitchFamily="34" charset="0"/>
              <a:ea typeface="+mn-ea"/>
              <a:cs typeface="ＭＳ Ｐゴシック" charset="-128"/>
            </a:endParaRPr>
          </a:p>
        </p:txBody>
      </p:sp>
      <p:sp>
        <p:nvSpPr>
          <p:cNvPr id="6" name="Rectangle 8"/>
          <p:cNvSpPr>
            <a:spLocks noChangeArrowheads="1"/>
          </p:cNvSpPr>
          <p:nvPr/>
        </p:nvSpPr>
        <p:spPr bwMode="auto">
          <a:xfrm>
            <a:off x="0" y="273050"/>
            <a:ext cx="184150" cy="368300"/>
          </a:xfrm>
          <a:prstGeom prst="rect">
            <a:avLst/>
          </a:prstGeom>
          <a:noFill/>
          <a:ln w="9525">
            <a:noFill/>
            <a:miter lim="800000"/>
            <a:headEnd/>
            <a:tailEnd/>
          </a:ln>
        </p:spPr>
        <p:txBody>
          <a:bodyPr wrap="none" anchor="ctr">
            <a:spAutoFit/>
          </a:bodyPr>
          <a:lstStyle/>
          <a:p>
            <a:pPr>
              <a:defRPr/>
            </a:pPr>
            <a:endParaRPr lang="en-US" sz="1800" dirty="0">
              <a:latin typeface="Arial" panose="020B0604020202020204" pitchFamily="34" charset="0"/>
              <a:ea typeface="+mn-ea"/>
              <a:cs typeface="ＭＳ Ｐゴシック" charset="-128"/>
            </a:endParaRPr>
          </a:p>
        </p:txBody>
      </p:sp>
      <p:sp>
        <p:nvSpPr>
          <p:cNvPr id="161" name="TextBox 22"/>
          <p:cNvSpPr txBox="1">
            <a:spLocks noChangeArrowheads="1"/>
          </p:cNvSpPr>
          <p:nvPr/>
        </p:nvSpPr>
        <p:spPr bwMode="auto">
          <a:xfrm>
            <a:off x="7277048" y="1716141"/>
            <a:ext cx="1337226"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400" b="1" i="0" u="none" strike="noStrike" kern="0" cap="none" spc="0" normalizeH="0" baseline="0" noProof="0" dirty="0" smtClean="0">
                <a:ln>
                  <a:noFill/>
                </a:ln>
                <a:solidFill>
                  <a:schemeClr val="accent6">
                    <a:lumMod val="75000"/>
                  </a:schemeClr>
                </a:solidFill>
                <a:effectLst/>
                <a:uLnTx/>
                <a:uFillTx/>
                <a:latin typeface="Arial" panose="020B0604020202020204" pitchFamily="34" charset="0"/>
                <a:ea typeface="ＭＳ Ｐゴシック" charset="-128"/>
              </a:rPr>
              <a:t>Cis-</a:t>
            </a:r>
            <a:r>
              <a:rPr lang="en-US" altLang="en-US" sz="1400" b="1" kern="0" noProof="0" dirty="0" smtClean="0">
                <a:solidFill>
                  <a:schemeClr val="accent6">
                    <a:lumMod val="75000"/>
                  </a:schemeClr>
                </a:solidFill>
                <a:latin typeface="Arial" panose="020B0604020202020204" pitchFamily="34" charset="0"/>
              </a:rPr>
              <a:t>p</a:t>
            </a:r>
            <a:r>
              <a:rPr kumimoji="0" lang="en-US" altLang="en-US" sz="1400" b="1" i="0" u="none" strike="noStrike" kern="0" cap="none" spc="0" normalizeH="0" baseline="0" noProof="0" dirty="0" smtClean="0">
                <a:ln>
                  <a:noFill/>
                </a:ln>
                <a:solidFill>
                  <a:schemeClr val="accent6">
                    <a:lumMod val="75000"/>
                  </a:schemeClr>
                </a:solidFill>
                <a:effectLst/>
                <a:uLnTx/>
                <a:uFillTx/>
                <a:latin typeface="Arial" panose="020B0604020202020204" pitchFamily="34" charset="0"/>
                <a:ea typeface="ＭＳ Ｐゴシック" charset="-128"/>
              </a:rPr>
              <a:t>aclitaxel</a:t>
            </a:r>
          </a:p>
          <a:p>
            <a:pPr marL="0" marR="0" lvl="0" indent="0" defTabSz="914400" eaLnBrk="1" fontAlgn="auto" latinLnBrk="0" hangingPunct="1">
              <a:lnSpc>
                <a:spcPct val="100000"/>
              </a:lnSpc>
              <a:spcBef>
                <a:spcPts val="0"/>
              </a:spcBef>
              <a:spcAft>
                <a:spcPts val="0"/>
              </a:spcAft>
              <a:buClrTx/>
              <a:buSzTx/>
              <a:buFontTx/>
              <a:buNone/>
              <a:tabLst/>
              <a:defRPr/>
            </a:pPr>
            <a:r>
              <a:rPr lang="en-US" altLang="en-US" sz="1400" b="1" kern="0" dirty="0" smtClean="0">
                <a:solidFill>
                  <a:schemeClr val="accent6">
                    <a:lumMod val="75000"/>
                  </a:schemeClr>
                </a:solidFill>
                <a:latin typeface="Arial" panose="020B0604020202020204" pitchFamily="34" charset="0"/>
              </a:rPr>
              <a:t>backbone</a:t>
            </a:r>
            <a:endParaRPr kumimoji="0" lang="en-US" altLang="en-US" sz="1400" b="1" i="0" u="none" strike="noStrike" kern="0" cap="none" spc="0" normalizeH="0" baseline="0" noProof="0" dirty="0">
              <a:ln>
                <a:noFill/>
              </a:ln>
              <a:solidFill>
                <a:schemeClr val="accent6">
                  <a:lumMod val="75000"/>
                </a:schemeClr>
              </a:solidFill>
              <a:effectLst/>
              <a:uLnTx/>
              <a:uFillTx/>
              <a:latin typeface="Arial" panose="020B0604020202020204" pitchFamily="34" charset="0"/>
            </a:endParaRPr>
          </a:p>
        </p:txBody>
      </p:sp>
      <p:sp>
        <p:nvSpPr>
          <p:cNvPr id="175" name="TextBox 23"/>
          <p:cNvSpPr txBox="1">
            <a:spLocks noChangeArrowheads="1"/>
          </p:cNvSpPr>
          <p:nvPr/>
        </p:nvSpPr>
        <p:spPr bwMode="auto">
          <a:xfrm>
            <a:off x="7358554" y="3535112"/>
            <a:ext cx="11416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400" b="1" i="0" u="none" strike="noStrike" kern="0" cap="none" spc="0" normalizeH="0" baseline="0" noProof="0" dirty="0" err="1" smtClean="0">
                <a:ln>
                  <a:noFill/>
                </a:ln>
                <a:solidFill>
                  <a:schemeClr val="bg1"/>
                </a:solidFill>
                <a:effectLst/>
                <a:uLnTx/>
                <a:uFillTx/>
                <a:latin typeface="Arial" panose="020B0604020202020204" pitchFamily="34" charset="0"/>
                <a:ea typeface="ＭＳ Ｐゴシック" charset="-128"/>
              </a:rPr>
              <a:t>Topotecan</a:t>
            </a:r>
            <a:r>
              <a:rPr kumimoji="0" lang="en-US"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ＭＳ Ｐゴシック" charset="-128"/>
              </a:rPr>
              <a:t>-</a:t>
            </a:r>
            <a:br>
              <a:rPr kumimoji="0" lang="en-US"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ＭＳ Ｐゴシック" charset="-128"/>
              </a:rPr>
            </a:br>
            <a:r>
              <a:rPr kumimoji="0" lang="en-US" altLang="en-US" sz="1400" b="1" i="0" u="none" strike="noStrike" kern="0" cap="none" spc="0" normalizeH="0" baseline="0" noProof="0" dirty="0" smtClean="0">
                <a:ln>
                  <a:noFill/>
                </a:ln>
                <a:solidFill>
                  <a:schemeClr val="bg1"/>
                </a:solidFill>
                <a:effectLst/>
                <a:uLnTx/>
                <a:uFillTx/>
                <a:latin typeface="Arial" panose="020B0604020202020204" pitchFamily="34" charset="0"/>
                <a:ea typeface="ＭＳ Ｐゴシック" charset="-128"/>
              </a:rPr>
              <a:t>paclitaxel</a:t>
            </a:r>
          </a:p>
          <a:p>
            <a:pPr marL="0" marR="0" lvl="0" indent="0" defTabSz="914400" eaLnBrk="1" fontAlgn="auto" latinLnBrk="0" hangingPunct="1">
              <a:lnSpc>
                <a:spcPct val="100000"/>
              </a:lnSpc>
              <a:spcBef>
                <a:spcPts val="0"/>
              </a:spcBef>
              <a:spcAft>
                <a:spcPts val="0"/>
              </a:spcAft>
              <a:buClrTx/>
              <a:buSzTx/>
              <a:buFontTx/>
              <a:buNone/>
              <a:tabLst/>
              <a:defRPr/>
            </a:pPr>
            <a:r>
              <a:rPr lang="en-US" altLang="en-US" sz="1400" b="1" kern="0" dirty="0" smtClean="0">
                <a:solidFill>
                  <a:schemeClr val="bg1"/>
                </a:solidFill>
                <a:latin typeface="Arial" panose="020B0604020202020204" pitchFamily="34" charset="0"/>
              </a:rPr>
              <a:t>backbone</a:t>
            </a:r>
            <a:endParaRPr kumimoji="0" lang="en-US" altLang="en-US" sz="1400" b="1" i="0" u="none" strike="noStrike" kern="0" cap="none" spc="0" normalizeH="0" baseline="0" noProof="0" dirty="0">
              <a:ln>
                <a:noFill/>
              </a:ln>
              <a:solidFill>
                <a:schemeClr val="bg1"/>
              </a:solidFill>
              <a:effectLst/>
              <a:uLnTx/>
              <a:uFillTx/>
              <a:latin typeface="Arial" panose="020B0604020202020204" pitchFamily="34" charset="0"/>
            </a:endParaRPr>
          </a:p>
        </p:txBody>
      </p:sp>
      <p:sp>
        <p:nvSpPr>
          <p:cNvPr id="49" name="Rectangle 12"/>
          <p:cNvSpPr/>
          <p:nvPr/>
        </p:nvSpPr>
        <p:spPr>
          <a:xfrm flipH="1">
            <a:off x="6940547" y="1571430"/>
            <a:ext cx="327757" cy="1160474"/>
          </a:xfrm>
          <a:custGeom>
            <a:avLst/>
            <a:gdLst>
              <a:gd name="connsiteX0" fmla="*/ 0 w 361950"/>
              <a:gd name="connsiteY0" fmla="*/ 0 h 876300"/>
              <a:gd name="connsiteX1" fmla="*/ 361950 w 361950"/>
              <a:gd name="connsiteY1" fmla="*/ 0 h 876300"/>
              <a:gd name="connsiteX2" fmla="*/ 361950 w 361950"/>
              <a:gd name="connsiteY2" fmla="*/ 876300 h 876300"/>
              <a:gd name="connsiteX3" fmla="*/ 0 w 361950"/>
              <a:gd name="connsiteY3" fmla="*/ 876300 h 876300"/>
              <a:gd name="connsiteX4" fmla="*/ 0 w 361950"/>
              <a:gd name="connsiteY4" fmla="*/ 0 h 876300"/>
              <a:gd name="connsiteX0" fmla="*/ 0 w 361950"/>
              <a:gd name="connsiteY0" fmla="*/ 0 h 876300"/>
              <a:gd name="connsiteX1" fmla="*/ 361950 w 361950"/>
              <a:gd name="connsiteY1" fmla="*/ 0 h 876300"/>
              <a:gd name="connsiteX2" fmla="*/ 361950 w 361950"/>
              <a:gd name="connsiteY2" fmla="*/ 387350 h 876300"/>
              <a:gd name="connsiteX3" fmla="*/ 361950 w 361950"/>
              <a:gd name="connsiteY3" fmla="*/ 876300 h 876300"/>
              <a:gd name="connsiteX4" fmla="*/ 0 w 361950"/>
              <a:gd name="connsiteY4" fmla="*/ 876300 h 876300"/>
              <a:gd name="connsiteX5" fmla="*/ 0 w 361950"/>
              <a:gd name="connsiteY5" fmla="*/ 0 h 876300"/>
              <a:gd name="connsiteX0" fmla="*/ 361950 w 453390"/>
              <a:gd name="connsiteY0" fmla="*/ 387350 h 876300"/>
              <a:gd name="connsiteX1" fmla="*/ 361950 w 453390"/>
              <a:gd name="connsiteY1" fmla="*/ 876300 h 876300"/>
              <a:gd name="connsiteX2" fmla="*/ 0 w 453390"/>
              <a:gd name="connsiteY2" fmla="*/ 876300 h 876300"/>
              <a:gd name="connsiteX3" fmla="*/ 0 w 453390"/>
              <a:gd name="connsiteY3" fmla="*/ 0 h 876300"/>
              <a:gd name="connsiteX4" fmla="*/ 361950 w 453390"/>
              <a:gd name="connsiteY4" fmla="*/ 0 h 876300"/>
              <a:gd name="connsiteX5" fmla="*/ 453390 w 453390"/>
              <a:gd name="connsiteY5" fmla="*/ 478790 h 876300"/>
              <a:gd name="connsiteX0" fmla="*/ 361950 w 361950"/>
              <a:gd name="connsiteY0" fmla="*/ 387350 h 876300"/>
              <a:gd name="connsiteX1" fmla="*/ 361950 w 361950"/>
              <a:gd name="connsiteY1" fmla="*/ 876300 h 876300"/>
              <a:gd name="connsiteX2" fmla="*/ 0 w 361950"/>
              <a:gd name="connsiteY2" fmla="*/ 876300 h 876300"/>
              <a:gd name="connsiteX3" fmla="*/ 0 w 361950"/>
              <a:gd name="connsiteY3" fmla="*/ 0 h 876300"/>
              <a:gd name="connsiteX4" fmla="*/ 361950 w 361950"/>
              <a:gd name="connsiteY4" fmla="*/ 0 h 876300"/>
              <a:gd name="connsiteX0" fmla="*/ 361950 w 361950"/>
              <a:gd name="connsiteY0" fmla="*/ 876300 h 876300"/>
              <a:gd name="connsiteX1" fmla="*/ 0 w 361950"/>
              <a:gd name="connsiteY1" fmla="*/ 876300 h 876300"/>
              <a:gd name="connsiteX2" fmla="*/ 0 w 361950"/>
              <a:gd name="connsiteY2" fmla="*/ 0 h 876300"/>
              <a:gd name="connsiteX3" fmla="*/ 361950 w 361950"/>
              <a:gd name="connsiteY3" fmla="*/ 0 h 876300"/>
            </a:gdLst>
            <a:ahLst/>
            <a:cxnLst>
              <a:cxn ang="0">
                <a:pos x="connsiteX0" y="connsiteY0"/>
              </a:cxn>
              <a:cxn ang="0">
                <a:pos x="connsiteX1" y="connsiteY1"/>
              </a:cxn>
              <a:cxn ang="0">
                <a:pos x="connsiteX2" y="connsiteY2"/>
              </a:cxn>
              <a:cxn ang="0">
                <a:pos x="connsiteX3" y="connsiteY3"/>
              </a:cxn>
            </a:cxnLst>
            <a:rect l="l" t="t" r="r" b="b"/>
            <a:pathLst>
              <a:path w="361950" h="876300">
                <a:moveTo>
                  <a:pt x="361950" y="876300"/>
                </a:moveTo>
                <a:lnTo>
                  <a:pt x="0" y="876300"/>
                </a:lnTo>
                <a:lnTo>
                  <a:pt x="0" y="0"/>
                </a:lnTo>
                <a:lnTo>
                  <a:pt x="361950" y="0"/>
                </a:lnTo>
              </a:path>
            </a:pathLst>
          </a:custGeom>
          <a:noFill/>
          <a:ln w="25400">
            <a:solidFill>
              <a:schemeClr val="accent6">
                <a:lumMod val="75000"/>
              </a:schemeClr>
            </a:solidFill>
            <a:round/>
            <a:headEnd type="triangle" w="lg" len="lg"/>
            <a:tailEnd type="triangle" w="lg" len="lg"/>
          </a:ln>
          <a:effectLst/>
          <a:extLst>
            <a:ext uri="{909E8E84-426E-40DD-AFC4-6F175D3DCCD1}">
              <a14:hiddenFill xmlns:a14="http://schemas.microsoft.com/office/drawing/2010/main">
                <a:noFill/>
              </a14:hiddenFill>
            </a:ext>
          </a:extLst>
        </p:spPr>
        <p:txBody>
          <a:bodyPr rtlCol="0" anchor="ctr"/>
          <a:lstStyle/>
          <a:p>
            <a:pPr algn="ctr"/>
            <a:endParaRPr lang="en-US" sz="1600">
              <a:solidFill>
                <a:schemeClr val="bg1"/>
              </a:solidFill>
              <a:latin typeface="Arial" panose="020B0604020202020204" pitchFamily="34" charset="0"/>
              <a:cs typeface="Arial" panose="020B0604020202020204" pitchFamily="34" charset="0"/>
            </a:endParaRPr>
          </a:p>
        </p:txBody>
      </p:sp>
      <p:sp>
        <p:nvSpPr>
          <p:cNvPr id="50" name="Rectangle 12"/>
          <p:cNvSpPr/>
          <p:nvPr/>
        </p:nvSpPr>
        <p:spPr>
          <a:xfrm flipH="1">
            <a:off x="6940547" y="3428855"/>
            <a:ext cx="406402" cy="1023831"/>
          </a:xfrm>
          <a:custGeom>
            <a:avLst/>
            <a:gdLst>
              <a:gd name="connsiteX0" fmla="*/ 0 w 361950"/>
              <a:gd name="connsiteY0" fmla="*/ 0 h 876300"/>
              <a:gd name="connsiteX1" fmla="*/ 361950 w 361950"/>
              <a:gd name="connsiteY1" fmla="*/ 0 h 876300"/>
              <a:gd name="connsiteX2" fmla="*/ 361950 w 361950"/>
              <a:gd name="connsiteY2" fmla="*/ 876300 h 876300"/>
              <a:gd name="connsiteX3" fmla="*/ 0 w 361950"/>
              <a:gd name="connsiteY3" fmla="*/ 876300 h 876300"/>
              <a:gd name="connsiteX4" fmla="*/ 0 w 361950"/>
              <a:gd name="connsiteY4" fmla="*/ 0 h 876300"/>
              <a:gd name="connsiteX0" fmla="*/ 0 w 361950"/>
              <a:gd name="connsiteY0" fmla="*/ 0 h 876300"/>
              <a:gd name="connsiteX1" fmla="*/ 361950 w 361950"/>
              <a:gd name="connsiteY1" fmla="*/ 0 h 876300"/>
              <a:gd name="connsiteX2" fmla="*/ 361950 w 361950"/>
              <a:gd name="connsiteY2" fmla="*/ 387350 h 876300"/>
              <a:gd name="connsiteX3" fmla="*/ 361950 w 361950"/>
              <a:gd name="connsiteY3" fmla="*/ 876300 h 876300"/>
              <a:gd name="connsiteX4" fmla="*/ 0 w 361950"/>
              <a:gd name="connsiteY4" fmla="*/ 876300 h 876300"/>
              <a:gd name="connsiteX5" fmla="*/ 0 w 361950"/>
              <a:gd name="connsiteY5" fmla="*/ 0 h 876300"/>
              <a:gd name="connsiteX0" fmla="*/ 361950 w 453390"/>
              <a:gd name="connsiteY0" fmla="*/ 387350 h 876300"/>
              <a:gd name="connsiteX1" fmla="*/ 361950 w 453390"/>
              <a:gd name="connsiteY1" fmla="*/ 876300 h 876300"/>
              <a:gd name="connsiteX2" fmla="*/ 0 w 453390"/>
              <a:gd name="connsiteY2" fmla="*/ 876300 h 876300"/>
              <a:gd name="connsiteX3" fmla="*/ 0 w 453390"/>
              <a:gd name="connsiteY3" fmla="*/ 0 h 876300"/>
              <a:gd name="connsiteX4" fmla="*/ 361950 w 453390"/>
              <a:gd name="connsiteY4" fmla="*/ 0 h 876300"/>
              <a:gd name="connsiteX5" fmla="*/ 453390 w 453390"/>
              <a:gd name="connsiteY5" fmla="*/ 478790 h 876300"/>
              <a:gd name="connsiteX0" fmla="*/ 361950 w 361950"/>
              <a:gd name="connsiteY0" fmla="*/ 387350 h 876300"/>
              <a:gd name="connsiteX1" fmla="*/ 361950 w 361950"/>
              <a:gd name="connsiteY1" fmla="*/ 876300 h 876300"/>
              <a:gd name="connsiteX2" fmla="*/ 0 w 361950"/>
              <a:gd name="connsiteY2" fmla="*/ 876300 h 876300"/>
              <a:gd name="connsiteX3" fmla="*/ 0 w 361950"/>
              <a:gd name="connsiteY3" fmla="*/ 0 h 876300"/>
              <a:gd name="connsiteX4" fmla="*/ 361950 w 361950"/>
              <a:gd name="connsiteY4" fmla="*/ 0 h 876300"/>
              <a:gd name="connsiteX0" fmla="*/ 361950 w 361950"/>
              <a:gd name="connsiteY0" fmla="*/ 876300 h 876300"/>
              <a:gd name="connsiteX1" fmla="*/ 0 w 361950"/>
              <a:gd name="connsiteY1" fmla="*/ 876300 h 876300"/>
              <a:gd name="connsiteX2" fmla="*/ 0 w 361950"/>
              <a:gd name="connsiteY2" fmla="*/ 0 h 876300"/>
              <a:gd name="connsiteX3" fmla="*/ 361950 w 361950"/>
              <a:gd name="connsiteY3" fmla="*/ 0 h 876300"/>
            </a:gdLst>
            <a:ahLst/>
            <a:cxnLst>
              <a:cxn ang="0">
                <a:pos x="connsiteX0" y="connsiteY0"/>
              </a:cxn>
              <a:cxn ang="0">
                <a:pos x="connsiteX1" y="connsiteY1"/>
              </a:cxn>
              <a:cxn ang="0">
                <a:pos x="connsiteX2" y="connsiteY2"/>
              </a:cxn>
              <a:cxn ang="0">
                <a:pos x="connsiteX3" y="connsiteY3"/>
              </a:cxn>
            </a:cxnLst>
            <a:rect l="l" t="t" r="r" b="b"/>
            <a:pathLst>
              <a:path w="361950" h="876300">
                <a:moveTo>
                  <a:pt x="361950" y="876300"/>
                </a:moveTo>
                <a:lnTo>
                  <a:pt x="0" y="876300"/>
                </a:lnTo>
                <a:lnTo>
                  <a:pt x="0" y="0"/>
                </a:lnTo>
                <a:lnTo>
                  <a:pt x="361950" y="0"/>
                </a:lnTo>
              </a:path>
            </a:pathLst>
          </a:custGeom>
          <a:noFill/>
          <a:ln w="25400">
            <a:solidFill>
              <a:schemeClr val="bg1"/>
            </a:solidFill>
            <a:round/>
            <a:headEnd type="triangle" w="lg" len="lg"/>
            <a:tailEnd type="triangle" w="lg" len="lg"/>
          </a:ln>
          <a:effectLst/>
          <a:extLst>
            <a:ext uri="{909E8E84-426E-40DD-AFC4-6F175D3DCCD1}">
              <a14:hiddenFill xmlns:a14="http://schemas.microsoft.com/office/drawing/2010/main">
                <a:noFill/>
              </a14:hiddenFill>
            </a:ext>
          </a:extLst>
        </p:spPr>
        <p:txBody>
          <a:bodyPr rtlCol="0" anchor="ctr"/>
          <a:lstStyle/>
          <a:p>
            <a:pPr algn="ctr"/>
            <a:endParaRPr lang="en-US" sz="1600">
              <a:solidFill>
                <a:schemeClr val="bg1"/>
              </a:solidFill>
              <a:latin typeface="Arial" panose="020B0604020202020204" pitchFamily="34" charset="0"/>
              <a:cs typeface="Arial" panose="020B0604020202020204" pitchFamily="34" charset="0"/>
            </a:endParaRPr>
          </a:p>
        </p:txBody>
      </p:sp>
      <p:sp>
        <p:nvSpPr>
          <p:cNvPr id="51" name="Text Placeholder 12"/>
          <p:cNvSpPr>
            <a:spLocks noGrp="1"/>
          </p:cNvSpPr>
          <p:nvPr>
            <p:ph type="body" sz="quarter" idx="11"/>
          </p:nvPr>
        </p:nvSpPr>
        <p:spPr>
          <a:xfrm>
            <a:off x="431915" y="6424544"/>
            <a:ext cx="8502069" cy="245660"/>
          </a:xfrm>
        </p:spPr>
        <p:txBody>
          <a:bodyPr/>
          <a:lstStyle/>
          <a:p>
            <a:pPr algn="l"/>
            <a:r>
              <a:rPr lang="en-US" b="1" dirty="0" smtClean="0"/>
              <a:t>National </a:t>
            </a:r>
            <a:r>
              <a:rPr lang="en-US" b="1" dirty="0"/>
              <a:t>Institutes of Health. Available at: http://</a:t>
            </a:r>
            <a:r>
              <a:rPr lang="en-US" b="1" dirty="0" smtClean="0"/>
              <a:t>clinicaltrials.gov/ct2/show/NCT00803062. </a:t>
            </a:r>
            <a:r>
              <a:rPr lang="en-US" b="1" dirty="0"/>
              <a:t>Accessed </a:t>
            </a:r>
            <a:r>
              <a:rPr lang="en-US" b="1" dirty="0" smtClean="0"/>
              <a:t>January 7, 2015.</a:t>
            </a:r>
            <a:endParaRPr lang="en-US" b="1" dirty="0"/>
          </a:p>
        </p:txBody>
      </p:sp>
      <p:grpSp>
        <p:nvGrpSpPr>
          <p:cNvPr id="52" name="Group 51"/>
          <p:cNvGrpSpPr/>
          <p:nvPr/>
        </p:nvGrpSpPr>
        <p:grpSpPr>
          <a:xfrm>
            <a:off x="503181" y="1301304"/>
            <a:ext cx="8183618" cy="4802755"/>
            <a:chOff x="503181" y="1163280"/>
            <a:chExt cx="8183618" cy="4802755"/>
          </a:xfrm>
        </p:grpSpPr>
        <p:cxnSp>
          <p:nvCxnSpPr>
            <p:cNvPr id="53" name="Straight Arrow Connector 37"/>
            <p:cNvCxnSpPr>
              <a:cxnSpLocks noChangeShapeType="1"/>
            </p:cNvCxnSpPr>
            <p:nvPr/>
          </p:nvCxnSpPr>
          <p:spPr bwMode="auto">
            <a:xfrm flipV="1">
              <a:off x="2801560" y="2745748"/>
              <a:ext cx="640080" cy="1"/>
            </a:xfrm>
            <a:prstGeom prst="straightConnector1">
              <a:avLst/>
            </a:prstGeom>
            <a:noFill/>
            <a:ln w="28575">
              <a:solidFill>
                <a:schemeClr val="bg1">
                  <a:lumMod val="65000"/>
                </a:schemeClr>
              </a:solidFill>
              <a:round/>
              <a:headEnd/>
              <a:tailEnd type="triangle" w="lg" len="lg"/>
            </a:ln>
            <a:extLst>
              <a:ext uri="{909E8E84-426E-40DD-AFC4-6F175D3DCCD1}">
                <a14:hiddenFill xmlns:a14="http://schemas.microsoft.com/office/drawing/2010/main">
                  <a:noFill/>
                </a14:hiddenFill>
              </a:ext>
            </a:extLst>
          </p:spPr>
        </p:cxnSp>
        <p:sp>
          <p:nvSpPr>
            <p:cNvPr id="54" name="TextBox 24"/>
            <p:cNvSpPr txBox="1">
              <a:spLocks noChangeArrowheads="1"/>
            </p:cNvSpPr>
            <p:nvPr/>
          </p:nvSpPr>
          <p:spPr bwMode="auto">
            <a:xfrm>
              <a:off x="612910" y="4691511"/>
              <a:ext cx="2002624" cy="383182"/>
            </a:xfrm>
            <a:prstGeom prst="rect">
              <a:avLst/>
            </a:prstGeom>
            <a:solidFill>
              <a:srgbClr val="FFFFFF"/>
            </a:solidFill>
            <a:ln w="12700">
              <a:solidFill>
                <a:srgbClr val="4D4D4D"/>
              </a:solidFill>
              <a:miter lim="800000"/>
              <a:headEnd/>
              <a:tailEnd/>
            </a:ln>
          </p:spPr>
          <p:txBody>
            <a:bodyPr wrap="square" lIns="45720" rIns="45720" anchor="ctr" anchorCtr="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D4D4D"/>
                  </a:solidFill>
                  <a:effectLst/>
                  <a:uLnTx/>
                  <a:uFillTx/>
                  <a:latin typeface="Arial" panose="020B0604020202020204" pitchFamily="34" charset="0"/>
                  <a:cs typeface="Arial" panose="020B0604020202020204" pitchFamily="34" charset="0"/>
                </a:rPr>
                <a:t>Activated: 4/6/09</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D4D4D"/>
                  </a:solidFill>
                  <a:effectLst/>
                  <a:uLnTx/>
                  <a:uFillTx/>
                  <a:latin typeface="Arial" panose="020B0604020202020204" pitchFamily="34" charset="0"/>
                  <a:cs typeface="Arial" panose="020B0604020202020204" pitchFamily="34" charset="0"/>
                </a:rPr>
                <a:t>Closed to accrual: 1/3/12</a:t>
              </a:r>
            </a:p>
          </p:txBody>
        </p:sp>
        <p:sp>
          <p:nvSpPr>
            <p:cNvPr id="55" name="Rectangle 54"/>
            <p:cNvSpPr/>
            <p:nvPr/>
          </p:nvSpPr>
          <p:spPr>
            <a:xfrm>
              <a:off x="605308" y="1763309"/>
              <a:ext cx="2310499" cy="1817158"/>
            </a:xfrm>
            <a:prstGeom prst="rect">
              <a:avLst/>
            </a:prstGeom>
            <a:solidFill>
              <a:schemeClr val="bg1">
                <a:lumMod val="75000"/>
              </a:schemeClr>
            </a:solidFill>
            <a:ln w="9525" cap="flat" cmpd="sng" algn="ctr">
              <a:noFill/>
              <a:prstDash val="solid"/>
            </a:ln>
            <a:effectLst/>
          </p:spPr>
          <p:txBody>
            <a:bodyPr lIns="45720" rIns="4572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90000"/>
                </a:lnSpc>
                <a:spcBef>
                  <a:spcPts val="0"/>
                </a:spcBef>
                <a:spcAft>
                  <a:spcPts val="300"/>
                </a:spcAft>
                <a:buClrTx/>
                <a:buSzTx/>
                <a:buFontTx/>
                <a:buNone/>
                <a:tabLst/>
                <a:defRPr/>
              </a:pPr>
              <a:r>
                <a:rPr kumimoji="0" lang="en-US" altLang="en-US" sz="14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Carcinoma of the cervix</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Primary stage IVB</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Recurrent/persistent </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Measureable disease </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GOG PS </a:t>
              </a:r>
              <a:r>
                <a:rPr lang="en-US" altLang="en-US" sz="1200" kern="0" dirty="0" smtClean="0">
                  <a:solidFill>
                    <a:srgbClr val="000000"/>
                  </a:solidFill>
                  <a:latin typeface="Arial" panose="020B0604020202020204" pitchFamily="34" charset="0"/>
                  <a:cs typeface="Arial" panose="020B0604020202020204" pitchFamily="34" charset="0"/>
                </a:rPr>
                <a:t>0-1</a:t>
              </a:r>
              <a:endParaRPr lang="en-US" altLang="en-US" sz="1200" kern="0" dirty="0">
                <a:solidFill>
                  <a:srgbClr val="000000"/>
                </a:solidFill>
                <a:latin typeface="Arial" panose="020B0604020202020204" pitchFamily="34" charset="0"/>
                <a:cs typeface="Arial" panose="020B0604020202020204" pitchFamily="34" charset="0"/>
              </a:endParaRP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No prior </a:t>
              </a:r>
              <a:r>
                <a:rPr lang="en-US" altLang="en-US" sz="1200" kern="0" dirty="0" smtClean="0">
                  <a:solidFill>
                    <a:srgbClr val="000000"/>
                  </a:solidFill>
                  <a:latin typeface="Arial" panose="020B0604020202020204" pitchFamily="34" charset="0"/>
                  <a:cs typeface="Arial" panose="020B0604020202020204" pitchFamily="34" charset="0"/>
                </a:rPr>
                <a:t>chemotherapy</a:t>
              </a:r>
              <a:br>
                <a:rPr lang="en-US" altLang="en-US" sz="1200" kern="0" dirty="0" smtClean="0">
                  <a:solidFill>
                    <a:srgbClr val="000000"/>
                  </a:solidFill>
                  <a:latin typeface="Arial" panose="020B0604020202020204" pitchFamily="34" charset="0"/>
                  <a:cs typeface="Arial" panose="020B0604020202020204" pitchFamily="34" charset="0"/>
                </a:rPr>
              </a:br>
              <a:r>
                <a:rPr lang="en-US" altLang="en-US" sz="1200" kern="0" dirty="0" smtClean="0">
                  <a:solidFill>
                    <a:srgbClr val="000000"/>
                  </a:solidFill>
                  <a:latin typeface="Arial" panose="020B0604020202020204" pitchFamily="34" charset="0"/>
                  <a:cs typeface="Arial" panose="020B0604020202020204" pitchFamily="34" charset="0"/>
                </a:rPr>
                <a:t>for recurrence</a:t>
              </a:r>
            </a:p>
            <a:p>
              <a:pPr marL="173038" marR="0" lvl="0" algn="ctr" defTabSz="914400" eaLnBrk="1" fontAlgn="auto" latinLnBrk="0" hangingPunct="1">
                <a:lnSpc>
                  <a:spcPct val="90000"/>
                </a:lnSpc>
                <a:spcBef>
                  <a:spcPts val="0"/>
                </a:spcBef>
                <a:spcAft>
                  <a:spcPts val="300"/>
                </a:spcAft>
                <a:buClrTx/>
                <a:buSzTx/>
                <a:tabLst/>
                <a:defRPr/>
              </a:pPr>
              <a:r>
                <a:rPr lang="en-US" altLang="en-US" sz="1200" kern="0" dirty="0">
                  <a:solidFill>
                    <a:srgbClr val="000000"/>
                  </a:solidFill>
                  <a:latin typeface="Arial" panose="020B0604020202020204" pitchFamily="34" charset="0"/>
                  <a:cs typeface="Arial" panose="020B0604020202020204" pitchFamily="34" charset="0"/>
                </a:rPr>
                <a:t>(</a:t>
              </a:r>
              <a:r>
                <a:rPr lang="en-US" altLang="en-US" sz="1200" kern="0" dirty="0" smtClean="0">
                  <a:solidFill>
                    <a:srgbClr val="000000"/>
                  </a:solidFill>
                  <a:latin typeface="Arial" panose="020B0604020202020204" pitchFamily="34" charset="0"/>
                  <a:cs typeface="Arial" panose="020B0604020202020204" pitchFamily="34" charset="0"/>
                </a:rPr>
                <a:t>N = 452)</a:t>
              </a:r>
              <a:endParaRPr lang="en-US" altLang="en-US" sz="1200" kern="0" dirty="0">
                <a:solidFill>
                  <a:srgbClr val="000000"/>
                </a:solidFill>
                <a:latin typeface="Arial" panose="020B0604020202020204" pitchFamily="34" charset="0"/>
                <a:cs typeface="Arial" panose="020B0604020202020204" pitchFamily="34" charset="0"/>
              </a:endParaRPr>
            </a:p>
          </p:txBody>
        </p:sp>
        <p:sp>
          <p:nvSpPr>
            <p:cNvPr id="56" name="TextBox 35"/>
            <p:cNvSpPr txBox="1">
              <a:spLocks noChangeArrowheads="1"/>
            </p:cNvSpPr>
            <p:nvPr/>
          </p:nvSpPr>
          <p:spPr bwMode="auto">
            <a:xfrm>
              <a:off x="3323625" y="3707932"/>
              <a:ext cx="7156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1:1:1:1</a:t>
              </a:r>
            </a:p>
          </p:txBody>
        </p:sp>
        <p:cxnSp>
          <p:nvCxnSpPr>
            <p:cNvPr id="57" name="Straight Arrow Connector 56"/>
            <p:cNvCxnSpPr/>
            <p:nvPr/>
          </p:nvCxnSpPr>
          <p:spPr bwMode="auto">
            <a:xfrm>
              <a:off x="3700414" y="2908123"/>
              <a:ext cx="822960" cy="394884"/>
            </a:xfrm>
            <a:prstGeom prst="straightConnector1">
              <a:avLst/>
            </a:prstGeom>
            <a:solidFill>
              <a:srgbClr val="4D4D4D"/>
            </a:solidFill>
            <a:ln w="28575" cap="flat" cmpd="sng" algn="ctr">
              <a:solidFill>
                <a:schemeClr val="accent6">
                  <a:lumMod val="75000"/>
                </a:schemeClr>
              </a:solidFill>
              <a:prstDash val="solid"/>
              <a:tailEnd type="triangle" w="lg" len="lg"/>
            </a:ln>
            <a:effectLst/>
          </p:spPr>
        </p:cxnSp>
        <p:cxnSp>
          <p:nvCxnSpPr>
            <p:cNvPr id="58" name="Straight Arrow Connector 57"/>
            <p:cNvCxnSpPr/>
            <p:nvPr/>
          </p:nvCxnSpPr>
          <p:spPr bwMode="auto">
            <a:xfrm flipV="1">
              <a:off x="3700414" y="1607199"/>
              <a:ext cx="822960" cy="1263629"/>
            </a:xfrm>
            <a:prstGeom prst="straightConnector1">
              <a:avLst/>
            </a:prstGeom>
            <a:solidFill>
              <a:srgbClr val="4D4D4D"/>
            </a:solidFill>
            <a:ln w="28575" cap="flat" cmpd="sng" algn="ctr">
              <a:solidFill>
                <a:schemeClr val="accent6">
                  <a:lumMod val="75000"/>
                </a:schemeClr>
              </a:solidFill>
              <a:prstDash val="solid"/>
              <a:tailEnd type="triangle" w="lg" len="lg"/>
            </a:ln>
            <a:effectLst/>
          </p:spPr>
        </p:cxnSp>
        <p:sp>
          <p:nvSpPr>
            <p:cNvPr id="59" name="TextBox 70"/>
            <p:cNvSpPr txBox="1">
              <a:spLocks noChangeArrowheads="1"/>
            </p:cNvSpPr>
            <p:nvPr/>
          </p:nvSpPr>
          <p:spPr bwMode="auto">
            <a:xfrm>
              <a:off x="4522255" y="1232744"/>
              <a:ext cx="435528" cy="438805"/>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a:t>
              </a:r>
            </a:p>
          </p:txBody>
        </p:sp>
        <p:sp>
          <p:nvSpPr>
            <p:cNvPr id="60" name="Rectangle 59"/>
            <p:cNvSpPr/>
            <p:nvPr/>
          </p:nvSpPr>
          <p:spPr bwMode="auto">
            <a:xfrm>
              <a:off x="4855466" y="1163280"/>
              <a:ext cx="2048256" cy="270126"/>
            </a:xfrm>
            <a:prstGeom prst="rect">
              <a:avLst/>
            </a:prstGeom>
            <a:solidFill>
              <a:schemeClr val="accent5">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Paclitaxel 135 or 175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61" name="Rectangle 60"/>
            <p:cNvSpPr/>
            <p:nvPr/>
          </p:nvSpPr>
          <p:spPr bwMode="auto">
            <a:xfrm>
              <a:off x="4855466" y="1470887"/>
              <a:ext cx="2048256" cy="270126"/>
            </a:xfrm>
            <a:prstGeom prst="rect">
              <a:avLst/>
            </a:prstGeom>
            <a:solidFill>
              <a:schemeClr val="accent6">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Cisplatin</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50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62" name="TextBox 70"/>
            <p:cNvSpPr txBox="1">
              <a:spLocks noChangeArrowheads="1"/>
            </p:cNvSpPr>
            <p:nvPr/>
          </p:nvSpPr>
          <p:spPr bwMode="auto">
            <a:xfrm>
              <a:off x="4396032" y="3090151"/>
              <a:ext cx="538005" cy="442674"/>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III</a:t>
              </a:r>
            </a:p>
          </p:txBody>
        </p:sp>
        <p:sp>
          <p:nvSpPr>
            <p:cNvPr id="63" name="Rectangle 62"/>
            <p:cNvSpPr/>
            <p:nvPr/>
          </p:nvSpPr>
          <p:spPr bwMode="auto">
            <a:xfrm>
              <a:off x="4855466" y="3020706"/>
              <a:ext cx="2048256" cy="270126"/>
            </a:xfrm>
            <a:prstGeom prst="rect">
              <a:avLst/>
            </a:prstGeom>
            <a:solidFill>
              <a:schemeClr val="accent5">
                <a:lumMod val="75000"/>
              </a:schemeClr>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5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Paclitaxel 175 mg/m</a:t>
              </a:r>
              <a:r>
                <a:rPr kumimoji="0" lang="en-US" altLang="en-US" sz="1050" b="1" i="0" u="none" strike="noStrike" kern="0" cap="none" spc="0" normalizeH="0" baseline="30000" noProof="0">
                  <a:ln>
                    <a:noFill/>
                  </a:ln>
                  <a:solidFill>
                    <a:srgbClr val="FFFFFF"/>
                  </a:solidFill>
                  <a:effectLst/>
                  <a:uLnTx/>
                  <a:uFillTx/>
                  <a:latin typeface="Arial" panose="020B0604020202020204" pitchFamily="34" charset="0"/>
                  <a:cs typeface="Arial" panose="020B0604020202020204" pitchFamily="34" charset="0"/>
                </a:rPr>
                <a:t>2</a:t>
              </a:r>
              <a:r>
                <a:rPr kumimoji="0" lang="en-US" altLang="en-US" sz="105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 IV </a:t>
              </a:r>
            </a:p>
          </p:txBody>
        </p:sp>
        <p:sp>
          <p:nvSpPr>
            <p:cNvPr id="64" name="Rectangle 63"/>
            <p:cNvSpPr/>
            <p:nvPr/>
          </p:nvSpPr>
          <p:spPr bwMode="auto">
            <a:xfrm>
              <a:off x="4855466" y="3332144"/>
              <a:ext cx="2048256" cy="270126"/>
            </a:xfrm>
            <a:prstGeom prst="rect">
              <a:avLst/>
            </a:prstGeom>
            <a:solidFill>
              <a:srgbClr val="339933"/>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Topotecan 0.75 mg/m</a:t>
              </a:r>
              <a:r>
                <a:rPr kumimoji="0" lang="sv-SE" alt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 </a:t>
              </a: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d1-3</a:t>
              </a:r>
              <a:endPar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cxnSp>
          <p:nvCxnSpPr>
            <p:cNvPr id="65" name="Straight Arrow Connector 64"/>
            <p:cNvCxnSpPr/>
            <p:nvPr/>
          </p:nvCxnSpPr>
          <p:spPr bwMode="auto">
            <a:xfrm>
              <a:off x="3700414" y="2857665"/>
              <a:ext cx="822960" cy="1263630"/>
            </a:xfrm>
            <a:prstGeom prst="straightConnector1">
              <a:avLst/>
            </a:prstGeom>
            <a:solidFill>
              <a:srgbClr val="4D4D4D"/>
            </a:solidFill>
            <a:ln w="28575" cap="flat" cmpd="sng" algn="ctr">
              <a:solidFill>
                <a:schemeClr val="bg1"/>
              </a:solidFill>
              <a:prstDash val="solid"/>
              <a:tailEnd type="triangle" w="lg" len="lg"/>
            </a:ln>
            <a:effectLst/>
          </p:spPr>
        </p:cxnSp>
        <p:cxnSp>
          <p:nvCxnSpPr>
            <p:cNvPr id="66" name="Straight Arrow Connector 65"/>
            <p:cNvCxnSpPr/>
            <p:nvPr/>
          </p:nvCxnSpPr>
          <p:spPr bwMode="auto">
            <a:xfrm flipV="1">
              <a:off x="3700414" y="2425486"/>
              <a:ext cx="822960" cy="394884"/>
            </a:xfrm>
            <a:prstGeom prst="straightConnector1">
              <a:avLst/>
            </a:prstGeom>
            <a:solidFill>
              <a:srgbClr val="4D4D4D"/>
            </a:solidFill>
            <a:ln w="28575" cap="flat" cmpd="sng" algn="ctr">
              <a:solidFill>
                <a:schemeClr val="bg1"/>
              </a:solidFill>
              <a:prstDash val="solid"/>
              <a:tailEnd type="triangle" w="lg" len="lg"/>
            </a:ln>
            <a:effectLst/>
          </p:spPr>
        </p:cxnSp>
        <p:sp>
          <p:nvSpPr>
            <p:cNvPr id="67" name="TextBox 70"/>
            <p:cNvSpPr txBox="1">
              <a:spLocks noChangeArrowheads="1"/>
            </p:cNvSpPr>
            <p:nvPr/>
          </p:nvSpPr>
          <p:spPr bwMode="auto">
            <a:xfrm>
              <a:off x="4490249" y="2155075"/>
              <a:ext cx="435528" cy="438805"/>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II</a:t>
              </a:r>
            </a:p>
          </p:txBody>
        </p:sp>
        <p:sp>
          <p:nvSpPr>
            <p:cNvPr id="68" name="Rectangle 67"/>
            <p:cNvSpPr/>
            <p:nvPr/>
          </p:nvSpPr>
          <p:spPr bwMode="auto">
            <a:xfrm>
              <a:off x="4855457" y="1922630"/>
              <a:ext cx="2048256" cy="270172"/>
            </a:xfrm>
            <a:prstGeom prst="rect">
              <a:avLst/>
            </a:prstGeom>
            <a:solidFill>
              <a:schemeClr val="accent5">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Paclitaxel 135 or 175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69" name="Round Diagonal Corner Rectangle 68"/>
            <p:cNvSpPr/>
            <p:nvPr/>
          </p:nvSpPr>
          <p:spPr bwMode="auto">
            <a:xfrm>
              <a:off x="4855457" y="2241780"/>
              <a:ext cx="2048256" cy="270172"/>
            </a:xfrm>
            <a:prstGeom prst="round2DiagRect">
              <a:avLst>
                <a:gd name="adj1" fmla="val 0"/>
                <a:gd name="adj2" fmla="val 0"/>
              </a:avLst>
            </a:prstGeom>
            <a:solidFill>
              <a:schemeClr val="accent6">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Cisplatin</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50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70" name="Rectangle 69"/>
            <p:cNvSpPr/>
            <p:nvPr/>
          </p:nvSpPr>
          <p:spPr bwMode="auto">
            <a:xfrm>
              <a:off x="4855457" y="2556154"/>
              <a:ext cx="2048256" cy="270172"/>
            </a:xfrm>
            <a:prstGeom prst="rect">
              <a:avLst/>
            </a:prstGeom>
            <a:solidFill>
              <a:schemeClr val="accent2">
                <a:lumMod val="50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Bevacizumab</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15 mg/kg IV</a:t>
              </a:r>
            </a:p>
          </p:txBody>
        </p:sp>
        <p:sp>
          <p:nvSpPr>
            <p:cNvPr id="71" name="TextBox 70"/>
            <p:cNvSpPr txBox="1">
              <a:spLocks noChangeArrowheads="1"/>
            </p:cNvSpPr>
            <p:nvPr/>
          </p:nvSpPr>
          <p:spPr bwMode="auto">
            <a:xfrm>
              <a:off x="4370427" y="4007328"/>
              <a:ext cx="538005" cy="442674"/>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IV</a:t>
              </a:r>
            </a:p>
          </p:txBody>
        </p:sp>
        <p:sp>
          <p:nvSpPr>
            <p:cNvPr id="72" name="Rectangle 71"/>
            <p:cNvSpPr/>
            <p:nvPr/>
          </p:nvSpPr>
          <p:spPr bwMode="auto">
            <a:xfrm>
              <a:off x="4856295" y="3784216"/>
              <a:ext cx="2048256" cy="270171"/>
            </a:xfrm>
            <a:prstGeom prst="rect">
              <a:avLst/>
            </a:prstGeom>
            <a:solidFill>
              <a:schemeClr val="accent5">
                <a:lumMod val="75000"/>
              </a:schemeClr>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Paclitaxel 175 mg/m</a:t>
              </a:r>
              <a:r>
                <a:rPr kumimoji="0" lang="en-US" alt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 </a:t>
              </a:r>
            </a:p>
          </p:txBody>
        </p:sp>
        <p:sp>
          <p:nvSpPr>
            <p:cNvPr id="73" name="Rectangle 72"/>
            <p:cNvSpPr/>
            <p:nvPr/>
          </p:nvSpPr>
          <p:spPr bwMode="auto">
            <a:xfrm>
              <a:off x="4855457" y="4092396"/>
              <a:ext cx="2048256" cy="270171"/>
            </a:xfrm>
            <a:prstGeom prst="rect">
              <a:avLst/>
            </a:prstGeom>
            <a:solidFill>
              <a:srgbClr val="339933"/>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Topotecan 0.75 mg/m</a:t>
              </a:r>
              <a:r>
                <a:rPr kumimoji="0" lang="sv-SE" alt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 </a:t>
              </a: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d1-3</a:t>
              </a:r>
              <a:endPar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4" name="Rectangle 73"/>
            <p:cNvSpPr/>
            <p:nvPr/>
          </p:nvSpPr>
          <p:spPr bwMode="auto">
            <a:xfrm>
              <a:off x="4855457" y="4402940"/>
              <a:ext cx="2048256" cy="270172"/>
            </a:xfrm>
            <a:prstGeom prst="rect">
              <a:avLst/>
            </a:prstGeom>
            <a:solidFill>
              <a:schemeClr val="accent2">
                <a:lumMod val="50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Bevacizumab</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15 mg/kg IV</a:t>
              </a:r>
            </a:p>
          </p:txBody>
        </p:sp>
        <p:sp>
          <p:nvSpPr>
            <p:cNvPr id="75" name="TextBox 19"/>
            <p:cNvSpPr>
              <a:spLocks noChangeArrowheads="1"/>
            </p:cNvSpPr>
            <p:nvPr/>
          </p:nvSpPr>
          <p:spPr bwMode="auto">
            <a:xfrm>
              <a:off x="7273462" y="2537262"/>
              <a:ext cx="1413337" cy="759828"/>
            </a:xfrm>
            <a:prstGeom prst="rect">
              <a:avLst/>
            </a:prstGeom>
            <a:noFill/>
            <a:ln w="12700">
              <a:noFill/>
              <a:miter lim="800000"/>
              <a:headEnd/>
              <a:tailEnd/>
            </a:ln>
          </p:spPr>
          <p:txBody>
            <a:bodyPr wrap="square" anchor="ctr" anchorCtr="0">
              <a:no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rPr>
                <a:t>q21d Rx </a:t>
              </a:r>
              <a:r>
                <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 PD, toxicity, </a:t>
              </a:r>
              <a:r>
                <a:rPr kumimoji="0" lang="en-US" altLang="en-US" sz="1200" b="1" i="0" u="none" strike="noStrike" kern="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rPr>
                <a:t>CR</a:t>
              </a:r>
              <a:endPar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6" name="Content Placeholder 2"/>
            <p:cNvSpPr txBox="1">
              <a:spLocks/>
            </p:cNvSpPr>
            <p:nvPr/>
          </p:nvSpPr>
          <p:spPr>
            <a:xfrm>
              <a:off x="503181" y="3563779"/>
              <a:ext cx="3281419" cy="1012941"/>
            </a:xfrm>
            <a:prstGeom prst="rect">
              <a:avLst/>
            </a:prstGeom>
          </p:spPr>
          <p:txBody>
            <a:bodyPr/>
            <a:lstStyle>
              <a:lvl1pPr marL="228600" indent="-228600" algn="l" rtl="0" eaLnBrk="0" fontAlgn="base" hangingPunct="0">
                <a:lnSpc>
                  <a:spcPct val="90000"/>
                </a:lnSpc>
                <a:spcBef>
                  <a:spcPts val="0"/>
                </a:spcBef>
                <a:spcAft>
                  <a:spcPts val="400"/>
                </a:spcAft>
                <a:buClr>
                  <a:schemeClr val="accent3"/>
                </a:buClr>
                <a:buFont typeface="Arial" charset="0"/>
                <a:buChar char="•"/>
                <a:defRPr lang="en-US" altLang="en-US" sz="2400" kern="1200" dirty="0" smtClean="0">
                  <a:solidFill>
                    <a:schemeClr val="tx1"/>
                  </a:solidFill>
                  <a:latin typeface="+mn-lt"/>
                  <a:ea typeface="ＭＳ Ｐゴシック" charset="0"/>
                  <a:cs typeface="ＭＳ Ｐゴシック" charset="0"/>
                </a:defRPr>
              </a:lvl1pPr>
              <a:lvl2pPr marL="742950" indent="-285750" algn="l" rtl="0" eaLnBrk="0" fontAlgn="base" hangingPunct="0">
                <a:lnSpc>
                  <a:spcPct val="90000"/>
                </a:lnSpc>
                <a:spcBef>
                  <a:spcPts val="0"/>
                </a:spcBef>
                <a:spcAft>
                  <a:spcPts val="400"/>
                </a:spcAft>
                <a:buClr>
                  <a:schemeClr val="accent3"/>
                </a:buClr>
                <a:buFont typeface="Arial" charset="0"/>
                <a:buChar char="–"/>
                <a:defRPr lang="en-US" altLang="en-US" sz="2000" kern="1200" dirty="0" smtClean="0">
                  <a:solidFill>
                    <a:schemeClr val="tx1"/>
                  </a:solidFill>
                  <a:latin typeface="+mn-lt"/>
                  <a:ea typeface="ＭＳ Ｐゴシック" charset="0"/>
                  <a:cs typeface="+mn-cs"/>
                </a:defRPr>
              </a:lvl2pPr>
              <a:lvl3pPr marL="1143000" indent="-228600" algn="l" rtl="0" eaLnBrk="0" fontAlgn="base" hangingPunct="0">
                <a:lnSpc>
                  <a:spcPct val="90000"/>
                </a:lnSpc>
                <a:spcBef>
                  <a:spcPts val="0"/>
                </a:spcBef>
                <a:spcAft>
                  <a:spcPts val="400"/>
                </a:spcAft>
                <a:buClr>
                  <a:schemeClr val="accent3"/>
                </a:buClr>
                <a:buFont typeface="Arial" charset="0"/>
                <a:buChar char="•"/>
                <a:defRPr lang="en-US" altLang="en-US" sz="1800" kern="1200" dirty="0" smtClean="0">
                  <a:solidFill>
                    <a:schemeClr val="tx1"/>
                  </a:solidFill>
                  <a:latin typeface="+mn-lt"/>
                  <a:ea typeface="ＭＳ Ｐゴシック" charset="0"/>
                  <a:cs typeface="+mn-cs"/>
                </a:defRPr>
              </a:lvl3pPr>
              <a:lvl4pPr marL="1600200" indent="-228600" algn="l" rtl="0" eaLnBrk="0" fontAlgn="base" hangingPunct="0">
                <a:lnSpc>
                  <a:spcPct val="90000"/>
                </a:lnSpc>
                <a:spcBef>
                  <a:spcPts val="0"/>
                </a:spcBef>
                <a:spcAft>
                  <a:spcPts val="400"/>
                </a:spcAft>
                <a:buClr>
                  <a:schemeClr val="accent3"/>
                </a:buClr>
                <a:buFont typeface="Arial" charset="0"/>
                <a:buChar char="–"/>
                <a:defRPr lang="en-US" altLang="en-US" sz="1800" kern="1200" dirty="0" smtClean="0">
                  <a:solidFill>
                    <a:schemeClr val="tx1"/>
                  </a:solidFill>
                  <a:latin typeface="+mn-lt"/>
                  <a:ea typeface="ＭＳ Ｐゴシック" charset="0"/>
                  <a:cs typeface="+mn-cs"/>
                </a:defRPr>
              </a:lvl4pPr>
              <a:lvl5pPr marL="2057400" indent="-228600" algn="l" rtl="0" eaLnBrk="0" fontAlgn="base" hangingPunct="0">
                <a:lnSpc>
                  <a:spcPct val="90000"/>
                </a:lnSpc>
                <a:spcBef>
                  <a:spcPts val="0"/>
                </a:spcBef>
                <a:spcAft>
                  <a:spcPts val="400"/>
                </a:spcAft>
                <a:buClr>
                  <a:schemeClr val="accent3"/>
                </a:buClr>
                <a:buFont typeface="Arial" charset="0"/>
                <a:buChar char="»"/>
                <a:defRPr lang="en-US" altLang="en-US" sz="1400" kern="1200" dirty="0" smtClean="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0"/>
                </a:spcBef>
                <a:spcAft>
                  <a:spcPts val="200"/>
                </a:spcAft>
                <a:buClr>
                  <a:srgbClr val="01B8CA"/>
                </a:buClr>
                <a:buSzTx/>
                <a:buFont typeface="Arial" charset="0"/>
                <a:buNone/>
                <a:tabLst/>
                <a:defRPr/>
              </a:pPr>
              <a:r>
                <a:rPr kumimoji="0" lang="en-US" altLang="en-US" sz="1200" b="1" i="0" u="none" strike="noStrike" kern="1200" cap="none" spc="0" normalizeH="0" baseline="0" noProof="0" dirty="0" smtClean="0">
                  <a:ln>
                    <a:noFill/>
                  </a:ln>
                  <a:solidFill>
                    <a:schemeClr val="bg1"/>
                  </a:solidFill>
                  <a:effectLst/>
                  <a:uLnTx/>
                  <a:uFillTx/>
                  <a:latin typeface="Arial" panose="020B0604020202020204" pitchFamily="34" charset="0"/>
                  <a:cs typeface="Arial" panose="020B0604020202020204" pitchFamily="34" charset="0"/>
                </a:rPr>
                <a:t>Stratification factors</a:t>
              </a:r>
              <a:r>
                <a:rPr kumimoji="0" lang="en-US" altLang="en-US" sz="1200" b="0" i="0" u="none" strike="noStrike" kern="1200" cap="none" spc="0" normalizeH="0" baseline="0" noProof="0" dirty="0" smtClean="0">
                  <a:ln>
                    <a:noFill/>
                  </a:ln>
                  <a:solidFill>
                    <a:schemeClr val="bg1"/>
                  </a:solidFill>
                  <a:effectLst/>
                  <a:uLnTx/>
                  <a:uFillTx/>
                  <a:latin typeface="Arial" panose="020B0604020202020204" pitchFamily="34" charset="0"/>
                  <a:cs typeface="Arial" panose="020B0604020202020204" pitchFamily="34" charset="0"/>
                </a:rPr>
                <a:t>: </a:t>
              </a:r>
            </a:p>
            <a:p>
              <a:pPr marL="114300" lvl="0" indent="-114300" defTabSz="914400">
                <a:lnSpc>
                  <a:spcPct val="100000"/>
                </a:lnSpc>
                <a:spcAft>
                  <a:spcPts val="200"/>
                </a:spcAft>
                <a:buClr>
                  <a:srgbClr val="F09828"/>
                </a:buClr>
                <a:defRPr/>
              </a:pPr>
              <a:r>
                <a:rPr lang="en-US" altLang="en-US" sz="1200" b="1" dirty="0">
                  <a:solidFill>
                    <a:schemeClr val="bg1"/>
                  </a:solidFill>
                  <a:latin typeface="Arial" panose="020B0604020202020204" pitchFamily="34" charset="0"/>
                  <a:cs typeface="Arial" panose="020B0604020202020204" pitchFamily="34" charset="0"/>
                </a:rPr>
                <a:t>Stage IVB vs recurrent</a:t>
              </a:r>
              <a:r>
                <a:rPr lang="en-US" altLang="en-US" sz="1200" b="1" dirty="0" smtClean="0">
                  <a:solidFill>
                    <a:schemeClr val="bg1"/>
                  </a:solidFill>
                  <a:latin typeface="Arial" panose="020B0604020202020204" pitchFamily="34" charset="0"/>
                  <a:cs typeface="Arial" panose="020B0604020202020204" pitchFamily="34" charset="0"/>
                </a:rPr>
                <a:t>/</a:t>
              </a:r>
              <a:br>
                <a:rPr lang="en-US" altLang="en-US" sz="1200" b="1" dirty="0" smtClean="0">
                  <a:solidFill>
                    <a:schemeClr val="bg1"/>
                  </a:solidFill>
                  <a:latin typeface="Arial" panose="020B0604020202020204" pitchFamily="34" charset="0"/>
                  <a:cs typeface="Arial" panose="020B0604020202020204" pitchFamily="34" charset="0"/>
                </a:rPr>
              </a:br>
              <a:r>
                <a:rPr lang="en-US" altLang="en-US" sz="1200" b="1" dirty="0" smtClean="0">
                  <a:solidFill>
                    <a:schemeClr val="bg1"/>
                  </a:solidFill>
                  <a:latin typeface="Arial" panose="020B0604020202020204" pitchFamily="34" charset="0"/>
                  <a:cs typeface="Arial" panose="020B0604020202020204" pitchFamily="34" charset="0"/>
                </a:rPr>
                <a:t>persistent </a:t>
              </a:r>
              <a:r>
                <a:rPr lang="en-US" altLang="en-US" sz="1200" b="1" dirty="0">
                  <a:solidFill>
                    <a:schemeClr val="bg1"/>
                  </a:solidFill>
                  <a:latin typeface="Arial" panose="020B0604020202020204" pitchFamily="34" charset="0"/>
                  <a:cs typeface="Arial" panose="020B0604020202020204" pitchFamily="34" charset="0"/>
                </a:rPr>
                <a:t>disease</a:t>
              </a:r>
            </a:p>
            <a:p>
              <a:pPr marL="114300" lvl="0" indent="-114300" defTabSz="914400">
                <a:lnSpc>
                  <a:spcPct val="100000"/>
                </a:lnSpc>
                <a:spcAft>
                  <a:spcPts val="200"/>
                </a:spcAft>
                <a:buClr>
                  <a:srgbClr val="F09828"/>
                </a:buClr>
                <a:defRPr/>
              </a:pPr>
              <a:r>
                <a:rPr lang="en-US" altLang="en-US" sz="1200" b="1" dirty="0">
                  <a:solidFill>
                    <a:schemeClr val="bg1"/>
                  </a:solidFill>
                  <a:latin typeface="Arial" panose="020B0604020202020204" pitchFamily="34" charset="0"/>
                  <a:cs typeface="Arial" panose="020B0604020202020204" pitchFamily="34" charset="0"/>
                </a:rPr>
                <a:t>Performance status</a:t>
              </a:r>
            </a:p>
            <a:p>
              <a:pPr marL="114300" lvl="0" indent="-114300" defTabSz="914400">
                <a:lnSpc>
                  <a:spcPct val="100000"/>
                </a:lnSpc>
                <a:spcAft>
                  <a:spcPts val="200"/>
                </a:spcAft>
                <a:buClr>
                  <a:srgbClr val="F09828"/>
                </a:buClr>
                <a:defRPr/>
              </a:pPr>
              <a:r>
                <a:rPr lang="en-US" altLang="en-US" sz="1200" b="1" dirty="0">
                  <a:solidFill>
                    <a:schemeClr val="bg1"/>
                  </a:solidFill>
                  <a:latin typeface="Arial" panose="020B0604020202020204" pitchFamily="34" charset="0"/>
                  <a:cs typeface="Arial" panose="020B0604020202020204" pitchFamily="34" charset="0"/>
                </a:rPr>
                <a:t>Prior cisplatin Rx as radiation-sensitizer</a:t>
              </a:r>
            </a:p>
          </p:txBody>
        </p:sp>
        <p:sp>
          <p:nvSpPr>
            <p:cNvPr id="77" name="TextBox 76"/>
            <p:cNvSpPr txBox="1"/>
            <p:nvPr/>
          </p:nvSpPr>
          <p:spPr>
            <a:xfrm>
              <a:off x="3455199" y="1740029"/>
              <a:ext cx="411480" cy="2011438"/>
            </a:xfrm>
            <a:prstGeom prst="roundRect">
              <a:avLst>
                <a:gd name="adj" fmla="val 0"/>
              </a:avLst>
            </a:prstGeom>
            <a:solidFill>
              <a:schemeClr val="bg1">
                <a:lumMod val="75000"/>
              </a:schemeClr>
            </a:solidFill>
            <a:ln w="19050">
              <a:noFill/>
            </a:ln>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R</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A</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N</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D</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O</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M</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I</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Z</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E</a:t>
              </a:r>
            </a:p>
          </p:txBody>
        </p:sp>
        <p:sp>
          <p:nvSpPr>
            <p:cNvPr id="78" name="TextBox 77"/>
            <p:cNvSpPr txBox="1"/>
            <p:nvPr/>
          </p:nvSpPr>
          <p:spPr>
            <a:xfrm>
              <a:off x="2667444" y="4691511"/>
              <a:ext cx="1997590" cy="383182"/>
            </a:xfrm>
            <a:prstGeom prst="rect">
              <a:avLst/>
            </a:prstGeom>
            <a:solidFill>
              <a:srgbClr val="FFFFFF"/>
            </a:solidFill>
            <a:ln w="12700">
              <a:solidFill>
                <a:srgbClr val="4D4D4D"/>
              </a:solidFill>
              <a:miter lim="800000"/>
              <a:headEnd/>
              <a:tailEnd/>
            </a:ln>
          </p:spPr>
          <p:txBody>
            <a:bodyPr wrap="square" lIns="45720" rIns="45720" anchor="ctr" anchorCtr="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1100" b="0" i="0" u="none" strike="noStrike" kern="0" cap="none" spc="0" normalizeH="0" baseline="0">
                  <a:ln>
                    <a:noFill/>
                  </a:ln>
                  <a:solidFill>
                    <a:srgbClr val="4D4D4D"/>
                  </a:solidFill>
                  <a:effectLst/>
                  <a:uLnTx/>
                  <a:uFillTx/>
                  <a:cs typeface="ＭＳ Ｐゴシック" charset="-128"/>
                </a:defRPr>
              </a:lvl1pPr>
            </a:lstStyle>
            <a:p>
              <a:r>
                <a:rPr lang="en-US" sz="1050" dirty="0">
                  <a:latin typeface="Arial" panose="020B0604020202020204" pitchFamily="34" charset="0"/>
                  <a:cs typeface="Arial" panose="020B0604020202020204" pitchFamily="34" charset="0"/>
                </a:rPr>
                <a:t>United </a:t>
              </a:r>
              <a:r>
                <a:rPr lang="en-US" sz="1050" dirty="0" smtClean="0">
                  <a:latin typeface="Arial" panose="020B0604020202020204" pitchFamily="34" charset="0"/>
                  <a:cs typeface="Arial" panose="020B0604020202020204" pitchFamily="34" charset="0"/>
                </a:rPr>
                <a:t>States, </a:t>
              </a:r>
            </a:p>
            <a:p>
              <a:r>
                <a:rPr lang="en-US" sz="1050" dirty="0" smtClean="0">
                  <a:latin typeface="Arial" panose="020B0604020202020204" pitchFamily="34" charset="0"/>
                  <a:cs typeface="Arial" panose="020B0604020202020204" pitchFamily="34" charset="0"/>
                </a:rPr>
                <a:t>Canada </a:t>
              </a:r>
              <a:r>
                <a:rPr lang="en-US" sz="1050" dirty="0">
                  <a:latin typeface="Arial" panose="020B0604020202020204" pitchFamily="34" charset="0"/>
                  <a:cs typeface="Arial" panose="020B0604020202020204" pitchFamily="34" charset="0"/>
                </a:rPr>
                <a:t>&amp; Spain</a:t>
              </a:r>
            </a:p>
          </p:txBody>
        </p:sp>
        <p:pic>
          <p:nvPicPr>
            <p:cNvPr id="79" name="Picture 78" descr="Flag of U.S..png"/>
            <p:cNvPicPr>
              <a:picLocks noChangeAspect="1"/>
            </p:cNvPicPr>
            <p:nvPr/>
          </p:nvPicPr>
          <p:blipFill>
            <a:blip r:embed="rId3"/>
            <a:stretch>
              <a:fillRect/>
            </a:stretch>
          </p:blipFill>
          <p:spPr>
            <a:xfrm>
              <a:off x="593864" y="5241912"/>
              <a:ext cx="1208251" cy="724123"/>
            </a:xfrm>
            <a:prstGeom prst="rect">
              <a:avLst/>
            </a:prstGeom>
          </p:spPr>
        </p:pic>
        <p:pic>
          <p:nvPicPr>
            <p:cNvPr id="80" name="Picture 79" descr="Flag of Spain.png"/>
            <p:cNvPicPr>
              <a:picLocks noChangeAspect="1"/>
            </p:cNvPicPr>
            <p:nvPr/>
          </p:nvPicPr>
          <p:blipFill>
            <a:blip r:embed="rId4"/>
            <a:stretch>
              <a:fillRect/>
            </a:stretch>
          </p:blipFill>
          <p:spPr>
            <a:xfrm>
              <a:off x="3610989" y="5217063"/>
              <a:ext cx="1073052" cy="748971"/>
            </a:xfrm>
            <a:prstGeom prst="rect">
              <a:avLst/>
            </a:prstGeom>
          </p:spPr>
        </p:pic>
        <p:pic>
          <p:nvPicPr>
            <p:cNvPr id="81" name="Picture 80" descr="Canada flag.png"/>
            <p:cNvPicPr>
              <a:picLocks noChangeAspect="1"/>
            </p:cNvPicPr>
            <p:nvPr/>
          </p:nvPicPr>
          <p:blipFill>
            <a:blip r:embed="rId5"/>
            <a:stretch>
              <a:fillRect/>
            </a:stretch>
          </p:blipFill>
          <p:spPr>
            <a:xfrm>
              <a:off x="1960681" y="5217136"/>
              <a:ext cx="1480959" cy="740480"/>
            </a:xfrm>
            <a:prstGeom prst="rect">
              <a:avLst/>
            </a:prstGeom>
          </p:spPr>
        </p:pic>
      </p:gr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67506025"/>
              </p:ext>
            </p:extLst>
          </p:nvPr>
        </p:nvGraphicFramePr>
        <p:xfrm>
          <a:off x="533400" y="1417639"/>
          <a:ext cx="8153400" cy="4785360"/>
        </p:xfrm>
        <a:graphic>
          <a:graphicData uri="http://schemas.openxmlformats.org/drawingml/2006/table">
            <a:tbl>
              <a:tblPr/>
              <a:tblGrid>
                <a:gridCol w="2038350"/>
                <a:gridCol w="2038350"/>
                <a:gridCol w="2038350"/>
                <a:gridCol w="2038350"/>
              </a:tblGrid>
              <a:tr h="28647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anose="020B0604020202020204" pitchFamily="34" charset="0"/>
                        <a:ea typeface="ＭＳ Ｐゴシック"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anose="020B0604020202020204" pitchFamily="34" charset="0"/>
                          <a:ea typeface="ＭＳ Ｐゴシック" charset="-128"/>
                          <a:cs typeface="Arial" panose="020B0604020202020204" pitchFamily="34" charset="0"/>
                        </a:rPr>
                        <a:t>Cis + Pac backbone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anose="020B0604020202020204" pitchFamily="34" charset="0"/>
                          <a:ea typeface="ＭＳ Ｐゴシック" charset="-128"/>
                          <a:cs typeface="Arial" panose="020B0604020202020204" pitchFamily="34" charset="0"/>
                        </a:rPr>
                        <a:t>Topo + Pac backbone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smtClean="0">
                          <a:ln>
                            <a:noFill/>
                          </a:ln>
                          <a:solidFill>
                            <a:schemeClr val="tx1"/>
                          </a:solidFill>
                          <a:effectLst/>
                          <a:latin typeface="Arial" panose="020B0604020202020204" pitchFamily="34" charset="0"/>
                          <a:ea typeface="ＭＳ Ｐゴシック" charset="-128"/>
                          <a:cs typeface="Arial" panose="020B0604020202020204" pitchFamily="34" charset="0"/>
                        </a:rPr>
                        <a:t>P</a:t>
                      </a:r>
                      <a:r>
                        <a:rPr kumimoji="0" lang="en-US" sz="1400" b="1" i="0" u="none" strike="noStrike" cap="none" normalizeH="0" baseline="0" dirty="0" smtClean="0">
                          <a:ln>
                            <a:noFill/>
                          </a:ln>
                          <a:solidFill>
                            <a:schemeClr val="tx1"/>
                          </a:solidFill>
                          <a:effectLst/>
                          <a:latin typeface="Arial" panose="020B0604020202020204" pitchFamily="34" charset="0"/>
                          <a:ea typeface="ＭＳ Ｐゴシック" charset="-128"/>
                          <a:cs typeface="Arial" panose="020B0604020202020204" pitchFamily="34" charset="0"/>
                        </a:rPr>
                        <a:t> value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Median age, years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46 (20-85)</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48 (22-82)</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NS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smtClean="0">
                          <a:ln>
                            <a:noFill/>
                          </a:ln>
                          <a:solidFill>
                            <a:schemeClr val="bg1"/>
                          </a:solidFill>
                          <a:effectLst/>
                          <a:latin typeface="Arial" panose="020B0604020202020204" pitchFamily="34" charset="0"/>
                          <a:ea typeface="ＭＳ Ｐゴシック" charset="-128"/>
                          <a:cs typeface="Arial" panose="020B0604020202020204" pitchFamily="34" charset="0"/>
                        </a:rPr>
                        <a:t>Squamous</a:t>
                      </a:r>
                      <a:endPar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71%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67%</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0.308</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551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adenocarcinoma, unspecified</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20%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21%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White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78%</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77%</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0.800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African American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13%</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13%</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bg1"/>
                          </a:solidFill>
                          <a:effectLst/>
                          <a:latin typeface="Arial" panose="020B0604020202020204" pitchFamily="34" charset="0"/>
                          <a:ea typeface="ＭＳ Ｐゴシック" charset="-128"/>
                          <a:cs typeface="Arial" panose="020B0604020202020204" pitchFamily="34" charset="0"/>
                        </a:rPr>
                        <a:t>Asian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5%</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4%</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bg1"/>
                          </a:solidFill>
                          <a:effectLst/>
                          <a:latin typeface="Arial" panose="020B0604020202020204" pitchFamily="34" charset="0"/>
                          <a:ea typeface="ＭＳ Ｐゴシック" charset="-128"/>
                          <a:cs typeface="Arial" panose="020B0604020202020204" pitchFamily="34" charset="0"/>
                        </a:rPr>
                        <a:t>Pacific Islander</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0.4%</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0.00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Recurrent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75%</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69%</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0.298</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Persistent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9%</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14%</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bg1"/>
                          </a:solidFill>
                          <a:effectLst/>
                          <a:latin typeface="Arial" panose="020B0604020202020204" pitchFamily="34" charset="0"/>
                          <a:ea typeface="ＭＳ Ｐゴシック" charset="-128"/>
                          <a:cs typeface="Arial" panose="020B0604020202020204" pitchFamily="34" charset="0"/>
                        </a:rPr>
                        <a:t>Advanced</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16%</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17%</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PS 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57%</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59%</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0.703</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bg1"/>
                          </a:solidFill>
                          <a:effectLst/>
                          <a:latin typeface="Arial" panose="020B0604020202020204" pitchFamily="34" charset="0"/>
                          <a:ea typeface="ＭＳ Ｐゴシック" charset="-128"/>
                          <a:cs typeface="Arial" panose="020B0604020202020204" pitchFamily="34" charset="0"/>
                        </a:rPr>
                        <a:t>PS 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43%</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41%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Prior platinum</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76%</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74%</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0.666</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2677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bg1"/>
                          </a:solidFill>
                          <a:effectLst/>
                          <a:latin typeface="Arial" panose="020B0604020202020204" pitchFamily="34" charset="0"/>
                          <a:ea typeface="ＭＳ Ｐゴシック" charset="-128"/>
                          <a:cs typeface="Arial" panose="020B0604020202020204" pitchFamily="34" charset="0"/>
                        </a:rPr>
                        <a:t>TOTAL</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229</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223</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128"/>
                          <a:cs typeface="Arial" panose="020B0604020202020204" pitchFamily="34" charset="0"/>
                        </a:rPr>
                        <a:t>NS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53332" name="Title 1"/>
          <p:cNvSpPr>
            <a:spLocks noGrp="1"/>
          </p:cNvSpPr>
          <p:nvPr>
            <p:ph type="title"/>
          </p:nvPr>
        </p:nvSpPr>
        <p:spPr>
          <a:xfrm>
            <a:off x="457200" y="307296"/>
            <a:ext cx="8229600" cy="1143000"/>
          </a:xfrm>
          <a:noFill/>
        </p:spPr>
        <p:txBody>
          <a:bodyPr/>
          <a:lstStyle/>
          <a:p>
            <a:pPr>
              <a:lnSpc>
                <a:spcPct val="85000"/>
              </a:lnSpc>
            </a:pPr>
            <a:r>
              <a:rPr lang="en-US" dirty="0" smtClean="0">
                <a:ea typeface="ＭＳ Ｐゴシック" charset="-128"/>
                <a:cs typeface="ＭＳ Ｐゴシック" charset="-128"/>
              </a:rPr>
              <a:t>GOG 240.1: Results</a:t>
            </a:r>
            <a:r>
              <a:rPr lang="en-US" dirty="0">
                <a:ea typeface="ＭＳ Ｐゴシック" charset="-128"/>
                <a:cs typeface="ＭＳ Ｐゴシック" charset="-128"/>
              </a:rPr>
              <a:t/>
            </a:r>
            <a:br>
              <a:rPr lang="en-US" dirty="0">
                <a:ea typeface="ＭＳ Ｐゴシック" charset="-128"/>
                <a:cs typeface="ＭＳ Ｐゴシック" charset="-128"/>
              </a:rPr>
            </a:br>
            <a:r>
              <a:rPr lang="en-US" sz="2800" dirty="0">
                <a:ea typeface="ＭＳ Ｐゴシック" charset="-128"/>
                <a:cs typeface="ＭＳ Ｐゴシック" charset="-128"/>
              </a:rPr>
              <a:t>Demographics &amp; Treatment Allocation</a:t>
            </a:r>
          </a:p>
        </p:txBody>
      </p:sp>
      <p:sp>
        <p:nvSpPr>
          <p:cNvPr id="5" name="Rectangle 4"/>
          <p:cNvSpPr/>
          <p:nvPr/>
        </p:nvSpPr>
        <p:spPr>
          <a:xfrm>
            <a:off x="346360" y="6366155"/>
            <a:ext cx="8589818" cy="461665"/>
          </a:xfrm>
          <a:prstGeom prst="rect">
            <a:avLst/>
          </a:prstGeom>
        </p:spPr>
        <p:txBody>
          <a:bodyPr wrap="square">
            <a:spAutoFit/>
          </a:bodyPr>
          <a:lstStyle/>
          <a:p>
            <a:r>
              <a:rPr lang="en-US" sz="1200" b="1" dirty="0" err="1" smtClean="0">
                <a:solidFill>
                  <a:schemeClr val="bg1"/>
                </a:solidFill>
                <a:latin typeface="Arial" panose="020B0604020202020204" pitchFamily="34" charset="0"/>
              </a:rPr>
              <a:t>Tewari</a:t>
            </a:r>
            <a:r>
              <a:rPr lang="en-US" sz="1200" b="1" dirty="0" smtClean="0">
                <a:solidFill>
                  <a:schemeClr val="bg1"/>
                </a:solidFill>
                <a:latin typeface="Arial" panose="020B0604020202020204" pitchFamily="34" charset="0"/>
              </a:rPr>
              <a:t> KS, et al. Presented at: The </a:t>
            </a:r>
            <a:r>
              <a:rPr lang="en-US" sz="1200" b="1" dirty="0">
                <a:solidFill>
                  <a:schemeClr val="bg1"/>
                </a:solidFill>
                <a:latin typeface="Arial" panose="020B0604020202020204" pitchFamily="34" charset="0"/>
              </a:rPr>
              <a:t>Society of Gynecologic </a:t>
            </a:r>
            <a:r>
              <a:rPr lang="en-US" sz="1200" b="1" dirty="0" smtClean="0">
                <a:solidFill>
                  <a:schemeClr val="bg1"/>
                </a:solidFill>
                <a:latin typeface="Arial" panose="020B0604020202020204" pitchFamily="34" charset="0"/>
              </a:rPr>
              <a:t>Oncology’s 2013 Annual Meeting on Women’s Cancer; March 9-12, 2013: Los Angeles, California. Abstract 1.</a:t>
            </a:r>
            <a:endParaRPr lang="en-US" sz="1200" b="1" dirty="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329068"/>
            <a:ext cx="8229600" cy="1143000"/>
          </a:xfrm>
          <a:noFill/>
        </p:spPr>
        <p:txBody>
          <a:bodyPr>
            <a:normAutofit/>
          </a:bodyPr>
          <a:lstStyle/>
          <a:p>
            <a:pPr>
              <a:lnSpc>
                <a:spcPct val="85000"/>
              </a:lnSpc>
            </a:pPr>
            <a:r>
              <a:rPr lang="en-US" b="1" dirty="0" smtClean="0">
                <a:ea typeface="ＭＳ Ｐゴシック" charset="-128"/>
                <a:cs typeface="ＭＳ Ｐゴシック" charset="-128"/>
              </a:rPr>
              <a:t>GOG 240.1: Results</a:t>
            </a:r>
            <a:r>
              <a:rPr lang="en-US" b="1" dirty="0">
                <a:ea typeface="ＭＳ Ｐゴシック" charset="-128"/>
                <a:cs typeface="ＭＳ Ｐゴシック" charset="-128"/>
              </a:rPr>
              <a:t/>
            </a:r>
            <a:br>
              <a:rPr lang="en-US" b="1" dirty="0">
                <a:ea typeface="ＭＳ Ｐゴシック" charset="-128"/>
                <a:cs typeface="ＭＳ Ｐゴシック" charset="-128"/>
              </a:rPr>
            </a:br>
            <a:r>
              <a:rPr lang="en-US" sz="3111" b="1" dirty="0">
                <a:ea typeface="ＭＳ Ｐゴシック" charset="-128"/>
                <a:cs typeface="ＭＳ Ｐゴシック" charset="-128"/>
              </a:rPr>
              <a:t>Planned Interim Analysis</a:t>
            </a:r>
          </a:p>
        </p:txBody>
      </p:sp>
      <p:sp>
        <p:nvSpPr>
          <p:cNvPr id="55299" name="Content Placeholder 2"/>
          <p:cNvSpPr>
            <a:spLocks noGrp="1"/>
          </p:cNvSpPr>
          <p:nvPr>
            <p:ph idx="1"/>
          </p:nvPr>
        </p:nvSpPr>
        <p:spPr>
          <a:xfrm>
            <a:off x="457200" y="1600200"/>
            <a:ext cx="8458200" cy="3886200"/>
          </a:xfrm>
        </p:spPr>
        <p:txBody>
          <a:bodyPr>
            <a:normAutofit/>
          </a:bodyPr>
          <a:lstStyle/>
          <a:p>
            <a:pPr>
              <a:buClr>
                <a:srgbClr val="F09828"/>
              </a:buClr>
            </a:pPr>
            <a:r>
              <a:rPr lang="en-US" sz="2400" b="1" dirty="0">
                <a:ea typeface="ＭＳ Ｐゴシック" charset="-128"/>
                <a:cs typeface="ＭＳ Ｐゴシック" charset="-128"/>
              </a:rPr>
              <a:t>February 2012</a:t>
            </a:r>
          </a:p>
          <a:p>
            <a:pPr lvl="1">
              <a:buClr>
                <a:srgbClr val="F09828"/>
              </a:buClr>
            </a:pPr>
            <a:r>
              <a:rPr lang="en-US" sz="2400" b="1" dirty="0"/>
              <a:t>174 deaths</a:t>
            </a:r>
          </a:p>
          <a:p>
            <a:pPr>
              <a:buClr>
                <a:srgbClr val="F09828"/>
              </a:buClr>
            </a:pPr>
            <a:r>
              <a:rPr lang="en-US" sz="2400" b="1" dirty="0">
                <a:ea typeface="ＭＳ Ｐゴシック" charset="-128"/>
                <a:cs typeface="ＭＳ Ｐゴシック" charset="-128"/>
              </a:rPr>
              <a:t>NCI DSMB convened</a:t>
            </a:r>
          </a:p>
          <a:p>
            <a:pPr lvl="1">
              <a:buClr>
                <a:srgbClr val="F09828"/>
              </a:buClr>
            </a:pPr>
            <a:r>
              <a:rPr lang="en-US" sz="2400" b="1" dirty="0" smtClean="0"/>
              <a:t>Recommended </a:t>
            </a:r>
            <a:r>
              <a:rPr lang="en-US" sz="2400" b="1" dirty="0"/>
              <a:t>release of </a:t>
            </a:r>
            <a:r>
              <a:rPr lang="en-US" sz="2400" b="1" dirty="0" err="1"/>
              <a:t>topotecan</a:t>
            </a:r>
            <a:r>
              <a:rPr lang="en-US" sz="2400" b="1" dirty="0"/>
              <a:t> plus </a:t>
            </a:r>
            <a:r>
              <a:rPr lang="en-US" sz="2400" b="1" dirty="0" smtClean="0"/>
              <a:t/>
            </a:r>
            <a:br>
              <a:rPr lang="en-US" sz="2400" b="1" dirty="0" smtClean="0"/>
            </a:br>
            <a:r>
              <a:rPr lang="en-US" sz="2400" b="1" dirty="0" smtClean="0"/>
              <a:t>paclitaxel </a:t>
            </a:r>
            <a:r>
              <a:rPr lang="en-US" sz="2400" b="1" dirty="0"/>
              <a:t>data</a:t>
            </a:r>
          </a:p>
          <a:p>
            <a:pPr lvl="1">
              <a:buClr>
                <a:srgbClr val="F09828"/>
              </a:buClr>
            </a:pPr>
            <a:r>
              <a:rPr lang="en-US" sz="2400" b="1" dirty="0"/>
              <a:t>‘Dear Investigator’ and ‘Dear Patient’ letters drafted</a:t>
            </a:r>
          </a:p>
        </p:txBody>
      </p:sp>
      <p:sp>
        <p:nvSpPr>
          <p:cNvPr id="4" name="Rectangle 3"/>
          <p:cNvSpPr/>
          <p:nvPr/>
        </p:nvSpPr>
        <p:spPr>
          <a:xfrm>
            <a:off x="346360" y="6366155"/>
            <a:ext cx="8589818" cy="461665"/>
          </a:xfrm>
          <a:prstGeom prst="rect">
            <a:avLst/>
          </a:prstGeom>
        </p:spPr>
        <p:txBody>
          <a:bodyPr wrap="square">
            <a:spAutoFit/>
          </a:bodyPr>
          <a:lstStyle/>
          <a:p>
            <a:r>
              <a:rPr lang="en-US" sz="1200" b="1" dirty="0" err="1" smtClean="0">
                <a:solidFill>
                  <a:schemeClr val="bg1"/>
                </a:solidFill>
                <a:latin typeface="Arial" panose="020B0604020202020204" pitchFamily="34" charset="0"/>
              </a:rPr>
              <a:t>Tewari</a:t>
            </a:r>
            <a:r>
              <a:rPr lang="en-US" sz="1200" b="1" dirty="0" smtClean="0">
                <a:solidFill>
                  <a:schemeClr val="bg1"/>
                </a:solidFill>
                <a:latin typeface="Arial" panose="020B0604020202020204" pitchFamily="34" charset="0"/>
              </a:rPr>
              <a:t> KS, et al. Presented at: The </a:t>
            </a:r>
            <a:r>
              <a:rPr lang="en-US" sz="1200" b="1" dirty="0">
                <a:solidFill>
                  <a:schemeClr val="bg1"/>
                </a:solidFill>
                <a:latin typeface="Arial" panose="020B0604020202020204" pitchFamily="34" charset="0"/>
              </a:rPr>
              <a:t>Society of Gynecologic </a:t>
            </a:r>
            <a:r>
              <a:rPr lang="en-US" sz="1200" b="1" dirty="0" smtClean="0">
                <a:solidFill>
                  <a:schemeClr val="bg1"/>
                </a:solidFill>
                <a:latin typeface="Arial" panose="020B0604020202020204" pitchFamily="34" charset="0"/>
              </a:rPr>
              <a:t>Oncology’s 2013 Annual Meeting on Women’s Cancer; March 9-12, 2013: Los Angeles, California. Abstract 1.</a:t>
            </a:r>
            <a:endParaRPr lang="en-US" sz="1200" b="1" dirty="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74638"/>
            <a:ext cx="9062720" cy="1143000"/>
          </a:xfrm>
        </p:spPr>
        <p:txBody>
          <a:bodyPr>
            <a:normAutofit fontScale="90000"/>
          </a:bodyPr>
          <a:lstStyle/>
          <a:p>
            <a:r>
              <a:rPr lang="en-US" sz="4000" b="1" dirty="0" smtClean="0"/>
              <a:t>Alexander </a:t>
            </a:r>
            <a:r>
              <a:rPr lang="en-US" sz="4000" b="1" dirty="0" err="1" smtClean="0"/>
              <a:t>Brunschwig</a:t>
            </a:r>
            <a:r>
              <a:rPr lang="en-US" sz="4000" b="1" dirty="0" smtClean="0"/>
              <a:t/>
            </a:r>
            <a:br>
              <a:rPr lang="en-US" sz="4000" b="1" dirty="0" smtClean="0"/>
            </a:br>
            <a:r>
              <a:rPr lang="en-US" sz="2667" dirty="0" smtClean="0"/>
              <a:t>Total Pelvic </a:t>
            </a:r>
            <a:r>
              <a:rPr lang="en-US" sz="2667" dirty="0" err="1" smtClean="0"/>
              <a:t>Exenteration</a:t>
            </a:r>
            <a:r>
              <a:rPr lang="en-US" sz="2667" dirty="0" smtClean="0"/>
              <a:t> for Isolated Central Recurrences</a:t>
            </a:r>
            <a:endParaRPr lang="en-US" sz="2667" dirty="0"/>
          </a:p>
        </p:txBody>
      </p:sp>
      <p:sp>
        <p:nvSpPr>
          <p:cNvPr id="5" name="TextBox 4"/>
          <p:cNvSpPr txBox="1"/>
          <p:nvPr/>
        </p:nvSpPr>
        <p:spPr>
          <a:xfrm>
            <a:off x="345440" y="6433681"/>
            <a:ext cx="3261086" cy="276999"/>
          </a:xfrm>
          <a:prstGeom prst="rect">
            <a:avLst/>
          </a:prstGeom>
          <a:noFill/>
        </p:spPr>
        <p:txBody>
          <a:bodyPr wrap="none" rtlCol="0">
            <a:spAutoFit/>
          </a:bodyPr>
          <a:lstStyle/>
          <a:p>
            <a:r>
              <a:rPr lang="en-US" sz="1200" b="1" dirty="0" err="1" smtClean="0">
                <a:solidFill>
                  <a:schemeClr val="bg1"/>
                </a:solidFill>
                <a:latin typeface="Arial" panose="020B0604020202020204" pitchFamily="34" charset="0"/>
                <a:cs typeface="Arial" panose="020B0604020202020204" pitchFamily="34" charset="0"/>
              </a:rPr>
              <a:t>Brunschwig</a:t>
            </a:r>
            <a:r>
              <a:rPr lang="en-US" sz="1200" b="1" dirty="0" smtClean="0">
                <a:solidFill>
                  <a:schemeClr val="bg1"/>
                </a:solidFill>
                <a:latin typeface="Arial" panose="020B0604020202020204" pitchFamily="34" charset="0"/>
                <a:cs typeface="Arial" panose="020B0604020202020204" pitchFamily="34" charset="0"/>
              </a:rPr>
              <a:t> A. </a:t>
            </a:r>
            <a:r>
              <a:rPr lang="en-US" sz="1200" b="1" i="1" dirty="0" smtClean="0">
                <a:solidFill>
                  <a:schemeClr val="bg1"/>
                </a:solidFill>
                <a:latin typeface="Arial" panose="020B0604020202020204" pitchFamily="34" charset="0"/>
                <a:cs typeface="Arial" panose="020B0604020202020204" pitchFamily="34" charset="0"/>
              </a:rPr>
              <a:t>Cancer.</a:t>
            </a:r>
            <a:r>
              <a:rPr lang="en-US" sz="1200" b="1" dirty="0" smtClean="0">
                <a:solidFill>
                  <a:schemeClr val="bg1"/>
                </a:solidFill>
                <a:latin typeface="Arial" panose="020B0604020202020204" pitchFamily="34" charset="0"/>
                <a:cs typeface="Arial" panose="020B0604020202020204" pitchFamily="34" charset="0"/>
              </a:rPr>
              <a:t> 1948;1(2):177-183. </a:t>
            </a:r>
            <a:endParaRPr lang="en-US" sz="1200" b="1" dirty="0">
              <a:solidFill>
                <a:schemeClr val="bg1"/>
              </a:solidFill>
              <a:latin typeface="Arial" panose="020B0604020202020204" pitchFamily="34" charset="0"/>
              <a:cs typeface="Arial" panose="020B0604020202020204" pitchFamily="34" charset="0"/>
            </a:endParaRPr>
          </a:p>
        </p:txBody>
      </p:sp>
      <p:pic>
        <p:nvPicPr>
          <p:cNvPr id="7" name="Picture 6" descr="Brunschwig.jpg"/>
          <p:cNvPicPr>
            <a:picLocks noChangeAspect="1"/>
          </p:cNvPicPr>
          <p:nvPr/>
        </p:nvPicPr>
        <p:blipFill>
          <a:blip r:embed="rId2"/>
          <a:stretch>
            <a:fillRect/>
          </a:stretch>
        </p:blipFill>
        <p:spPr>
          <a:xfrm>
            <a:off x="827704" y="1559106"/>
            <a:ext cx="3410716" cy="4308272"/>
          </a:xfrm>
          <a:prstGeom prst="rect">
            <a:avLst/>
          </a:prstGeom>
          <a:solidFill>
            <a:srgbClr val="FF0000"/>
          </a:solidFill>
          <a:ln w="19050">
            <a:solidFill>
              <a:schemeClr val="bg1"/>
            </a:solidFill>
          </a:ln>
        </p:spPr>
      </p:pic>
      <p:sp>
        <p:nvSpPr>
          <p:cNvPr id="9" name="TextBox 8"/>
          <p:cNvSpPr txBox="1"/>
          <p:nvPr/>
        </p:nvSpPr>
        <p:spPr>
          <a:xfrm>
            <a:off x="1817258" y="5867378"/>
            <a:ext cx="1287532" cy="369332"/>
          </a:xfrm>
          <a:prstGeom prst="rect">
            <a:avLst/>
          </a:prstGeom>
          <a:noFill/>
        </p:spPr>
        <p:txBody>
          <a:bodyPr wrap="none" rtlCol="0">
            <a:spAutoFit/>
          </a:bodyPr>
          <a:lstStyle/>
          <a:p>
            <a:r>
              <a:rPr lang="en-US" b="1" dirty="0" smtClean="0">
                <a:solidFill>
                  <a:schemeClr val="bg1"/>
                </a:solidFill>
                <a:latin typeface="Arial" panose="020B0604020202020204" pitchFamily="34" charset="0"/>
                <a:cs typeface="Arial" panose="020B0604020202020204" pitchFamily="34" charset="0"/>
              </a:rPr>
              <a:t>1901-1969</a:t>
            </a:r>
            <a:endParaRPr lang="en-US" b="1" dirty="0">
              <a:solidFill>
                <a:schemeClr val="bg1"/>
              </a:solidFill>
              <a:latin typeface="Arial" panose="020B0604020202020204" pitchFamily="34" charset="0"/>
              <a:cs typeface="Arial" panose="020B0604020202020204" pitchFamily="34" charset="0"/>
            </a:endParaRPr>
          </a:p>
        </p:txBody>
      </p:sp>
      <p:pic>
        <p:nvPicPr>
          <p:cNvPr id="11" name="Picture 10" descr="Exenteration.jpg"/>
          <p:cNvPicPr>
            <a:picLocks noChangeAspect="1"/>
          </p:cNvPicPr>
          <p:nvPr/>
        </p:nvPicPr>
        <p:blipFill>
          <a:blip r:embed="rId3"/>
          <a:stretch>
            <a:fillRect/>
          </a:stretch>
        </p:blipFill>
        <p:spPr>
          <a:xfrm>
            <a:off x="4830710" y="1559107"/>
            <a:ext cx="3564528" cy="4308272"/>
          </a:xfrm>
          <a:prstGeom prst="rect">
            <a:avLst/>
          </a:prstGeom>
          <a:ln w="19050">
            <a:solidFill>
              <a:schemeClr val="tx1"/>
            </a:solidFill>
          </a:ln>
        </p:spPr>
      </p:pic>
    </p:spTree>
    <p:extLst>
      <p:ext uri="{BB962C8B-B14F-4D97-AF65-F5344CB8AC3E}">
        <p14:creationId xmlns:p14="http://schemas.microsoft.com/office/powerpoint/2010/main" val="704817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Freeform 13"/>
          <p:cNvSpPr>
            <a:spLocks/>
          </p:cNvSpPr>
          <p:nvPr/>
        </p:nvSpPr>
        <p:spPr bwMode="auto">
          <a:xfrm>
            <a:off x="1396190" y="3074720"/>
            <a:ext cx="5447571" cy="2045789"/>
          </a:xfrm>
          <a:custGeom>
            <a:avLst/>
            <a:gdLst>
              <a:gd name="T0" fmla="*/ 2147483647 w 3897"/>
              <a:gd name="T1" fmla="*/ 2147483647 h 1631"/>
              <a:gd name="T2" fmla="*/ 2147483647 w 3897"/>
              <a:gd name="T3" fmla="*/ 2147483647 h 1631"/>
              <a:gd name="T4" fmla="*/ 2147483647 w 3897"/>
              <a:gd name="T5" fmla="*/ 2147483647 h 1631"/>
              <a:gd name="T6" fmla="*/ 2147483647 w 3897"/>
              <a:gd name="T7" fmla="*/ 2147483647 h 1631"/>
              <a:gd name="T8" fmla="*/ 2147483647 w 3897"/>
              <a:gd name="T9" fmla="*/ 2147483647 h 1631"/>
              <a:gd name="T10" fmla="*/ 2147483647 w 3897"/>
              <a:gd name="T11" fmla="*/ 2147483647 h 1631"/>
              <a:gd name="T12" fmla="*/ 2147483647 w 3897"/>
              <a:gd name="T13" fmla="*/ 2147483647 h 1631"/>
              <a:gd name="T14" fmla="*/ 2147483647 w 3897"/>
              <a:gd name="T15" fmla="*/ 2147483647 h 1631"/>
              <a:gd name="T16" fmla="*/ 2147483647 w 3897"/>
              <a:gd name="T17" fmla="*/ 2147483647 h 1631"/>
              <a:gd name="T18" fmla="*/ 2147483647 w 3897"/>
              <a:gd name="T19" fmla="*/ 2147483647 h 1631"/>
              <a:gd name="T20" fmla="*/ 2147483647 w 3897"/>
              <a:gd name="T21" fmla="*/ 2147483647 h 1631"/>
              <a:gd name="T22" fmla="*/ 2147483647 w 3897"/>
              <a:gd name="T23" fmla="*/ 2147483647 h 1631"/>
              <a:gd name="T24" fmla="*/ 2147483647 w 3897"/>
              <a:gd name="T25" fmla="*/ 2147483647 h 1631"/>
              <a:gd name="T26" fmla="*/ 2147483647 w 3897"/>
              <a:gd name="T27" fmla="*/ 2147483647 h 1631"/>
              <a:gd name="T28" fmla="*/ 2147483647 w 3897"/>
              <a:gd name="T29" fmla="*/ 2147483647 h 1631"/>
              <a:gd name="T30" fmla="*/ 2147483647 w 3897"/>
              <a:gd name="T31" fmla="*/ 2147483647 h 1631"/>
              <a:gd name="T32" fmla="*/ 2147483647 w 3897"/>
              <a:gd name="T33" fmla="*/ 2147483647 h 1631"/>
              <a:gd name="T34" fmla="*/ 2147483647 w 3897"/>
              <a:gd name="T35" fmla="*/ 2147483647 h 1631"/>
              <a:gd name="T36" fmla="*/ 2147483647 w 3897"/>
              <a:gd name="T37" fmla="*/ 2147483647 h 1631"/>
              <a:gd name="T38" fmla="*/ 2147483647 w 3897"/>
              <a:gd name="T39" fmla="*/ 2147483647 h 1631"/>
              <a:gd name="T40" fmla="*/ 2147483647 w 3897"/>
              <a:gd name="T41" fmla="*/ 2147483647 h 1631"/>
              <a:gd name="T42" fmla="*/ 2147483647 w 3897"/>
              <a:gd name="T43" fmla="*/ 2147483647 h 1631"/>
              <a:gd name="T44" fmla="*/ 2147483647 w 3897"/>
              <a:gd name="T45" fmla="*/ 2147483647 h 1631"/>
              <a:gd name="T46" fmla="*/ 2147483647 w 3897"/>
              <a:gd name="T47" fmla="*/ 2147483647 h 1631"/>
              <a:gd name="T48" fmla="*/ 2147483647 w 3897"/>
              <a:gd name="T49" fmla="*/ 2147483647 h 1631"/>
              <a:gd name="T50" fmla="*/ 2147483647 w 3897"/>
              <a:gd name="T51" fmla="*/ 2147483647 h 1631"/>
              <a:gd name="T52" fmla="*/ 2147483647 w 3897"/>
              <a:gd name="T53" fmla="*/ 2147483647 h 1631"/>
              <a:gd name="T54" fmla="*/ 2147483647 w 3897"/>
              <a:gd name="T55" fmla="*/ 2147483647 h 1631"/>
              <a:gd name="T56" fmla="*/ 2147483647 w 3897"/>
              <a:gd name="T57" fmla="*/ 2147483647 h 1631"/>
              <a:gd name="T58" fmla="*/ 2147483647 w 3897"/>
              <a:gd name="T59" fmla="*/ 2147483647 h 1631"/>
              <a:gd name="T60" fmla="*/ 2147483647 w 3897"/>
              <a:gd name="T61" fmla="*/ 2147483647 h 1631"/>
              <a:gd name="T62" fmla="*/ 2147483647 w 3897"/>
              <a:gd name="T63" fmla="*/ 2147483647 h 1631"/>
              <a:gd name="T64" fmla="*/ 2147483647 w 3897"/>
              <a:gd name="T65" fmla="*/ 2147483647 h 1631"/>
              <a:gd name="T66" fmla="*/ 2147483647 w 3897"/>
              <a:gd name="T67" fmla="*/ 2147483647 h 1631"/>
              <a:gd name="T68" fmla="*/ 2147483647 w 3897"/>
              <a:gd name="T69" fmla="*/ 2147483647 h 1631"/>
              <a:gd name="T70" fmla="*/ 2147483647 w 3897"/>
              <a:gd name="T71" fmla="*/ 2147483647 h 1631"/>
              <a:gd name="T72" fmla="*/ 2147483647 w 3897"/>
              <a:gd name="T73" fmla="*/ 2147483647 h 1631"/>
              <a:gd name="T74" fmla="*/ 2147483647 w 3897"/>
              <a:gd name="T75" fmla="*/ 2147483647 h 1631"/>
              <a:gd name="T76" fmla="*/ 2147483647 w 3897"/>
              <a:gd name="T77" fmla="*/ 2147483647 h 1631"/>
              <a:gd name="T78" fmla="*/ 2147483647 w 3897"/>
              <a:gd name="T79" fmla="*/ 2147483647 h 1631"/>
              <a:gd name="T80" fmla="*/ 2147483647 w 3897"/>
              <a:gd name="T81" fmla="*/ 2147483647 h 1631"/>
              <a:gd name="T82" fmla="*/ 2147483647 w 3897"/>
              <a:gd name="T83" fmla="*/ 2147483647 h 1631"/>
              <a:gd name="T84" fmla="*/ 2147483647 w 3897"/>
              <a:gd name="T85" fmla="*/ 2147483647 h 1631"/>
              <a:gd name="T86" fmla="*/ 2147483647 w 3897"/>
              <a:gd name="T87" fmla="*/ 2147483647 h 1631"/>
              <a:gd name="T88" fmla="*/ 2147483647 w 3897"/>
              <a:gd name="T89" fmla="*/ 2147483647 h 1631"/>
              <a:gd name="T90" fmla="*/ 2147483647 w 3897"/>
              <a:gd name="T91" fmla="*/ 2147483647 h 1631"/>
              <a:gd name="T92" fmla="*/ 2147483647 w 3897"/>
              <a:gd name="T93" fmla="*/ 2147483647 h 1631"/>
              <a:gd name="T94" fmla="*/ 2147483647 w 3897"/>
              <a:gd name="T95" fmla="*/ 2147483647 h 1631"/>
              <a:gd name="T96" fmla="*/ 2147483647 w 3897"/>
              <a:gd name="T97" fmla="*/ 2147483647 h 1631"/>
              <a:gd name="T98" fmla="*/ 2147483647 w 3897"/>
              <a:gd name="T99" fmla="*/ 2147483647 h 163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97"/>
              <a:gd name="T151" fmla="*/ 0 h 1631"/>
              <a:gd name="T152" fmla="*/ 3897 w 3897"/>
              <a:gd name="T153" fmla="*/ 1631 h 163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97" h="1631">
                <a:moveTo>
                  <a:pt x="0" y="0"/>
                </a:moveTo>
                <a:lnTo>
                  <a:pt x="158" y="0"/>
                </a:lnTo>
                <a:lnTo>
                  <a:pt x="158" y="12"/>
                </a:lnTo>
                <a:lnTo>
                  <a:pt x="168" y="12"/>
                </a:lnTo>
                <a:lnTo>
                  <a:pt x="168" y="22"/>
                </a:lnTo>
                <a:lnTo>
                  <a:pt x="233" y="22"/>
                </a:lnTo>
                <a:lnTo>
                  <a:pt x="233" y="36"/>
                </a:lnTo>
                <a:lnTo>
                  <a:pt x="351" y="36"/>
                </a:lnTo>
                <a:lnTo>
                  <a:pt x="351" y="46"/>
                </a:lnTo>
                <a:lnTo>
                  <a:pt x="375" y="46"/>
                </a:lnTo>
                <a:lnTo>
                  <a:pt x="375" y="70"/>
                </a:lnTo>
                <a:lnTo>
                  <a:pt x="381" y="70"/>
                </a:lnTo>
                <a:lnTo>
                  <a:pt x="381" y="82"/>
                </a:lnTo>
                <a:lnTo>
                  <a:pt x="387" y="82"/>
                </a:lnTo>
                <a:lnTo>
                  <a:pt x="387" y="94"/>
                </a:lnTo>
                <a:lnTo>
                  <a:pt x="393" y="94"/>
                </a:lnTo>
                <a:lnTo>
                  <a:pt x="393" y="104"/>
                </a:lnTo>
                <a:lnTo>
                  <a:pt x="403" y="104"/>
                </a:lnTo>
                <a:lnTo>
                  <a:pt x="403" y="116"/>
                </a:lnTo>
                <a:lnTo>
                  <a:pt x="439" y="116"/>
                </a:lnTo>
                <a:lnTo>
                  <a:pt x="439" y="130"/>
                </a:lnTo>
                <a:lnTo>
                  <a:pt x="483" y="130"/>
                </a:lnTo>
                <a:lnTo>
                  <a:pt x="483" y="142"/>
                </a:lnTo>
                <a:lnTo>
                  <a:pt x="535" y="142"/>
                </a:lnTo>
                <a:lnTo>
                  <a:pt x="535" y="166"/>
                </a:lnTo>
                <a:lnTo>
                  <a:pt x="539" y="166"/>
                </a:lnTo>
                <a:lnTo>
                  <a:pt x="539" y="178"/>
                </a:lnTo>
                <a:lnTo>
                  <a:pt x="562" y="178"/>
                </a:lnTo>
                <a:lnTo>
                  <a:pt x="562" y="192"/>
                </a:lnTo>
                <a:lnTo>
                  <a:pt x="664" y="192"/>
                </a:lnTo>
                <a:lnTo>
                  <a:pt x="664" y="202"/>
                </a:lnTo>
                <a:lnTo>
                  <a:pt x="720" y="202"/>
                </a:lnTo>
                <a:lnTo>
                  <a:pt x="720" y="230"/>
                </a:lnTo>
                <a:lnTo>
                  <a:pt x="728" y="230"/>
                </a:lnTo>
                <a:lnTo>
                  <a:pt x="728" y="242"/>
                </a:lnTo>
                <a:lnTo>
                  <a:pt x="748" y="242"/>
                </a:lnTo>
                <a:lnTo>
                  <a:pt x="748" y="254"/>
                </a:lnTo>
                <a:lnTo>
                  <a:pt x="760" y="254"/>
                </a:lnTo>
                <a:lnTo>
                  <a:pt x="760" y="265"/>
                </a:lnTo>
                <a:lnTo>
                  <a:pt x="766" y="265"/>
                </a:lnTo>
                <a:lnTo>
                  <a:pt x="766" y="277"/>
                </a:lnTo>
                <a:lnTo>
                  <a:pt x="806" y="277"/>
                </a:lnTo>
                <a:lnTo>
                  <a:pt x="806" y="291"/>
                </a:lnTo>
                <a:lnTo>
                  <a:pt x="812" y="291"/>
                </a:lnTo>
                <a:lnTo>
                  <a:pt x="812" y="303"/>
                </a:lnTo>
                <a:lnTo>
                  <a:pt x="822" y="303"/>
                </a:lnTo>
                <a:lnTo>
                  <a:pt x="822" y="317"/>
                </a:lnTo>
                <a:lnTo>
                  <a:pt x="838" y="317"/>
                </a:lnTo>
                <a:lnTo>
                  <a:pt x="838" y="331"/>
                </a:lnTo>
                <a:lnTo>
                  <a:pt x="898" y="331"/>
                </a:lnTo>
                <a:lnTo>
                  <a:pt x="898" y="345"/>
                </a:lnTo>
                <a:lnTo>
                  <a:pt x="1013" y="345"/>
                </a:lnTo>
                <a:lnTo>
                  <a:pt x="1013" y="357"/>
                </a:lnTo>
                <a:lnTo>
                  <a:pt x="1021" y="357"/>
                </a:lnTo>
                <a:lnTo>
                  <a:pt x="1021" y="371"/>
                </a:lnTo>
                <a:lnTo>
                  <a:pt x="1059" y="371"/>
                </a:lnTo>
                <a:lnTo>
                  <a:pt x="1059" y="387"/>
                </a:lnTo>
                <a:lnTo>
                  <a:pt x="1083" y="387"/>
                </a:lnTo>
                <a:lnTo>
                  <a:pt x="1083" y="401"/>
                </a:lnTo>
                <a:lnTo>
                  <a:pt x="1115" y="401"/>
                </a:lnTo>
                <a:lnTo>
                  <a:pt x="1115" y="431"/>
                </a:lnTo>
                <a:lnTo>
                  <a:pt x="1121" y="431"/>
                </a:lnTo>
                <a:lnTo>
                  <a:pt x="1121" y="445"/>
                </a:lnTo>
                <a:lnTo>
                  <a:pt x="1169" y="445"/>
                </a:lnTo>
                <a:lnTo>
                  <a:pt x="1169" y="459"/>
                </a:lnTo>
                <a:lnTo>
                  <a:pt x="1255" y="459"/>
                </a:lnTo>
                <a:lnTo>
                  <a:pt x="1255" y="477"/>
                </a:lnTo>
                <a:lnTo>
                  <a:pt x="1272" y="477"/>
                </a:lnTo>
                <a:lnTo>
                  <a:pt x="1272" y="493"/>
                </a:lnTo>
                <a:lnTo>
                  <a:pt x="1290" y="493"/>
                </a:lnTo>
                <a:lnTo>
                  <a:pt x="1290" y="509"/>
                </a:lnTo>
                <a:lnTo>
                  <a:pt x="1296" y="509"/>
                </a:lnTo>
                <a:lnTo>
                  <a:pt x="1296" y="523"/>
                </a:lnTo>
                <a:lnTo>
                  <a:pt x="1320" y="523"/>
                </a:lnTo>
                <a:lnTo>
                  <a:pt x="1320" y="543"/>
                </a:lnTo>
                <a:lnTo>
                  <a:pt x="1334" y="543"/>
                </a:lnTo>
                <a:lnTo>
                  <a:pt x="1334" y="557"/>
                </a:lnTo>
                <a:lnTo>
                  <a:pt x="1416" y="557"/>
                </a:lnTo>
                <a:lnTo>
                  <a:pt x="1416" y="577"/>
                </a:lnTo>
                <a:lnTo>
                  <a:pt x="1442" y="577"/>
                </a:lnTo>
                <a:lnTo>
                  <a:pt x="1442" y="593"/>
                </a:lnTo>
                <a:lnTo>
                  <a:pt x="1458" y="593"/>
                </a:lnTo>
                <a:lnTo>
                  <a:pt x="1458" y="631"/>
                </a:lnTo>
                <a:lnTo>
                  <a:pt x="1474" y="631"/>
                </a:lnTo>
                <a:lnTo>
                  <a:pt x="1474" y="649"/>
                </a:lnTo>
                <a:lnTo>
                  <a:pt x="1490" y="649"/>
                </a:lnTo>
                <a:lnTo>
                  <a:pt x="1490" y="667"/>
                </a:lnTo>
                <a:lnTo>
                  <a:pt x="1542" y="667"/>
                </a:lnTo>
                <a:lnTo>
                  <a:pt x="1542" y="683"/>
                </a:lnTo>
                <a:lnTo>
                  <a:pt x="1550" y="683"/>
                </a:lnTo>
                <a:lnTo>
                  <a:pt x="1550" y="703"/>
                </a:lnTo>
                <a:lnTo>
                  <a:pt x="1671" y="703"/>
                </a:lnTo>
                <a:lnTo>
                  <a:pt x="1671" y="719"/>
                </a:lnTo>
                <a:lnTo>
                  <a:pt x="1689" y="719"/>
                </a:lnTo>
                <a:lnTo>
                  <a:pt x="1689" y="739"/>
                </a:lnTo>
                <a:lnTo>
                  <a:pt x="1713" y="739"/>
                </a:lnTo>
                <a:lnTo>
                  <a:pt x="1713" y="759"/>
                </a:lnTo>
                <a:lnTo>
                  <a:pt x="1729" y="759"/>
                </a:lnTo>
                <a:lnTo>
                  <a:pt x="1729" y="777"/>
                </a:lnTo>
                <a:lnTo>
                  <a:pt x="1761" y="777"/>
                </a:lnTo>
                <a:lnTo>
                  <a:pt x="1761" y="795"/>
                </a:lnTo>
                <a:lnTo>
                  <a:pt x="1899" y="795"/>
                </a:lnTo>
                <a:lnTo>
                  <a:pt x="1899" y="815"/>
                </a:lnTo>
                <a:lnTo>
                  <a:pt x="1925" y="815"/>
                </a:lnTo>
                <a:lnTo>
                  <a:pt x="1925" y="832"/>
                </a:lnTo>
                <a:lnTo>
                  <a:pt x="1963" y="832"/>
                </a:lnTo>
                <a:lnTo>
                  <a:pt x="1963" y="872"/>
                </a:lnTo>
                <a:lnTo>
                  <a:pt x="2164" y="872"/>
                </a:lnTo>
                <a:lnTo>
                  <a:pt x="2164" y="892"/>
                </a:lnTo>
                <a:lnTo>
                  <a:pt x="2188" y="892"/>
                </a:lnTo>
                <a:lnTo>
                  <a:pt x="2188" y="916"/>
                </a:lnTo>
                <a:lnTo>
                  <a:pt x="2198" y="916"/>
                </a:lnTo>
                <a:lnTo>
                  <a:pt x="2198" y="960"/>
                </a:lnTo>
                <a:lnTo>
                  <a:pt x="2208" y="960"/>
                </a:lnTo>
                <a:lnTo>
                  <a:pt x="2208" y="984"/>
                </a:lnTo>
                <a:lnTo>
                  <a:pt x="2266" y="984"/>
                </a:lnTo>
                <a:lnTo>
                  <a:pt x="2266" y="1008"/>
                </a:lnTo>
                <a:lnTo>
                  <a:pt x="2288" y="1008"/>
                </a:lnTo>
                <a:lnTo>
                  <a:pt x="2288" y="1032"/>
                </a:lnTo>
                <a:lnTo>
                  <a:pt x="2314" y="1032"/>
                </a:lnTo>
                <a:lnTo>
                  <a:pt x="2314" y="1056"/>
                </a:lnTo>
                <a:lnTo>
                  <a:pt x="2407" y="1056"/>
                </a:lnTo>
                <a:lnTo>
                  <a:pt x="2407" y="1082"/>
                </a:lnTo>
                <a:lnTo>
                  <a:pt x="2437" y="1082"/>
                </a:lnTo>
                <a:lnTo>
                  <a:pt x="2437" y="1110"/>
                </a:lnTo>
                <a:lnTo>
                  <a:pt x="2447" y="1110"/>
                </a:lnTo>
                <a:lnTo>
                  <a:pt x="2447" y="1136"/>
                </a:lnTo>
                <a:lnTo>
                  <a:pt x="2485" y="1136"/>
                </a:lnTo>
                <a:lnTo>
                  <a:pt x="2485" y="1166"/>
                </a:lnTo>
                <a:lnTo>
                  <a:pt x="2517" y="1166"/>
                </a:lnTo>
                <a:lnTo>
                  <a:pt x="2517" y="1194"/>
                </a:lnTo>
                <a:lnTo>
                  <a:pt x="2607" y="1194"/>
                </a:lnTo>
                <a:lnTo>
                  <a:pt x="2607" y="1222"/>
                </a:lnTo>
                <a:lnTo>
                  <a:pt x="2645" y="1222"/>
                </a:lnTo>
                <a:lnTo>
                  <a:pt x="2645" y="1250"/>
                </a:lnTo>
                <a:lnTo>
                  <a:pt x="2683" y="1250"/>
                </a:lnTo>
                <a:lnTo>
                  <a:pt x="2683" y="1282"/>
                </a:lnTo>
                <a:lnTo>
                  <a:pt x="2732" y="1282"/>
                </a:lnTo>
                <a:lnTo>
                  <a:pt x="2732" y="1316"/>
                </a:lnTo>
                <a:lnTo>
                  <a:pt x="2836" y="1316"/>
                </a:lnTo>
                <a:lnTo>
                  <a:pt x="2836" y="1352"/>
                </a:lnTo>
                <a:lnTo>
                  <a:pt x="2844" y="1352"/>
                </a:lnTo>
                <a:lnTo>
                  <a:pt x="2844" y="1394"/>
                </a:lnTo>
                <a:lnTo>
                  <a:pt x="3125" y="1394"/>
                </a:lnTo>
                <a:lnTo>
                  <a:pt x="3125" y="1449"/>
                </a:lnTo>
                <a:lnTo>
                  <a:pt x="3275" y="1449"/>
                </a:lnTo>
                <a:lnTo>
                  <a:pt x="3275" y="1519"/>
                </a:lnTo>
                <a:lnTo>
                  <a:pt x="3532" y="1519"/>
                </a:lnTo>
                <a:lnTo>
                  <a:pt x="3722" y="1519"/>
                </a:lnTo>
                <a:lnTo>
                  <a:pt x="3722" y="1631"/>
                </a:lnTo>
                <a:lnTo>
                  <a:pt x="3897" y="1631"/>
                </a:lnTo>
              </a:path>
            </a:pathLst>
          </a:custGeom>
          <a:noFill/>
          <a:ln w="28575">
            <a:solidFill>
              <a:srgbClr val="FF6600"/>
            </a:solidFill>
            <a:miter lim="800000"/>
            <a:headEnd/>
            <a:tailEnd/>
          </a:ln>
        </p:spPr>
        <p:txBody>
          <a:bodyPr/>
          <a:lstStyle/>
          <a:p>
            <a:endParaRPr lang="en-US" b="1" dirty="0">
              <a:solidFill>
                <a:schemeClr val="bg1"/>
              </a:solidFill>
              <a:latin typeface="Arial" panose="020B0604020202020204" pitchFamily="34" charset="0"/>
            </a:endParaRPr>
          </a:p>
        </p:txBody>
      </p:sp>
      <p:grpSp>
        <p:nvGrpSpPr>
          <p:cNvPr id="7" name="Group 6"/>
          <p:cNvGrpSpPr/>
          <p:nvPr/>
        </p:nvGrpSpPr>
        <p:grpSpPr>
          <a:xfrm>
            <a:off x="1398986" y="3032073"/>
            <a:ext cx="5402839" cy="2085928"/>
            <a:chOff x="1398986" y="3032073"/>
            <a:chExt cx="5402839" cy="2085928"/>
          </a:xfrm>
        </p:grpSpPr>
        <p:sp>
          <p:nvSpPr>
            <p:cNvPr id="610" name="Line 15"/>
            <p:cNvSpPr>
              <a:spLocks noChangeShapeType="1"/>
            </p:cNvSpPr>
            <p:nvPr/>
          </p:nvSpPr>
          <p:spPr bwMode="auto">
            <a:xfrm>
              <a:off x="1398986"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11" name="Line 16"/>
            <p:cNvSpPr>
              <a:spLocks noChangeShapeType="1"/>
            </p:cNvSpPr>
            <p:nvPr/>
          </p:nvSpPr>
          <p:spPr bwMode="auto">
            <a:xfrm>
              <a:off x="1407373"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12" name="Line 17"/>
            <p:cNvSpPr>
              <a:spLocks noChangeShapeType="1"/>
            </p:cNvSpPr>
            <p:nvPr/>
          </p:nvSpPr>
          <p:spPr bwMode="auto">
            <a:xfrm>
              <a:off x="1429740"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13" name="Line 18"/>
            <p:cNvSpPr>
              <a:spLocks noChangeShapeType="1"/>
            </p:cNvSpPr>
            <p:nvPr/>
          </p:nvSpPr>
          <p:spPr bwMode="auto">
            <a:xfrm>
              <a:off x="1438127"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14" name="Line 19"/>
            <p:cNvSpPr>
              <a:spLocks noChangeShapeType="1"/>
            </p:cNvSpPr>
            <p:nvPr/>
          </p:nvSpPr>
          <p:spPr bwMode="auto">
            <a:xfrm>
              <a:off x="1446514"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15" name="Line 20"/>
            <p:cNvSpPr>
              <a:spLocks noChangeShapeType="1"/>
            </p:cNvSpPr>
            <p:nvPr/>
          </p:nvSpPr>
          <p:spPr bwMode="auto">
            <a:xfrm>
              <a:off x="1452106"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16" name="Line 21"/>
            <p:cNvSpPr>
              <a:spLocks noChangeShapeType="1"/>
            </p:cNvSpPr>
            <p:nvPr/>
          </p:nvSpPr>
          <p:spPr bwMode="auto">
            <a:xfrm>
              <a:off x="1535979"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17" name="Line 22"/>
            <p:cNvSpPr>
              <a:spLocks noChangeShapeType="1"/>
            </p:cNvSpPr>
            <p:nvPr/>
          </p:nvSpPr>
          <p:spPr bwMode="auto">
            <a:xfrm>
              <a:off x="1558345"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18" name="Line 23"/>
            <p:cNvSpPr>
              <a:spLocks noChangeShapeType="1"/>
            </p:cNvSpPr>
            <p:nvPr/>
          </p:nvSpPr>
          <p:spPr bwMode="auto">
            <a:xfrm>
              <a:off x="1600282"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19" name="Line 24"/>
            <p:cNvSpPr>
              <a:spLocks noChangeShapeType="1"/>
            </p:cNvSpPr>
            <p:nvPr/>
          </p:nvSpPr>
          <p:spPr bwMode="auto">
            <a:xfrm>
              <a:off x="1608669" y="303207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0" name="Line 25"/>
            <p:cNvSpPr>
              <a:spLocks noChangeShapeType="1"/>
            </p:cNvSpPr>
            <p:nvPr/>
          </p:nvSpPr>
          <p:spPr bwMode="auto">
            <a:xfrm>
              <a:off x="1653402" y="3059668"/>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1" name="Line 26"/>
            <p:cNvSpPr>
              <a:spLocks noChangeShapeType="1"/>
            </p:cNvSpPr>
            <p:nvPr/>
          </p:nvSpPr>
          <p:spPr bwMode="auto">
            <a:xfrm>
              <a:off x="1707919" y="3059668"/>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2" name="Line 27"/>
            <p:cNvSpPr>
              <a:spLocks noChangeShapeType="1"/>
            </p:cNvSpPr>
            <p:nvPr/>
          </p:nvSpPr>
          <p:spPr bwMode="auto">
            <a:xfrm>
              <a:off x="1749856" y="3072211"/>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3" name="Line 28"/>
            <p:cNvSpPr>
              <a:spLocks noChangeShapeType="1"/>
            </p:cNvSpPr>
            <p:nvPr/>
          </p:nvSpPr>
          <p:spPr bwMode="auto">
            <a:xfrm>
              <a:off x="1758243" y="3072211"/>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4" name="Line 29"/>
            <p:cNvSpPr>
              <a:spLocks noChangeShapeType="1"/>
            </p:cNvSpPr>
            <p:nvPr/>
          </p:nvSpPr>
          <p:spPr bwMode="auto">
            <a:xfrm>
              <a:off x="1766630" y="3072211"/>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5" name="Line 30"/>
            <p:cNvSpPr>
              <a:spLocks noChangeShapeType="1"/>
            </p:cNvSpPr>
            <p:nvPr/>
          </p:nvSpPr>
          <p:spPr bwMode="auto">
            <a:xfrm>
              <a:off x="1775018" y="3072211"/>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6" name="Line 31"/>
            <p:cNvSpPr>
              <a:spLocks noChangeShapeType="1"/>
            </p:cNvSpPr>
            <p:nvPr/>
          </p:nvSpPr>
          <p:spPr bwMode="auto">
            <a:xfrm>
              <a:off x="1780609" y="3072211"/>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7" name="Line 40"/>
            <p:cNvSpPr>
              <a:spLocks noChangeShapeType="1"/>
            </p:cNvSpPr>
            <p:nvPr/>
          </p:nvSpPr>
          <p:spPr bwMode="auto">
            <a:xfrm>
              <a:off x="1942764" y="3162522"/>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8" name="Line 41"/>
            <p:cNvSpPr>
              <a:spLocks noChangeShapeType="1"/>
            </p:cNvSpPr>
            <p:nvPr/>
          </p:nvSpPr>
          <p:spPr bwMode="auto">
            <a:xfrm>
              <a:off x="1959539" y="3177574"/>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29" name="Line 42"/>
            <p:cNvSpPr>
              <a:spLocks noChangeShapeType="1"/>
            </p:cNvSpPr>
            <p:nvPr/>
          </p:nvSpPr>
          <p:spPr bwMode="auto">
            <a:xfrm>
              <a:off x="1995884" y="3177574"/>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0" name="Line 43"/>
            <p:cNvSpPr>
              <a:spLocks noChangeShapeType="1"/>
            </p:cNvSpPr>
            <p:nvPr/>
          </p:nvSpPr>
          <p:spPr bwMode="auto">
            <a:xfrm>
              <a:off x="2026638" y="3192626"/>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1" name="Line 44"/>
            <p:cNvSpPr>
              <a:spLocks noChangeShapeType="1"/>
            </p:cNvSpPr>
            <p:nvPr/>
          </p:nvSpPr>
          <p:spPr bwMode="auto">
            <a:xfrm>
              <a:off x="2026638" y="3207677"/>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2" name="Line 60"/>
            <p:cNvSpPr>
              <a:spLocks noChangeShapeType="1"/>
            </p:cNvSpPr>
            <p:nvPr/>
          </p:nvSpPr>
          <p:spPr bwMode="auto">
            <a:xfrm>
              <a:off x="2489339" y="3378264"/>
              <a:ext cx="0" cy="46409"/>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3" name="Line 61"/>
            <p:cNvSpPr>
              <a:spLocks noChangeShapeType="1"/>
            </p:cNvSpPr>
            <p:nvPr/>
          </p:nvSpPr>
          <p:spPr bwMode="auto">
            <a:xfrm>
              <a:off x="2525684" y="3393316"/>
              <a:ext cx="0" cy="46409"/>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4" name="Line 62"/>
            <p:cNvSpPr>
              <a:spLocks noChangeShapeType="1"/>
            </p:cNvSpPr>
            <p:nvPr/>
          </p:nvSpPr>
          <p:spPr bwMode="auto">
            <a:xfrm>
              <a:off x="2534072" y="3409622"/>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5" name="Line 63"/>
            <p:cNvSpPr>
              <a:spLocks noChangeShapeType="1"/>
            </p:cNvSpPr>
            <p:nvPr/>
          </p:nvSpPr>
          <p:spPr bwMode="auto">
            <a:xfrm>
              <a:off x="2553642" y="3424674"/>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6" name="Line 64"/>
            <p:cNvSpPr>
              <a:spLocks noChangeShapeType="1"/>
            </p:cNvSpPr>
            <p:nvPr/>
          </p:nvSpPr>
          <p:spPr bwMode="auto">
            <a:xfrm>
              <a:off x="2570417" y="3439725"/>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7" name="Line 65"/>
            <p:cNvSpPr>
              <a:spLocks noChangeShapeType="1"/>
            </p:cNvSpPr>
            <p:nvPr/>
          </p:nvSpPr>
          <p:spPr bwMode="auto">
            <a:xfrm>
              <a:off x="2598374" y="3439725"/>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8" name="Line 66"/>
            <p:cNvSpPr>
              <a:spLocks noChangeShapeType="1"/>
            </p:cNvSpPr>
            <p:nvPr/>
          </p:nvSpPr>
          <p:spPr bwMode="auto">
            <a:xfrm>
              <a:off x="2615149" y="3439725"/>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39" name="Line 67"/>
            <p:cNvSpPr>
              <a:spLocks noChangeShapeType="1"/>
            </p:cNvSpPr>
            <p:nvPr/>
          </p:nvSpPr>
          <p:spPr bwMode="auto">
            <a:xfrm>
              <a:off x="2620741" y="3439725"/>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0" name="Line 68"/>
            <p:cNvSpPr>
              <a:spLocks noChangeShapeType="1"/>
            </p:cNvSpPr>
            <p:nvPr/>
          </p:nvSpPr>
          <p:spPr bwMode="auto">
            <a:xfrm>
              <a:off x="2629128" y="3439725"/>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1" name="Line 87"/>
            <p:cNvSpPr>
              <a:spLocks noChangeShapeType="1"/>
            </p:cNvSpPr>
            <p:nvPr/>
          </p:nvSpPr>
          <p:spPr bwMode="auto">
            <a:xfrm>
              <a:off x="3233016" y="3683063"/>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2" name="Line 88"/>
            <p:cNvSpPr>
              <a:spLocks noChangeShapeType="1"/>
            </p:cNvSpPr>
            <p:nvPr/>
          </p:nvSpPr>
          <p:spPr bwMode="auto">
            <a:xfrm>
              <a:off x="3263769" y="3723201"/>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3" name="Line 89"/>
            <p:cNvSpPr>
              <a:spLocks noChangeShapeType="1"/>
            </p:cNvSpPr>
            <p:nvPr/>
          </p:nvSpPr>
          <p:spPr bwMode="auto">
            <a:xfrm>
              <a:off x="3277748" y="3723201"/>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4" name="Line 90"/>
            <p:cNvSpPr>
              <a:spLocks noChangeShapeType="1"/>
            </p:cNvSpPr>
            <p:nvPr/>
          </p:nvSpPr>
          <p:spPr bwMode="auto">
            <a:xfrm>
              <a:off x="3308502" y="3723201"/>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5" name="Line 91"/>
            <p:cNvSpPr>
              <a:spLocks noChangeShapeType="1"/>
            </p:cNvSpPr>
            <p:nvPr/>
          </p:nvSpPr>
          <p:spPr bwMode="auto">
            <a:xfrm>
              <a:off x="3322481" y="3723201"/>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6" name="Line 92"/>
            <p:cNvSpPr>
              <a:spLocks noChangeShapeType="1"/>
            </p:cNvSpPr>
            <p:nvPr/>
          </p:nvSpPr>
          <p:spPr bwMode="auto">
            <a:xfrm>
              <a:off x="3330868" y="3723201"/>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7" name="Line 93"/>
            <p:cNvSpPr>
              <a:spLocks noChangeShapeType="1"/>
            </p:cNvSpPr>
            <p:nvPr/>
          </p:nvSpPr>
          <p:spPr bwMode="auto">
            <a:xfrm>
              <a:off x="3367213" y="3723201"/>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8" name="Line 94"/>
            <p:cNvSpPr>
              <a:spLocks noChangeShapeType="1"/>
            </p:cNvSpPr>
            <p:nvPr/>
          </p:nvSpPr>
          <p:spPr bwMode="auto">
            <a:xfrm>
              <a:off x="3425924" y="376835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49" name="Line 95"/>
            <p:cNvSpPr>
              <a:spLocks noChangeShapeType="1"/>
            </p:cNvSpPr>
            <p:nvPr/>
          </p:nvSpPr>
          <p:spPr bwMode="auto">
            <a:xfrm>
              <a:off x="3529368" y="3856158"/>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0" name="Line 96"/>
            <p:cNvSpPr>
              <a:spLocks noChangeShapeType="1"/>
            </p:cNvSpPr>
            <p:nvPr/>
          </p:nvSpPr>
          <p:spPr bwMode="auto">
            <a:xfrm>
              <a:off x="3590875" y="3903822"/>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1" name="Line 121"/>
            <p:cNvSpPr>
              <a:spLocks noChangeShapeType="1"/>
            </p:cNvSpPr>
            <p:nvPr/>
          </p:nvSpPr>
          <p:spPr bwMode="auto">
            <a:xfrm>
              <a:off x="5048873" y="4547287"/>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2" name="Line 122"/>
            <p:cNvSpPr>
              <a:spLocks noChangeShapeType="1"/>
            </p:cNvSpPr>
            <p:nvPr/>
          </p:nvSpPr>
          <p:spPr bwMode="auto">
            <a:xfrm>
              <a:off x="5096401" y="4582408"/>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3" name="Line 125"/>
            <p:cNvSpPr>
              <a:spLocks noChangeShapeType="1"/>
            </p:cNvSpPr>
            <p:nvPr/>
          </p:nvSpPr>
          <p:spPr bwMode="auto">
            <a:xfrm>
              <a:off x="5156511" y="4622546"/>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4" name="Line 126"/>
            <p:cNvSpPr>
              <a:spLocks noChangeShapeType="1"/>
            </p:cNvSpPr>
            <p:nvPr/>
          </p:nvSpPr>
          <p:spPr bwMode="auto">
            <a:xfrm>
              <a:off x="5184468" y="4622546"/>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5" name="Line 127"/>
            <p:cNvSpPr>
              <a:spLocks noChangeShapeType="1"/>
            </p:cNvSpPr>
            <p:nvPr/>
          </p:nvSpPr>
          <p:spPr bwMode="auto">
            <a:xfrm>
              <a:off x="5198447" y="4622546"/>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6" name="Line 128"/>
            <p:cNvSpPr>
              <a:spLocks noChangeShapeType="1"/>
            </p:cNvSpPr>
            <p:nvPr/>
          </p:nvSpPr>
          <p:spPr bwMode="auto">
            <a:xfrm>
              <a:off x="5259954" y="4662684"/>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7" name="Line 129"/>
            <p:cNvSpPr>
              <a:spLocks noChangeShapeType="1"/>
            </p:cNvSpPr>
            <p:nvPr/>
          </p:nvSpPr>
          <p:spPr bwMode="auto">
            <a:xfrm>
              <a:off x="5265546" y="4662684"/>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8" name="Line 130"/>
            <p:cNvSpPr>
              <a:spLocks noChangeShapeType="1"/>
            </p:cNvSpPr>
            <p:nvPr/>
          </p:nvSpPr>
          <p:spPr bwMode="auto">
            <a:xfrm>
              <a:off x="5313074" y="4662684"/>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59" name="Line 132"/>
            <p:cNvSpPr>
              <a:spLocks noChangeShapeType="1"/>
            </p:cNvSpPr>
            <p:nvPr/>
          </p:nvSpPr>
          <p:spPr bwMode="auto">
            <a:xfrm>
              <a:off x="5363398" y="4712857"/>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0" name="Line 133"/>
            <p:cNvSpPr>
              <a:spLocks noChangeShapeType="1"/>
            </p:cNvSpPr>
            <p:nvPr/>
          </p:nvSpPr>
          <p:spPr bwMode="auto">
            <a:xfrm>
              <a:off x="5416518" y="4760521"/>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1" name="Line 134"/>
            <p:cNvSpPr>
              <a:spLocks noChangeShapeType="1"/>
            </p:cNvSpPr>
            <p:nvPr/>
          </p:nvSpPr>
          <p:spPr bwMode="auto">
            <a:xfrm>
              <a:off x="5519962" y="4760521"/>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2" name="Line 136"/>
            <p:cNvSpPr>
              <a:spLocks noChangeShapeType="1"/>
            </p:cNvSpPr>
            <p:nvPr/>
          </p:nvSpPr>
          <p:spPr bwMode="auto">
            <a:xfrm>
              <a:off x="5542328" y="4760521"/>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3" name="Line 137"/>
            <p:cNvSpPr>
              <a:spLocks noChangeShapeType="1"/>
            </p:cNvSpPr>
            <p:nvPr/>
          </p:nvSpPr>
          <p:spPr bwMode="auto">
            <a:xfrm>
              <a:off x="5556307" y="4760521"/>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4" name="Line 141"/>
            <p:cNvSpPr>
              <a:spLocks noChangeShapeType="1"/>
            </p:cNvSpPr>
            <p:nvPr/>
          </p:nvSpPr>
          <p:spPr bwMode="auto">
            <a:xfrm>
              <a:off x="5675127" y="4763029"/>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5" name="Line 142"/>
            <p:cNvSpPr>
              <a:spLocks noChangeShapeType="1"/>
            </p:cNvSpPr>
            <p:nvPr/>
          </p:nvSpPr>
          <p:spPr bwMode="auto">
            <a:xfrm>
              <a:off x="5728247" y="4763029"/>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6" name="Line 143"/>
            <p:cNvSpPr>
              <a:spLocks noChangeShapeType="1"/>
            </p:cNvSpPr>
            <p:nvPr/>
          </p:nvSpPr>
          <p:spPr bwMode="auto">
            <a:xfrm>
              <a:off x="5817711" y="4832016"/>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7" name="Line 148"/>
            <p:cNvSpPr>
              <a:spLocks noChangeShapeType="1"/>
            </p:cNvSpPr>
            <p:nvPr/>
          </p:nvSpPr>
          <p:spPr bwMode="auto">
            <a:xfrm>
              <a:off x="5982662" y="4917310"/>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8" name="Line 149"/>
            <p:cNvSpPr>
              <a:spLocks noChangeShapeType="1"/>
            </p:cNvSpPr>
            <p:nvPr/>
          </p:nvSpPr>
          <p:spPr bwMode="auto">
            <a:xfrm>
              <a:off x="6182561" y="4917310"/>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69" name="Line 150"/>
            <p:cNvSpPr>
              <a:spLocks noChangeShapeType="1"/>
            </p:cNvSpPr>
            <p:nvPr/>
          </p:nvSpPr>
          <p:spPr bwMode="auto">
            <a:xfrm>
              <a:off x="6378265" y="4917310"/>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0" name="Line 151"/>
            <p:cNvSpPr>
              <a:spLocks noChangeShapeType="1"/>
            </p:cNvSpPr>
            <p:nvPr/>
          </p:nvSpPr>
          <p:spPr bwMode="auto">
            <a:xfrm>
              <a:off x="6554399" y="4917310"/>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1" name="Line 158"/>
            <p:cNvSpPr>
              <a:spLocks noChangeShapeType="1"/>
            </p:cNvSpPr>
            <p:nvPr/>
          </p:nvSpPr>
          <p:spPr bwMode="auto">
            <a:xfrm>
              <a:off x="6776663" y="5055285"/>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2" name="Line 159"/>
            <p:cNvSpPr>
              <a:spLocks noChangeShapeType="1"/>
            </p:cNvSpPr>
            <p:nvPr/>
          </p:nvSpPr>
          <p:spPr bwMode="auto">
            <a:xfrm>
              <a:off x="6801825" y="5055285"/>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3" name="Line 160"/>
            <p:cNvSpPr>
              <a:spLocks noChangeShapeType="1"/>
            </p:cNvSpPr>
            <p:nvPr/>
          </p:nvSpPr>
          <p:spPr bwMode="auto">
            <a:xfrm>
              <a:off x="3785181" y="3948978"/>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4" name="Line 161"/>
            <p:cNvSpPr>
              <a:spLocks noChangeShapeType="1"/>
            </p:cNvSpPr>
            <p:nvPr/>
          </p:nvSpPr>
          <p:spPr bwMode="auto">
            <a:xfrm>
              <a:off x="3969703" y="4019219"/>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5" name="Line 162"/>
            <p:cNvSpPr>
              <a:spLocks noChangeShapeType="1"/>
            </p:cNvSpPr>
            <p:nvPr/>
          </p:nvSpPr>
          <p:spPr bwMode="auto">
            <a:xfrm>
              <a:off x="4000456" y="4019219"/>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6" name="Line 163"/>
            <p:cNvSpPr>
              <a:spLocks noChangeShapeType="1"/>
            </p:cNvSpPr>
            <p:nvPr/>
          </p:nvSpPr>
          <p:spPr bwMode="auto">
            <a:xfrm>
              <a:off x="4148632" y="4110785"/>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7" name="Line 164"/>
            <p:cNvSpPr>
              <a:spLocks noChangeShapeType="1"/>
            </p:cNvSpPr>
            <p:nvPr/>
          </p:nvSpPr>
          <p:spPr bwMode="auto">
            <a:xfrm>
              <a:off x="4194763" y="4110785"/>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8" name="Line 165"/>
            <p:cNvSpPr>
              <a:spLocks noChangeShapeType="1"/>
            </p:cNvSpPr>
            <p:nvPr/>
          </p:nvSpPr>
          <p:spPr bwMode="auto">
            <a:xfrm>
              <a:off x="4289820" y="4110785"/>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79" name="Line 166"/>
            <p:cNvSpPr>
              <a:spLocks noChangeShapeType="1"/>
            </p:cNvSpPr>
            <p:nvPr/>
          </p:nvSpPr>
          <p:spPr bwMode="auto">
            <a:xfrm>
              <a:off x="4312186" y="4110785"/>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0" name="Line 167"/>
            <p:cNvSpPr>
              <a:spLocks noChangeShapeType="1"/>
            </p:cNvSpPr>
            <p:nvPr/>
          </p:nvSpPr>
          <p:spPr bwMode="auto">
            <a:xfrm>
              <a:off x="4320573" y="4110785"/>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1" name="Line 168"/>
            <p:cNvSpPr>
              <a:spLocks noChangeShapeType="1"/>
            </p:cNvSpPr>
            <p:nvPr/>
          </p:nvSpPr>
          <p:spPr bwMode="auto">
            <a:xfrm>
              <a:off x="4342939" y="4110785"/>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2" name="Line 169"/>
            <p:cNvSpPr>
              <a:spLocks noChangeShapeType="1"/>
            </p:cNvSpPr>
            <p:nvPr/>
          </p:nvSpPr>
          <p:spPr bwMode="auto">
            <a:xfrm>
              <a:off x="4365306" y="4110785"/>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3" name="Line 170"/>
            <p:cNvSpPr>
              <a:spLocks noChangeShapeType="1"/>
            </p:cNvSpPr>
            <p:nvPr/>
          </p:nvSpPr>
          <p:spPr bwMode="auto">
            <a:xfrm>
              <a:off x="4373693" y="4110785"/>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4" name="Line 171"/>
            <p:cNvSpPr>
              <a:spLocks noChangeShapeType="1"/>
            </p:cNvSpPr>
            <p:nvPr/>
          </p:nvSpPr>
          <p:spPr bwMode="auto">
            <a:xfrm>
              <a:off x="4424017" y="4138380"/>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5" name="Line 172"/>
            <p:cNvSpPr>
              <a:spLocks noChangeShapeType="1"/>
            </p:cNvSpPr>
            <p:nvPr/>
          </p:nvSpPr>
          <p:spPr bwMode="auto">
            <a:xfrm>
              <a:off x="4485524" y="4251268"/>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6" name="Line 173"/>
            <p:cNvSpPr>
              <a:spLocks noChangeShapeType="1"/>
            </p:cNvSpPr>
            <p:nvPr/>
          </p:nvSpPr>
          <p:spPr bwMode="auto">
            <a:xfrm>
              <a:off x="4477137" y="4223673"/>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7" name="Line 174"/>
            <p:cNvSpPr>
              <a:spLocks noChangeShapeType="1"/>
            </p:cNvSpPr>
            <p:nvPr/>
          </p:nvSpPr>
          <p:spPr bwMode="auto">
            <a:xfrm>
              <a:off x="4625313" y="4311476"/>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8" name="Line 175"/>
            <p:cNvSpPr>
              <a:spLocks noChangeShapeType="1"/>
            </p:cNvSpPr>
            <p:nvPr/>
          </p:nvSpPr>
          <p:spPr bwMode="auto">
            <a:xfrm>
              <a:off x="4677034" y="4341579"/>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89" name="Line 176"/>
            <p:cNvSpPr>
              <a:spLocks noChangeShapeType="1"/>
            </p:cNvSpPr>
            <p:nvPr/>
          </p:nvSpPr>
          <p:spPr bwMode="auto">
            <a:xfrm>
              <a:off x="4685422" y="4341579"/>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0" name="Line 177"/>
            <p:cNvSpPr>
              <a:spLocks noChangeShapeType="1"/>
            </p:cNvSpPr>
            <p:nvPr/>
          </p:nvSpPr>
          <p:spPr bwMode="auto">
            <a:xfrm>
              <a:off x="4693809" y="4341579"/>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1" name="Line 178"/>
            <p:cNvSpPr>
              <a:spLocks noChangeShapeType="1"/>
            </p:cNvSpPr>
            <p:nvPr/>
          </p:nvSpPr>
          <p:spPr bwMode="auto">
            <a:xfrm>
              <a:off x="4702196" y="4341579"/>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2" name="Line 179"/>
            <p:cNvSpPr>
              <a:spLocks noChangeShapeType="1"/>
            </p:cNvSpPr>
            <p:nvPr/>
          </p:nvSpPr>
          <p:spPr bwMode="auto">
            <a:xfrm>
              <a:off x="4783274" y="4374191"/>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3" name="Line 180"/>
            <p:cNvSpPr>
              <a:spLocks noChangeShapeType="1"/>
            </p:cNvSpPr>
            <p:nvPr/>
          </p:nvSpPr>
          <p:spPr bwMode="auto">
            <a:xfrm>
              <a:off x="4825211" y="4441924"/>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4" name="Line 181"/>
            <p:cNvSpPr>
              <a:spLocks noChangeShapeType="1"/>
            </p:cNvSpPr>
            <p:nvPr/>
          </p:nvSpPr>
          <p:spPr bwMode="auto">
            <a:xfrm>
              <a:off x="4945429" y="4512166"/>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5" name="Line 182"/>
            <p:cNvSpPr>
              <a:spLocks noChangeShapeType="1"/>
            </p:cNvSpPr>
            <p:nvPr/>
          </p:nvSpPr>
          <p:spPr bwMode="auto">
            <a:xfrm>
              <a:off x="4491116" y="4251268"/>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6" name="Line 191"/>
            <p:cNvSpPr>
              <a:spLocks noChangeShapeType="1"/>
            </p:cNvSpPr>
            <p:nvPr/>
          </p:nvSpPr>
          <p:spPr bwMode="auto">
            <a:xfrm>
              <a:off x="2665473" y="345728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7" name="Line 192"/>
            <p:cNvSpPr>
              <a:spLocks noChangeShapeType="1"/>
            </p:cNvSpPr>
            <p:nvPr/>
          </p:nvSpPr>
          <p:spPr bwMode="auto">
            <a:xfrm>
              <a:off x="2675258" y="345728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8" name="Line 194"/>
            <p:cNvSpPr>
              <a:spLocks noChangeShapeType="1"/>
            </p:cNvSpPr>
            <p:nvPr/>
          </p:nvSpPr>
          <p:spPr bwMode="auto">
            <a:xfrm>
              <a:off x="2274064" y="3267885"/>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99" name="Line 195"/>
            <p:cNvSpPr>
              <a:spLocks noChangeShapeType="1"/>
            </p:cNvSpPr>
            <p:nvPr/>
          </p:nvSpPr>
          <p:spPr bwMode="auto">
            <a:xfrm>
              <a:off x="2302022" y="3267885"/>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0" name="Line 196"/>
            <p:cNvSpPr>
              <a:spLocks noChangeShapeType="1"/>
            </p:cNvSpPr>
            <p:nvPr/>
          </p:nvSpPr>
          <p:spPr bwMode="auto">
            <a:xfrm>
              <a:off x="2346754" y="328293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1" name="Line 197"/>
            <p:cNvSpPr>
              <a:spLocks noChangeShapeType="1"/>
            </p:cNvSpPr>
            <p:nvPr/>
          </p:nvSpPr>
          <p:spPr bwMode="auto">
            <a:xfrm>
              <a:off x="2377508" y="328293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2" name="Line 198"/>
            <p:cNvSpPr>
              <a:spLocks noChangeShapeType="1"/>
            </p:cNvSpPr>
            <p:nvPr/>
          </p:nvSpPr>
          <p:spPr bwMode="auto">
            <a:xfrm>
              <a:off x="2090940" y="3207677"/>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3" name="Line 199"/>
            <p:cNvSpPr>
              <a:spLocks noChangeShapeType="1"/>
            </p:cNvSpPr>
            <p:nvPr/>
          </p:nvSpPr>
          <p:spPr bwMode="auto">
            <a:xfrm>
              <a:off x="1856095" y="3072211"/>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4" name="Line 200"/>
            <p:cNvSpPr>
              <a:spLocks noChangeShapeType="1"/>
            </p:cNvSpPr>
            <p:nvPr/>
          </p:nvSpPr>
          <p:spPr bwMode="auto">
            <a:xfrm>
              <a:off x="1878461" y="3072211"/>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5" name="Line 201"/>
            <p:cNvSpPr>
              <a:spLocks noChangeShapeType="1"/>
            </p:cNvSpPr>
            <p:nvPr/>
          </p:nvSpPr>
          <p:spPr bwMode="auto">
            <a:xfrm>
              <a:off x="1900828" y="308726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6" name="Line 202"/>
            <p:cNvSpPr>
              <a:spLocks noChangeShapeType="1"/>
            </p:cNvSpPr>
            <p:nvPr/>
          </p:nvSpPr>
          <p:spPr bwMode="auto">
            <a:xfrm>
              <a:off x="1906419" y="308726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7" name="Line 209"/>
            <p:cNvSpPr>
              <a:spLocks noChangeShapeType="1"/>
            </p:cNvSpPr>
            <p:nvPr/>
          </p:nvSpPr>
          <p:spPr bwMode="auto">
            <a:xfrm>
              <a:off x="2697624" y="345728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8" name="Line 210"/>
            <p:cNvSpPr>
              <a:spLocks noChangeShapeType="1"/>
            </p:cNvSpPr>
            <p:nvPr/>
          </p:nvSpPr>
          <p:spPr bwMode="auto">
            <a:xfrm>
              <a:off x="2711603" y="345728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09" name="Line 211"/>
            <p:cNvSpPr>
              <a:spLocks noChangeShapeType="1"/>
            </p:cNvSpPr>
            <p:nvPr/>
          </p:nvSpPr>
          <p:spPr bwMode="auto">
            <a:xfrm>
              <a:off x="2764723" y="345728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0" name="Line 212"/>
            <p:cNvSpPr>
              <a:spLocks noChangeShapeType="1"/>
            </p:cNvSpPr>
            <p:nvPr/>
          </p:nvSpPr>
          <p:spPr bwMode="auto">
            <a:xfrm>
              <a:off x="2770314" y="345728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1" name="Line 214"/>
            <p:cNvSpPr>
              <a:spLocks noChangeShapeType="1"/>
            </p:cNvSpPr>
            <p:nvPr/>
          </p:nvSpPr>
          <p:spPr bwMode="auto">
            <a:xfrm>
              <a:off x="2795476" y="345728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2" name="Line 215"/>
            <p:cNvSpPr>
              <a:spLocks noChangeShapeType="1"/>
            </p:cNvSpPr>
            <p:nvPr/>
          </p:nvSpPr>
          <p:spPr bwMode="auto">
            <a:xfrm>
              <a:off x="2859779" y="3492407"/>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3" name="Line 216"/>
            <p:cNvSpPr>
              <a:spLocks noChangeShapeType="1"/>
            </p:cNvSpPr>
            <p:nvPr/>
          </p:nvSpPr>
          <p:spPr bwMode="auto">
            <a:xfrm>
              <a:off x="2890533" y="351247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4" name="Line 217"/>
            <p:cNvSpPr>
              <a:spLocks noChangeShapeType="1"/>
            </p:cNvSpPr>
            <p:nvPr/>
          </p:nvSpPr>
          <p:spPr bwMode="auto">
            <a:xfrm>
              <a:off x="2963223" y="358522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5" name="Line 218"/>
            <p:cNvSpPr>
              <a:spLocks noChangeShapeType="1"/>
            </p:cNvSpPr>
            <p:nvPr/>
          </p:nvSpPr>
          <p:spPr bwMode="auto">
            <a:xfrm>
              <a:off x="2971610" y="358522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6" name="Line 219"/>
            <p:cNvSpPr>
              <a:spLocks noChangeShapeType="1"/>
            </p:cNvSpPr>
            <p:nvPr/>
          </p:nvSpPr>
          <p:spPr bwMode="auto">
            <a:xfrm>
              <a:off x="2988385" y="358522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7" name="Line 220"/>
            <p:cNvSpPr>
              <a:spLocks noChangeShapeType="1"/>
            </p:cNvSpPr>
            <p:nvPr/>
          </p:nvSpPr>
          <p:spPr bwMode="auto">
            <a:xfrm>
              <a:off x="3024730" y="358522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8" name="Line 221"/>
            <p:cNvSpPr>
              <a:spLocks noChangeShapeType="1"/>
            </p:cNvSpPr>
            <p:nvPr/>
          </p:nvSpPr>
          <p:spPr bwMode="auto">
            <a:xfrm>
              <a:off x="3033117" y="3602787"/>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19" name="Line 222"/>
            <p:cNvSpPr>
              <a:spLocks noChangeShapeType="1"/>
            </p:cNvSpPr>
            <p:nvPr/>
          </p:nvSpPr>
          <p:spPr bwMode="auto">
            <a:xfrm>
              <a:off x="3061075" y="3602787"/>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20" name="Line 223"/>
            <p:cNvSpPr>
              <a:spLocks noChangeShapeType="1"/>
            </p:cNvSpPr>
            <p:nvPr/>
          </p:nvSpPr>
          <p:spPr bwMode="auto">
            <a:xfrm>
              <a:off x="3105808" y="3602787"/>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721" name="Line 224"/>
            <p:cNvSpPr>
              <a:spLocks noChangeShapeType="1"/>
            </p:cNvSpPr>
            <p:nvPr/>
          </p:nvSpPr>
          <p:spPr bwMode="auto">
            <a:xfrm>
              <a:off x="3136561" y="3602787"/>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grpSp>
      <p:sp>
        <p:nvSpPr>
          <p:cNvPr id="260" name="Freeform 14"/>
          <p:cNvSpPr>
            <a:spLocks/>
          </p:cNvSpPr>
          <p:nvPr/>
        </p:nvSpPr>
        <p:spPr bwMode="auto">
          <a:xfrm>
            <a:off x="1466085" y="3084880"/>
            <a:ext cx="5377677" cy="2060841"/>
          </a:xfrm>
          <a:custGeom>
            <a:avLst/>
            <a:gdLst>
              <a:gd name="T0" fmla="*/ 2147483647 w 3847"/>
              <a:gd name="T1" fmla="*/ 2147483647 h 1643"/>
              <a:gd name="T2" fmla="*/ 2147483647 w 3847"/>
              <a:gd name="T3" fmla="*/ 2147483647 h 1643"/>
              <a:gd name="T4" fmla="*/ 2147483647 w 3847"/>
              <a:gd name="T5" fmla="*/ 2147483647 h 1643"/>
              <a:gd name="T6" fmla="*/ 2147483647 w 3847"/>
              <a:gd name="T7" fmla="*/ 2147483647 h 1643"/>
              <a:gd name="T8" fmla="*/ 2147483647 w 3847"/>
              <a:gd name="T9" fmla="*/ 2147483647 h 1643"/>
              <a:gd name="T10" fmla="*/ 2147483647 w 3847"/>
              <a:gd name="T11" fmla="*/ 2147483647 h 1643"/>
              <a:gd name="T12" fmla="*/ 2147483647 w 3847"/>
              <a:gd name="T13" fmla="*/ 2147483647 h 1643"/>
              <a:gd name="T14" fmla="*/ 2147483647 w 3847"/>
              <a:gd name="T15" fmla="*/ 2147483647 h 1643"/>
              <a:gd name="T16" fmla="*/ 2147483647 w 3847"/>
              <a:gd name="T17" fmla="*/ 2147483647 h 1643"/>
              <a:gd name="T18" fmla="*/ 2147483647 w 3847"/>
              <a:gd name="T19" fmla="*/ 2147483647 h 1643"/>
              <a:gd name="T20" fmla="*/ 2147483647 w 3847"/>
              <a:gd name="T21" fmla="*/ 2147483647 h 1643"/>
              <a:gd name="T22" fmla="*/ 2147483647 w 3847"/>
              <a:gd name="T23" fmla="*/ 2147483647 h 1643"/>
              <a:gd name="T24" fmla="*/ 2147483647 w 3847"/>
              <a:gd name="T25" fmla="*/ 2147483647 h 1643"/>
              <a:gd name="T26" fmla="*/ 2147483647 w 3847"/>
              <a:gd name="T27" fmla="*/ 2147483647 h 1643"/>
              <a:gd name="T28" fmla="*/ 2147483647 w 3847"/>
              <a:gd name="T29" fmla="*/ 2147483647 h 1643"/>
              <a:gd name="T30" fmla="*/ 2147483647 w 3847"/>
              <a:gd name="T31" fmla="*/ 2147483647 h 1643"/>
              <a:gd name="T32" fmla="*/ 2147483647 w 3847"/>
              <a:gd name="T33" fmla="*/ 2147483647 h 1643"/>
              <a:gd name="T34" fmla="*/ 2147483647 w 3847"/>
              <a:gd name="T35" fmla="*/ 2147483647 h 1643"/>
              <a:gd name="T36" fmla="*/ 2147483647 w 3847"/>
              <a:gd name="T37" fmla="*/ 2147483647 h 1643"/>
              <a:gd name="T38" fmla="*/ 2147483647 w 3847"/>
              <a:gd name="T39" fmla="*/ 2147483647 h 1643"/>
              <a:gd name="T40" fmla="*/ 2147483647 w 3847"/>
              <a:gd name="T41" fmla="*/ 2147483647 h 1643"/>
              <a:gd name="T42" fmla="*/ 2147483647 w 3847"/>
              <a:gd name="T43" fmla="*/ 2147483647 h 1643"/>
              <a:gd name="T44" fmla="*/ 2147483647 w 3847"/>
              <a:gd name="T45" fmla="*/ 2147483647 h 1643"/>
              <a:gd name="T46" fmla="*/ 2147483647 w 3847"/>
              <a:gd name="T47" fmla="*/ 2147483647 h 1643"/>
              <a:gd name="T48" fmla="*/ 2147483647 w 3847"/>
              <a:gd name="T49" fmla="*/ 2147483647 h 1643"/>
              <a:gd name="T50" fmla="*/ 2147483647 w 3847"/>
              <a:gd name="T51" fmla="*/ 2147483647 h 1643"/>
              <a:gd name="T52" fmla="*/ 2147483647 w 3847"/>
              <a:gd name="T53" fmla="*/ 2147483647 h 1643"/>
              <a:gd name="T54" fmla="*/ 2147483647 w 3847"/>
              <a:gd name="T55" fmla="*/ 2147483647 h 1643"/>
              <a:gd name="T56" fmla="*/ 2147483647 w 3847"/>
              <a:gd name="T57" fmla="*/ 2147483647 h 1643"/>
              <a:gd name="T58" fmla="*/ 2147483647 w 3847"/>
              <a:gd name="T59" fmla="*/ 2147483647 h 1643"/>
              <a:gd name="T60" fmla="*/ 2147483647 w 3847"/>
              <a:gd name="T61" fmla="*/ 2147483647 h 1643"/>
              <a:gd name="T62" fmla="*/ 2147483647 w 3847"/>
              <a:gd name="T63" fmla="*/ 2147483647 h 1643"/>
              <a:gd name="T64" fmla="*/ 2147483647 w 3847"/>
              <a:gd name="T65" fmla="*/ 2147483647 h 1643"/>
              <a:gd name="T66" fmla="*/ 2147483647 w 3847"/>
              <a:gd name="T67" fmla="*/ 2147483647 h 1643"/>
              <a:gd name="T68" fmla="*/ 2147483647 w 3847"/>
              <a:gd name="T69" fmla="*/ 2147483647 h 1643"/>
              <a:gd name="T70" fmla="*/ 2147483647 w 3847"/>
              <a:gd name="T71" fmla="*/ 2147483647 h 1643"/>
              <a:gd name="T72" fmla="*/ 2147483647 w 3847"/>
              <a:gd name="T73" fmla="*/ 2147483647 h 1643"/>
              <a:gd name="T74" fmla="*/ 2147483647 w 3847"/>
              <a:gd name="T75" fmla="*/ 2147483647 h 1643"/>
              <a:gd name="T76" fmla="*/ 2147483647 w 3847"/>
              <a:gd name="T77" fmla="*/ 2147483647 h 1643"/>
              <a:gd name="T78" fmla="*/ 2147483647 w 3847"/>
              <a:gd name="T79" fmla="*/ 2147483647 h 1643"/>
              <a:gd name="T80" fmla="*/ 2147483647 w 3847"/>
              <a:gd name="T81" fmla="*/ 2147483647 h 1643"/>
              <a:gd name="T82" fmla="*/ 2147483647 w 3847"/>
              <a:gd name="T83" fmla="*/ 2147483647 h 1643"/>
              <a:gd name="T84" fmla="*/ 2147483647 w 3847"/>
              <a:gd name="T85" fmla="*/ 2147483647 h 1643"/>
              <a:gd name="T86" fmla="*/ 2147483647 w 3847"/>
              <a:gd name="T87" fmla="*/ 2147483647 h 1643"/>
              <a:gd name="T88" fmla="*/ 2147483647 w 3847"/>
              <a:gd name="T89" fmla="*/ 2147483647 h 1643"/>
              <a:gd name="T90" fmla="*/ 2147483647 w 3847"/>
              <a:gd name="T91" fmla="*/ 2147483647 h 1643"/>
              <a:gd name="T92" fmla="*/ 2147483647 w 3847"/>
              <a:gd name="T93" fmla="*/ 2147483647 h 1643"/>
              <a:gd name="T94" fmla="*/ 2147483647 w 3847"/>
              <a:gd name="T95" fmla="*/ 2147483647 h 1643"/>
              <a:gd name="T96" fmla="*/ 2147483647 w 3847"/>
              <a:gd name="T97" fmla="*/ 2147483647 h 1643"/>
              <a:gd name="T98" fmla="*/ 2147483647 w 3847"/>
              <a:gd name="T99" fmla="*/ 2147483647 h 1643"/>
              <a:gd name="T100" fmla="*/ 2147483647 w 3847"/>
              <a:gd name="T101" fmla="*/ 2147483647 h 1643"/>
              <a:gd name="T102" fmla="*/ 2147483647 w 3847"/>
              <a:gd name="T103" fmla="*/ 2147483647 h 16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847"/>
              <a:gd name="T157" fmla="*/ 0 h 1643"/>
              <a:gd name="T158" fmla="*/ 3847 w 3847"/>
              <a:gd name="T159" fmla="*/ 1643 h 16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847" h="1643">
                <a:moveTo>
                  <a:pt x="0" y="0"/>
                </a:moveTo>
                <a:lnTo>
                  <a:pt x="0" y="12"/>
                </a:lnTo>
                <a:lnTo>
                  <a:pt x="14" y="12"/>
                </a:lnTo>
                <a:lnTo>
                  <a:pt x="14" y="24"/>
                </a:lnTo>
                <a:lnTo>
                  <a:pt x="24" y="24"/>
                </a:lnTo>
                <a:lnTo>
                  <a:pt x="24" y="32"/>
                </a:lnTo>
                <a:lnTo>
                  <a:pt x="56" y="32"/>
                </a:lnTo>
                <a:lnTo>
                  <a:pt x="98" y="32"/>
                </a:lnTo>
                <a:lnTo>
                  <a:pt x="98" y="44"/>
                </a:lnTo>
                <a:lnTo>
                  <a:pt x="124" y="44"/>
                </a:lnTo>
                <a:lnTo>
                  <a:pt x="124" y="68"/>
                </a:lnTo>
                <a:lnTo>
                  <a:pt x="243" y="68"/>
                </a:lnTo>
                <a:lnTo>
                  <a:pt x="243" y="102"/>
                </a:lnTo>
                <a:lnTo>
                  <a:pt x="285" y="102"/>
                </a:lnTo>
                <a:lnTo>
                  <a:pt x="285" y="112"/>
                </a:lnTo>
                <a:lnTo>
                  <a:pt x="305" y="112"/>
                </a:lnTo>
                <a:lnTo>
                  <a:pt x="305" y="122"/>
                </a:lnTo>
                <a:lnTo>
                  <a:pt x="313" y="122"/>
                </a:lnTo>
                <a:lnTo>
                  <a:pt x="313" y="136"/>
                </a:lnTo>
                <a:lnTo>
                  <a:pt x="349" y="136"/>
                </a:lnTo>
                <a:lnTo>
                  <a:pt x="349" y="146"/>
                </a:lnTo>
                <a:lnTo>
                  <a:pt x="407" y="146"/>
                </a:lnTo>
                <a:lnTo>
                  <a:pt x="407" y="180"/>
                </a:lnTo>
                <a:lnTo>
                  <a:pt x="459" y="180"/>
                </a:lnTo>
                <a:lnTo>
                  <a:pt x="459" y="192"/>
                </a:lnTo>
                <a:lnTo>
                  <a:pt x="485" y="192"/>
                </a:lnTo>
                <a:lnTo>
                  <a:pt x="485" y="208"/>
                </a:lnTo>
                <a:lnTo>
                  <a:pt x="546" y="208"/>
                </a:lnTo>
                <a:lnTo>
                  <a:pt x="546" y="216"/>
                </a:lnTo>
                <a:lnTo>
                  <a:pt x="562" y="216"/>
                </a:lnTo>
                <a:lnTo>
                  <a:pt x="562" y="230"/>
                </a:lnTo>
                <a:lnTo>
                  <a:pt x="570" y="230"/>
                </a:lnTo>
                <a:lnTo>
                  <a:pt x="570" y="257"/>
                </a:lnTo>
                <a:lnTo>
                  <a:pt x="602" y="257"/>
                </a:lnTo>
                <a:lnTo>
                  <a:pt x="602" y="281"/>
                </a:lnTo>
                <a:lnTo>
                  <a:pt x="620" y="281"/>
                </a:lnTo>
                <a:lnTo>
                  <a:pt x="620" y="291"/>
                </a:lnTo>
                <a:lnTo>
                  <a:pt x="646" y="291"/>
                </a:lnTo>
                <a:lnTo>
                  <a:pt x="646" y="307"/>
                </a:lnTo>
                <a:lnTo>
                  <a:pt x="676" y="307"/>
                </a:lnTo>
                <a:lnTo>
                  <a:pt x="676" y="319"/>
                </a:lnTo>
                <a:lnTo>
                  <a:pt x="704" y="319"/>
                </a:lnTo>
                <a:lnTo>
                  <a:pt x="704" y="335"/>
                </a:lnTo>
                <a:lnTo>
                  <a:pt x="754" y="335"/>
                </a:lnTo>
                <a:lnTo>
                  <a:pt x="754" y="359"/>
                </a:lnTo>
                <a:lnTo>
                  <a:pt x="808" y="359"/>
                </a:lnTo>
                <a:lnTo>
                  <a:pt x="808" y="373"/>
                </a:lnTo>
                <a:lnTo>
                  <a:pt x="828" y="373"/>
                </a:lnTo>
                <a:lnTo>
                  <a:pt x="828" y="387"/>
                </a:lnTo>
                <a:lnTo>
                  <a:pt x="848" y="387"/>
                </a:lnTo>
                <a:lnTo>
                  <a:pt x="848" y="399"/>
                </a:lnTo>
                <a:lnTo>
                  <a:pt x="858" y="399"/>
                </a:lnTo>
                <a:lnTo>
                  <a:pt x="858" y="413"/>
                </a:lnTo>
                <a:lnTo>
                  <a:pt x="865" y="413"/>
                </a:lnTo>
                <a:lnTo>
                  <a:pt x="865" y="427"/>
                </a:lnTo>
                <a:lnTo>
                  <a:pt x="887" y="427"/>
                </a:lnTo>
                <a:lnTo>
                  <a:pt x="887" y="441"/>
                </a:lnTo>
                <a:lnTo>
                  <a:pt x="891" y="441"/>
                </a:lnTo>
                <a:lnTo>
                  <a:pt x="891" y="459"/>
                </a:lnTo>
                <a:lnTo>
                  <a:pt x="921" y="459"/>
                </a:lnTo>
                <a:lnTo>
                  <a:pt x="921" y="469"/>
                </a:lnTo>
                <a:lnTo>
                  <a:pt x="929" y="469"/>
                </a:lnTo>
                <a:lnTo>
                  <a:pt x="929" y="483"/>
                </a:lnTo>
                <a:lnTo>
                  <a:pt x="941" y="483"/>
                </a:lnTo>
                <a:lnTo>
                  <a:pt x="941" y="497"/>
                </a:lnTo>
                <a:lnTo>
                  <a:pt x="973" y="497"/>
                </a:lnTo>
                <a:lnTo>
                  <a:pt x="973" y="513"/>
                </a:lnTo>
                <a:lnTo>
                  <a:pt x="1025" y="513"/>
                </a:lnTo>
                <a:lnTo>
                  <a:pt x="1025" y="527"/>
                </a:lnTo>
                <a:lnTo>
                  <a:pt x="1109" y="527"/>
                </a:lnTo>
                <a:lnTo>
                  <a:pt x="1109" y="559"/>
                </a:lnTo>
                <a:lnTo>
                  <a:pt x="1145" y="559"/>
                </a:lnTo>
                <a:lnTo>
                  <a:pt x="1145" y="573"/>
                </a:lnTo>
                <a:lnTo>
                  <a:pt x="1215" y="573"/>
                </a:lnTo>
                <a:lnTo>
                  <a:pt x="1215" y="587"/>
                </a:lnTo>
                <a:lnTo>
                  <a:pt x="1222" y="587"/>
                </a:lnTo>
                <a:lnTo>
                  <a:pt x="1222" y="601"/>
                </a:lnTo>
                <a:lnTo>
                  <a:pt x="1234" y="601"/>
                </a:lnTo>
                <a:lnTo>
                  <a:pt x="1234" y="621"/>
                </a:lnTo>
                <a:lnTo>
                  <a:pt x="1240" y="621"/>
                </a:lnTo>
                <a:lnTo>
                  <a:pt x="1240" y="653"/>
                </a:lnTo>
                <a:lnTo>
                  <a:pt x="1276" y="653"/>
                </a:lnTo>
                <a:lnTo>
                  <a:pt x="1276" y="669"/>
                </a:lnTo>
                <a:lnTo>
                  <a:pt x="1292" y="669"/>
                </a:lnTo>
                <a:lnTo>
                  <a:pt x="1292" y="683"/>
                </a:lnTo>
                <a:lnTo>
                  <a:pt x="1376" y="683"/>
                </a:lnTo>
                <a:lnTo>
                  <a:pt x="1376" y="701"/>
                </a:lnTo>
                <a:lnTo>
                  <a:pt x="1412" y="701"/>
                </a:lnTo>
                <a:lnTo>
                  <a:pt x="1412" y="725"/>
                </a:lnTo>
                <a:lnTo>
                  <a:pt x="1442" y="725"/>
                </a:lnTo>
                <a:lnTo>
                  <a:pt x="1442" y="733"/>
                </a:lnTo>
                <a:lnTo>
                  <a:pt x="1464" y="733"/>
                </a:lnTo>
                <a:lnTo>
                  <a:pt x="1464" y="767"/>
                </a:lnTo>
                <a:lnTo>
                  <a:pt x="1472" y="767"/>
                </a:lnTo>
                <a:lnTo>
                  <a:pt x="1472" y="787"/>
                </a:lnTo>
                <a:lnTo>
                  <a:pt x="1478" y="787"/>
                </a:lnTo>
                <a:lnTo>
                  <a:pt x="1478" y="797"/>
                </a:lnTo>
                <a:lnTo>
                  <a:pt x="1490" y="797"/>
                </a:lnTo>
                <a:lnTo>
                  <a:pt x="1490" y="852"/>
                </a:lnTo>
                <a:lnTo>
                  <a:pt x="1591" y="852"/>
                </a:lnTo>
                <a:lnTo>
                  <a:pt x="1591" y="872"/>
                </a:lnTo>
                <a:lnTo>
                  <a:pt x="1617" y="872"/>
                </a:lnTo>
                <a:lnTo>
                  <a:pt x="1617" y="904"/>
                </a:lnTo>
                <a:lnTo>
                  <a:pt x="1651" y="904"/>
                </a:lnTo>
                <a:lnTo>
                  <a:pt x="1651" y="924"/>
                </a:lnTo>
                <a:lnTo>
                  <a:pt x="1659" y="924"/>
                </a:lnTo>
                <a:lnTo>
                  <a:pt x="1659" y="942"/>
                </a:lnTo>
                <a:lnTo>
                  <a:pt x="1665" y="942"/>
                </a:lnTo>
                <a:lnTo>
                  <a:pt x="1665" y="978"/>
                </a:lnTo>
                <a:lnTo>
                  <a:pt x="1691" y="978"/>
                </a:lnTo>
                <a:lnTo>
                  <a:pt x="1691" y="1014"/>
                </a:lnTo>
                <a:lnTo>
                  <a:pt x="1719" y="1014"/>
                </a:lnTo>
                <a:lnTo>
                  <a:pt x="1719" y="1036"/>
                </a:lnTo>
                <a:lnTo>
                  <a:pt x="1749" y="1036"/>
                </a:lnTo>
                <a:lnTo>
                  <a:pt x="1749" y="1050"/>
                </a:lnTo>
                <a:lnTo>
                  <a:pt x="1829" y="1050"/>
                </a:lnTo>
                <a:lnTo>
                  <a:pt x="1891" y="1050"/>
                </a:lnTo>
                <a:lnTo>
                  <a:pt x="1891" y="1070"/>
                </a:lnTo>
                <a:lnTo>
                  <a:pt x="1919" y="1070"/>
                </a:lnTo>
                <a:lnTo>
                  <a:pt x="1919" y="1092"/>
                </a:lnTo>
                <a:lnTo>
                  <a:pt x="1974" y="1092"/>
                </a:lnTo>
                <a:lnTo>
                  <a:pt x="1974" y="1106"/>
                </a:lnTo>
                <a:lnTo>
                  <a:pt x="2010" y="1106"/>
                </a:lnTo>
                <a:lnTo>
                  <a:pt x="2010" y="1134"/>
                </a:lnTo>
                <a:lnTo>
                  <a:pt x="2020" y="1134"/>
                </a:lnTo>
                <a:lnTo>
                  <a:pt x="2020" y="1166"/>
                </a:lnTo>
                <a:lnTo>
                  <a:pt x="2044" y="1166"/>
                </a:lnTo>
                <a:lnTo>
                  <a:pt x="2044" y="1184"/>
                </a:lnTo>
                <a:lnTo>
                  <a:pt x="2054" y="1184"/>
                </a:lnTo>
                <a:lnTo>
                  <a:pt x="2054" y="1208"/>
                </a:lnTo>
                <a:lnTo>
                  <a:pt x="2132" y="1208"/>
                </a:lnTo>
                <a:lnTo>
                  <a:pt x="2132" y="1228"/>
                </a:lnTo>
                <a:lnTo>
                  <a:pt x="2240" y="1228"/>
                </a:lnTo>
                <a:lnTo>
                  <a:pt x="2240" y="1252"/>
                </a:lnTo>
                <a:lnTo>
                  <a:pt x="2335" y="1252"/>
                </a:lnTo>
                <a:lnTo>
                  <a:pt x="2335" y="1278"/>
                </a:lnTo>
                <a:lnTo>
                  <a:pt x="2367" y="1278"/>
                </a:lnTo>
                <a:lnTo>
                  <a:pt x="2367" y="1306"/>
                </a:lnTo>
                <a:lnTo>
                  <a:pt x="2617" y="1306"/>
                </a:lnTo>
                <a:lnTo>
                  <a:pt x="2617" y="1338"/>
                </a:lnTo>
                <a:lnTo>
                  <a:pt x="2724" y="1338"/>
                </a:lnTo>
                <a:lnTo>
                  <a:pt x="2724" y="1372"/>
                </a:lnTo>
                <a:lnTo>
                  <a:pt x="2876" y="1372"/>
                </a:lnTo>
                <a:lnTo>
                  <a:pt x="2876" y="1405"/>
                </a:lnTo>
                <a:lnTo>
                  <a:pt x="2922" y="1405"/>
                </a:lnTo>
                <a:lnTo>
                  <a:pt x="2922" y="1447"/>
                </a:lnTo>
                <a:lnTo>
                  <a:pt x="3027" y="1447"/>
                </a:lnTo>
                <a:lnTo>
                  <a:pt x="3027" y="1485"/>
                </a:lnTo>
                <a:lnTo>
                  <a:pt x="3039" y="1485"/>
                </a:lnTo>
                <a:lnTo>
                  <a:pt x="3039" y="1531"/>
                </a:lnTo>
                <a:lnTo>
                  <a:pt x="3075" y="1531"/>
                </a:lnTo>
                <a:lnTo>
                  <a:pt x="3075" y="1581"/>
                </a:lnTo>
                <a:lnTo>
                  <a:pt x="3217" y="1581"/>
                </a:lnTo>
                <a:lnTo>
                  <a:pt x="3217" y="1643"/>
                </a:lnTo>
                <a:lnTo>
                  <a:pt x="3486" y="1643"/>
                </a:lnTo>
                <a:lnTo>
                  <a:pt x="3847" y="1643"/>
                </a:lnTo>
              </a:path>
            </a:pathLst>
          </a:custGeom>
          <a:noFill/>
          <a:ln w="28575">
            <a:solidFill>
              <a:srgbClr val="92D050"/>
            </a:solidFill>
            <a:miter lim="800000"/>
            <a:headEnd/>
            <a:tailEnd/>
          </a:ln>
        </p:spPr>
        <p:txBody>
          <a:bodyPr/>
          <a:lstStyle/>
          <a:p>
            <a:endParaRPr lang="en-US" b="1" dirty="0">
              <a:solidFill>
                <a:schemeClr val="bg1"/>
              </a:solidFill>
              <a:latin typeface="Arial" panose="020B0604020202020204" pitchFamily="34" charset="0"/>
            </a:endParaRPr>
          </a:p>
        </p:txBody>
      </p:sp>
      <p:grpSp>
        <p:nvGrpSpPr>
          <p:cNvPr id="6" name="Group 5"/>
          <p:cNvGrpSpPr/>
          <p:nvPr/>
        </p:nvGrpSpPr>
        <p:grpSpPr>
          <a:xfrm>
            <a:off x="1488451" y="3084880"/>
            <a:ext cx="5318966" cy="2058332"/>
            <a:chOff x="1488451" y="3084880"/>
            <a:chExt cx="5318966" cy="2058332"/>
          </a:xfrm>
        </p:grpSpPr>
        <p:sp>
          <p:nvSpPr>
            <p:cNvPr id="261" name="Line 32"/>
            <p:cNvSpPr>
              <a:spLocks noChangeShapeType="1"/>
            </p:cNvSpPr>
            <p:nvPr/>
          </p:nvSpPr>
          <p:spPr bwMode="auto">
            <a:xfrm>
              <a:off x="1847708" y="3165156"/>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04" name="Line 33"/>
            <p:cNvSpPr>
              <a:spLocks noChangeShapeType="1"/>
            </p:cNvSpPr>
            <p:nvPr/>
          </p:nvSpPr>
          <p:spPr bwMode="auto">
            <a:xfrm>
              <a:off x="1870074" y="3177699"/>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05" name="Line 34"/>
            <p:cNvSpPr>
              <a:spLocks noChangeShapeType="1"/>
            </p:cNvSpPr>
            <p:nvPr/>
          </p:nvSpPr>
          <p:spPr bwMode="auto">
            <a:xfrm>
              <a:off x="1886849" y="3177699"/>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06" name="Line 35"/>
            <p:cNvSpPr>
              <a:spLocks noChangeShapeType="1"/>
            </p:cNvSpPr>
            <p:nvPr/>
          </p:nvSpPr>
          <p:spPr bwMode="auto">
            <a:xfrm>
              <a:off x="1937173" y="3207803"/>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07" name="Line 36"/>
            <p:cNvSpPr>
              <a:spLocks noChangeShapeType="1"/>
            </p:cNvSpPr>
            <p:nvPr/>
          </p:nvSpPr>
          <p:spPr bwMode="auto">
            <a:xfrm>
              <a:off x="1959539" y="3222855"/>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15" name="Line 37"/>
            <p:cNvSpPr>
              <a:spLocks noChangeShapeType="1"/>
            </p:cNvSpPr>
            <p:nvPr/>
          </p:nvSpPr>
          <p:spPr bwMode="auto">
            <a:xfrm>
              <a:off x="1973518" y="3222855"/>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16" name="Line 38"/>
            <p:cNvSpPr>
              <a:spLocks noChangeShapeType="1"/>
            </p:cNvSpPr>
            <p:nvPr/>
          </p:nvSpPr>
          <p:spPr bwMode="auto">
            <a:xfrm>
              <a:off x="1981905" y="3222855"/>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17" name="Line 39"/>
            <p:cNvSpPr>
              <a:spLocks noChangeShapeType="1"/>
            </p:cNvSpPr>
            <p:nvPr/>
          </p:nvSpPr>
          <p:spPr bwMode="auto">
            <a:xfrm>
              <a:off x="1923194" y="3207803"/>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18" name="Line 45"/>
            <p:cNvSpPr>
              <a:spLocks noChangeShapeType="1"/>
            </p:cNvSpPr>
            <p:nvPr/>
          </p:nvSpPr>
          <p:spPr bwMode="auto">
            <a:xfrm>
              <a:off x="2035025" y="3247941"/>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19" name="Line 46"/>
            <p:cNvSpPr>
              <a:spLocks noChangeShapeType="1"/>
            </p:cNvSpPr>
            <p:nvPr/>
          </p:nvSpPr>
          <p:spPr bwMode="auto">
            <a:xfrm>
              <a:off x="2035025" y="3252958"/>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0" name="Line 47"/>
            <p:cNvSpPr>
              <a:spLocks noChangeShapeType="1"/>
            </p:cNvSpPr>
            <p:nvPr/>
          </p:nvSpPr>
          <p:spPr bwMode="auto">
            <a:xfrm>
              <a:off x="2054595" y="3250450"/>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1" name="Line 48"/>
            <p:cNvSpPr>
              <a:spLocks noChangeShapeType="1"/>
            </p:cNvSpPr>
            <p:nvPr/>
          </p:nvSpPr>
          <p:spPr bwMode="auto">
            <a:xfrm>
              <a:off x="2062983" y="3250450"/>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2" name="Line 49"/>
            <p:cNvSpPr>
              <a:spLocks noChangeShapeType="1"/>
            </p:cNvSpPr>
            <p:nvPr/>
          </p:nvSpPr>
          <p:spPr bwMode="auto">
            <a:xfrm>
              <a:off x="2071370" y="3265501"/>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3" name="Line 50"/>
            <p:cNvSpPr>
              <a:spLocks noChangeShapeType="1"/>
            </p:cNvSpPr>
            <p:nvPr/>
          </p:nvSpPr>
          <p:spPr bwMode="auto">
            <a:xfrm>
              <a:off x="2076961" y="3265501"/>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4" name="Line 51"/>
            <p:cNvSpPr>
              <a:spLocks noChangeShapeType="1"/>
            </p:cNvSpPr>
            <p:nvPr/>
          </p:nvSpPr>
          <p:spPr bwMode="auto">
            <a:xfrm>
              <a:off x="2085349" y="3265501"/>
              <a:ext cx="0" cy="45155"/>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5" name="Line 52"/>
            <p:cNvSpPr>
              <a:spLocks noChangeShapeType="1"/>
            </p:cNvSpPr>
            <p:nvPr/>
          </p:nvSpPr>
          <p:spPr bwMode="auto">
            <a:xfrm>
              <a:off x="2190191" y="3295605"/>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6" name="Line 53"/>
            <p:cNvSpPr>
              <a:spLocks noChangeShapeType="1"/>
            </p:cNvSpPr>
            <p:nvPr/>
          </p:nvSpPr>
          <p:spPr bwMode="auto">
            <a:xfrm>
              <a:off x="2229332" y="3310657"/>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7" name="Line 54"/>
            <p:cNvSpPr>
              <a:spLocks noChangeShapeType="1"/>
            </p:cNvSpPr>
            <p:nvPr/>
          </p:nvSpPr>
          <p:spPr bwMode="auto">
            <a:xfrm>
              <a:off x="2279656" y="3358321"/>
              <a:ext cx="0" cy="46409"/>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8" name="Line 55"/>
            <p:cNvSpPr>
              <a:spLocks noChangeShapeType="1"/>
            </p:cNvSpPr>
            <p:nvPr/>
          </p:nvSpPr>
          <p:spPr bwMode="auto">
            <a:xfrm>
              <a:off x="2288043" y="3358321"/>
              <a:ext cx="0" cy="46409"/>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29" name="Line 56"/>
            <p:cNvSpPr>
              <a:spLocks noChangeShapeType="1"/>
            </p:cNvSpPr>
            <p:nvPr/>
          </p:nvSpPr>
          <p:spPr bwMode="auto">
            <a:xfrm>
              <a:off x="2302022" y="3358321"/>
              <a:ext cx="0" cy="46409"/>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0" name="Line 57"/>
            <p:cNvSpPr>
              <a:spLocks noChangeShapeType="1"/>
            </p:cNvSpPr>
            <p:nvPr/>
          </p:nvSpPr>
          <p:spPr bwMode="auto">
            <a:xfrm>
              <a:off x="2324388" y="3390933"/>
              <a:ext cx="0" cy="46409"/>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1" name="Line 58"/>
            <p:cNvSpPr>
              <a:spLocks noChangeShapeType="1"/>
            </p:cNvSpPr>
            <p:nvPr/>
          </p:nvSpPr>
          <p:spPr bwMode="auto">
            <a:xfrm>
              <a:off x="2346754" y="3407239"/>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2" name="Line 59"/>
            <p:cNvSpPr>
              <a:spLocks noChangeShapeType="1"/>
            </p:cNvSpPr>
            <p:nvPr/>
          </p:nvSpPr>
          <p:spPr bwMode="auto">
            <a:xfrm>
              <a:off x="2383100" y="3422291"/>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3" name="Line 69"/>
            <p:cNvSpPr>
              <a:spLocks noChangeShapeType="1"/>
            </p:cNvSpPr>
            <p:nvPr/>
          </p:nvSpPr>
          <p:spPr bwMode="auto">
            <a:xfrm>
              <a:off x="2651494" y="352263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4" name="Line 70"/>
            <p:cNvSpPr>
              <a:spLocks noChangeShapeType="1"/>
            </p:cNvSpPr>
            <p:nvPr/>
          </p:nvSpPr>
          <p:spPr bwMode="auto">
            <a:xfrm>
              <a:off x="2659881" y="3540196"/>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5" name="Line 71"/>
            <p:cNvSpPr>
              <a:spLocks noChangeShapeType="1"/>
            </p:cNvSpPr>
            <p:nvPr/>
          </p:nvSpPr>
          <p:spPr bwMode="auto">
            <a:xfrm>
              <a:off x="2692032" y="3572808"/>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6" name="Line 72"/>
            <p:cNvSpPr>
              <a:spLocks noChangeShapeType="1"/>
            </p:cNvSpPr>
            <p:nvPr/>
          </p:nvSpPr>
          <p:spPr bwMode="auto">
            <a:xfrm>
              <a:off x="2706011" y="3590369"/>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7" name="Line 73"/>
            <p:cNvSpPr>
              <a:spLocks noChangeShapeType="1"/>
            </p:cNvSpPr>
            <p:nvPr/>
          </p:nvSpPr>
          <p:spPr bwMode="auto">
            <a:xfrm>
              <a:off x="2728378" y="3607929"/>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8" name="Line 74"/>
            <p:cNvSpPr>
              <a:spLocks noChangeShapeType="1"/>
            </p:cNvSpPr>
            <p:nvPr/>
          </p:nvSpPr>
          <p:spPr bwMode="auto">
            <a:xfrm>
              <a:off x="2747948" y="3607929"/>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39" name="Line 75"/>
            <p:cNvSpPr>
              <a:spLocks noChangeShapeType="1"/>
            </p:cNvSpPr>
            <p:nvPr/>
          </p:nvSpPr>
          <p:spPr bwMode="auto">
            <a:xfrm>
              <a:off x="2809455" y="3660611"/>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0" name="Line 76"/>
            <p:cNvSpPr>
              <a:spLocks noChangeShapeType="1"/>
            </p:cNvSpPr>
            <p:nvPr/>
          </p:nvSpPr>
          <p:spPr bwMode="auto">
            <a:xfrm>
              <a:off x="2831821" y="3678171"/>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1" name="Line 77"/>
            <p:cNvSpPr>
              <a:spLocks noChangeShapeType="1"/>
            </p:cNvSpPr>
            <p:nvPr/>
          </p:nvSpPr>
          <p:spPr bwMode="auto">
            <a:xfrm>
              <a:off x="2859779" y="3678171"/>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2" name="Line 78"/>
            <p:cNvSpPr>
              <a:spLocks noChangeShapeType="1"/>
            </p:cNvSpPr>
            <p:nvPr/>
          </p:nvSpPr>
          <p:spPr bwMode="auto">
            <a:xfrm>
              <a:off x="2876554" y="3678171"/>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3" name="Line 79"/>
            <p:cNvSpPr>
              <a:spLocks noChangeShapeType="1"/>
            </p:cNvSpPr>
            <p:nvPr/>
          </p:nvSpPr>
          <p:spPr bwMode="auto">
            <a:xfrm>
              <a:off x="2904512" y="3695731"/>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4" name="Line 80"/>
            <p:cNvSpPr>
              <a:spLocks noChangeShapeType="1"/>
            </p:cNvSpPr>
            <p:nvPr/>
          </p:nvSpPr>
          <p:spPr bwMode="auto">
            <a:xfrm>
              <a:off x="2957631" y="3700749"/>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5" name="Line 81"/>
            <p:cNvSpPr>
              <a:spLocks noChangeShapeType="1"/>
            </p:cNvSpPr>
            <p:nvPr/>
          </p:nvSpPr>
          <p:spPr bwMode="auto">
            <a:xfrm>
              <a:off x="2963223" y="3700749"/>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6" name="Line 82"/>
            <p:cNvSpPr>
              <a:spLocks noChangeShapeType="1"/>
            </p:cNvSpPr>
            <p:nvPr/>
          </p:nvSpPr>
          <p:spPr bwMode="auto">
            <a:xfrm>
              <a:off x="2979998" y="3700749"/>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7" name="Line 83"/>
            <p:cNvSpPr>
              <a:spLocks noChangeShapeType="1"/>
            </p:cNvSpPr>
            <p:nvPr/>
          </p:nvSpPr>
          <p:spPr bwMode="auto">
            <a:xfrm>
              <a:off x="3061075" y="3733361"/>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8" name="Line 84"/>
            <p:cNvSpPr>
              <a:spLocks noChangeShapeType="1"/>
            </p:cNvSpPr>
            <p:nvPr/>
          </p:nvSpPr>
          <p:spPr bwMode="auto">
            <a:xfrm>
              <a:off x="3069462" y="3753430"/>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49" name="Line 85"/>
            <p:cNvSpPr>
              <a:spLocks noChangeShapeType="1"/>
            </p:cNvSpPr>
            <p:nvPr/>
          </p:nvSpPr>
          <p:spPr bwMode="auto">
            <a:xfrm>
              <a:off x="3119786" y="3753430"/>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0" name="Line 86"/>
            <p:cNvSpPr>
              <a:spLocks noChangeShapeType="1"/>
            </p:cNvSpPr>
            <p:nvPr/>
          </p:nvSpPr>
          <p:spPr bwMode="auto">
            <a:xfrm>
              <a:off x="3158927" y="3753430"/>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1" name="Line 97"/>
            <p:cNvSpPr>
              <a:spLocks noChangeShapeType="1"/>
            </p:cNvSpPr>
            <p:nvPr/>
          </p:nvSpPr>
          <p:spPr bwMode="auto">
            <a:xfrm>
              <a:off x="3529368" y="4016836"/>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2" name="Line 98"/>
            <p:cNvSpPr>
              <a:spLocks noChangeShapeType="1"/>
            </p:cNvSpPr>
            <p:nvPr/>
          </p:nvSpPr>
          <p:spPr bwMode="auto">
            <a:xfrm>
              <a:off x="3635608" y="4102130"/>
              <a:ext cx="0" cy="5393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3" name="Line 99"/>
            <p:cNvSpPr>
              <a:spLocks noChangeShapeType="1"/>
            </p:cNvSpPr>
            <p:nvPr/>
          </p:nvSpPr>
          <p:spPr bwMode="auto">
            <a:xfrm>
              <a:off x="3762815" y="4166100"/>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4" name="Line 100"/>
            <p:cNvSpPr>
              <a:spLocks noChangeShapeType="1"/>
            </p:cNvSpPr>
            <p:nvPr/>
          </p:nvSpPr>
          <p:spPr bwMode="auto">
            <a:xfrm>
              <a:off x="3843893" y="4301566"/>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5" name="Line 101"/>
            <p:cNvSpPr>
              <a:spLocks noChangeShapeType="1"/>
            </p:cNvSpPr>
            <p:nvPr/>
          </p:nvSpPr>
          <p:spPr bwMode="auto">
            <a:xfrm>
              <a:off x="3888625" y="4324144"/>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6" name="Line 102"/>
            <p:cNvSpPr>
              <a:spLocks noChangeShapeType="1"/>
            </p:cNvSpPr>
            <p:nvPr/>
          </p:nvSpPr>
          <p:spPr bwMode="auto">
            <a:xfrm>
              <a:off x="3969703" y="4346722"/>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7" name="Line 103"/>
            <p:cNvSpPr>
              <a:spLocks noChangeShapeType="1"/>
            </p:cNvSpPr>
            <p:nvPr/>
          </p:nvSpPr>
          <p:spPr bwMode="auto">
            <a:xfrm>
              <a:off x="4064759" y="4346722"/>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8" name="Line 104"/>
            <p:cNvSpPr>
              <a:spLocks noChangeShapeType="1"/>
            </p:cNvSpPr>
            <p:nvPr/>
          </p:nvSpPr>
          <p:spPr bwMode="auto">
            <a:xfrm>
              <a:off x="4225517" y="4419472"/>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59" name="Line 105"/>
            <p:cNvSpPr>
              <a:spLocks noChangeShapeType="1"/>
            </p:cNvSpPr>
            <p:nvPr/>
          </p:nvSpPr>
          <p:spPr bwMode="auto">
            <a:xfrm>
              <a:off x="4298207" y="4489714"/>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0" name="Line 106"/>
            <p:cNvSpPr>
              <a:spLocks noChangeShapeType="1"/>
            </p:cNvSpPr>
            <p:nvPr/>
          </p:nvSpPr>
          <p:spPr bwMode="auto">
            <a:xfrm>
              <a:off x="4320573" y="4514800"/>
              <a:ext cx="0" cy="57699"/>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1" name="Line 107"/>
            <p:cNvSpPr>
              <a:spLocks noChangeShapeType="1"/>
            </p:cNvSpPr>
            <p:nvPr/>
          </p:nvSpPr>
          <p:spPr bwMode="auto">
            <a:xfrm>
              <a:off x="4432404" y="4539887"/>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2" name="Line 108"/>
            <p:cNvSpPr>
              <a:spLocks noChangeShapeType="1"/>
            </p:cNvSpPr>
            <p:nvPr/>
          </p:nvSpPr>
          <p:spPr bwMode="auto">
            <a:xfrm>
              <a:off x="4454770" y="4567481"/>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3" name="Line 109"/>
            <p:cNvSpPr>
              <a:spLocks noChangeShapeType="1"/>
            </p:cNvSpPr>
            <p:nvPr/>
          </p:nvSpPr>
          <p:spPr bwMode="auto">
            <a:xfrm>
              <a:off x="4485524" y="4567481"/>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4" name="Line 110"/>
            <p:cNvSpPr>
              <a:spLocks noChangeShapeType="1"/>
            </p:cNvSpPr>
            <p:nvPr/>
          </p:nvSpPr>
          <p:spPr bwMode="auto">
            <a:xfrm>
              <a:off x="4507890" y="4567481"/>
              <a:ext cx="0" cy="57699"/>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5" name="Line 111"/>
            <p:cNvSpPr>
              <a:spLocks noChangeShapeType="1"/>
            </p:cNvSpPr>
            <p:nvPr/>
          </p:nvSpPr>
          <p:spPr bwMode="auto">
            <a:xfrm>
              <a:off x="4549827" y="4567481"/>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6" name="Line 112"/>
            <p:cNvSpPr>
              <a:spLocks noChangeShapeType="1"/>
            </p:cNvSpPr>
            <p:nvPr/>
          </p:nvSpPr>
          <p:spPr bwMode="auto">
            <a:xfrm>
              <a:off x="4616926" y="4595076"/>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7" name="Line 113"/>
            <p:cNvSpPr>
              <a:spLocks noChangeShapeType="1"/>
            </p:cNvSpPr>
            <p:nvPr/>
          </p:nvSpPr>
          <p:spPr bwMode="auto">
            <a:xfrm>
              <a:off x="4639292" y="4595076"/>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8" name="Line 114"/>
            <p:cNvSpPr>
              <a:spLocks noChangeShapeType="1"/>
            </p:cNvSpPr>
            <p:nvPr/>
          </p:nvSpPr>
          <p:spPr bwMode="auto">
            <a:xfrm>
              <a:off x="4647679" y="4595076"/>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69" name="Line 115"/>
            <p:cNvSpPr>
              <a:spLocks noChangeShapeType="1"/>
            </p:cNvSpPr>
            <p:nvPr/>
          </p:nvSpPr>
          <p:spPr bwMode="auto">
            <a:xfrm>
              <a:off x="4702196" y="4595076"/>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0" name="Line 116"/>
            <p:cNvSpPr>
              <a:spLocks noChangeShapeType="1"/>
            </p:cNvSpPr>
            <p:nvPr/>
          </p:nvSpPr>
          <p:spPr bwMode="auto">
            <a:xfrm>
              <a:off x="4716175" y="4595076"/>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1" name="Line 117"/>
            <p:cNvSpPr>
              <a:spLocks noChangeShapeType="1"/>
            </p:cNvSpPr>
            <p:nvPr/>
          </p:nvSpPr>
          <p:spPr bwMode="auto">
            <a:xfrm>
              <a:off x="4797253" y="4662810"/>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2" name="Line 118"/>
            <p:cNvSpPr>
              <a:spLocks noChangeShapeType="1"/>
            </p:cNvSpPr>
            <p:nvPr/>
          </p:nvSpPr>
          <p:spPr bwMode="auto">
            <a:xfrm>
              <a:off x="4811232" y="4662810"/>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3" name="Line 119"/>
            <p:cNvSpPr>
              <a:spLocks noChangeShapeType="1"/>
            </p:cNvSpPr>
            <p:nvPr/>
          </p:nvSpPr>
          <p:spPr bwMode="auto">
            <a:xfrm>
              <a:off x="4939837" y="4662810"/>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4" name="Line 120"/>
            <p:cNvSpPr>
              <a:spLocks noChangeShapeType="1"/>
            </p:cNvSpPr>
            <p:nvPr/>
          </p:nvSpPr>
          <p:spPr bwMode="auto">
            <a:xfrm>
              <a:off x="4962204" y="4662810"/>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5" name="Line 123"/>
            <p:cNvSpPr>
              <a:spLocks noChangeShapeType="1"/>
            </p:cNvSpPr>
            <p:nvPr/>
          </p:nvSpPr>
          <p:spPr bwMode="auto">
            <a:xfrm>
              <a:off x="5164898" y="4700439"/>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6" name="Line 124"/>
            <p:cNvSpPr>
              <a:spLocks noChangeShapeType="1"/>
            </p:cNvSpPr>
            <p:nvPr/>
          </p:nvSpPr>
          <p:spPr bwMode="auto">
            <a:xfrm>
              <a:off x="5184468" y="4700439"/>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7" name="Line 131"/>
            <p:cNvSpPr>
              <a:spLocks noChangeShapeType="1"/>
            </p:cNvSpPr>
            <p:nvPr/>
          </p:nvSpPr>
          <p:spPr bwMode="auto">
            <a:xfrm>
              <a:off x="5296299" y="4745594"/>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8" name="Line 133"/>
            <p:cNvSpPr>
              <a:spLocks noChangeShapeType="1"/>
            </p:cNvSpPr>
            <p:nvPr/>
          </p:nvSpPr>
          <p:spPr bwMode="auto">
            <a:xfrm>
              <a:off x="5416518" y="4770681"/>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79" name="Line 135"/>
            <p:cNvSpPr>
              <a:spLocks noChangeShapeType="1"/>
            </p:cNvSpPr>
            <p:nvPr/>
          </p:nvSpPr>
          <p:spPr bwMode="auto">
            <a:xfrm>
              <a:off x="5525553" y="4790750"/>
              <a:ext cx="0" cy="58952"/>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0" name="Line 138"/>
            <p:cNvSpPr>
              <a:spLocks noChangeShapeType="1"/>
            </p:cNvSpPr>
            <p:nvPr/>
          </p:nvSpPr>
          <p:spPr bwMode="auto">
            <a:xfrm>
              <a:off x="5637384" y="4834650"/>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1" name="Line 139"/>
            <p:cNvSpPr>
              <a:spLocks noChangeShapeType="1"/>
            </p:cNvSpPr>
            <p:nvPr/>
          </p:nvSpPr>
          <p:spPr bwMode="auto">
            <a:xfrm>
              <a:off x="5661148" y="4834650"/>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2" name="Line 140"/>
            <p:cNvSpPr>
              <a:spLocks noChangeShapeType="1"/>
            </p:cNvSpPr>
            <p:nvPr/>
          </p:nvSpPr>
          <p:spPr bwMode="auto">
            <a:xfrm>
              <a:off x="5677923" y="4834650"/>
              <a:ext cx="0" cy="6020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3" name="Line 144"/>
            <p:cNvSpPr>
              <a:spLocks noChangeShapeType="1"/>
            </p:cNvSpPr>
            <p:nvPr/>
          </p:nvSpPr>
          <p:spPr bwMode="auto">
            <a:xfrm>
              <a:off x="5759000" y="4945030"/>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4" name="Line 145"/>
            <p:cNvSpPr>
              <a:spLocks noChangeShapeType="1"/>
            </p:cNvSpPr>
            <p:nvPr/>
          </p:nvSpPr>
          <p:spPr bwMode="auto">
            <a:xfrm>
              <a:off x="5795345" y="5002729"/>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5" name="Line 146"/>
            <p:cNvSpPr>
              <a:spLocks noChangeShapeType="1"/>
            </p:cNvSpPr>
            <p:nvPr/>
          </p:nvSpPr>
          <p:spPr bwMode="auto">
            <a:xfrm>
              <a:off x="5862444" y="5002729"/>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6" name="Line 147"/>
            <p:cNvSpPr>
              <a:spLocks noChangeShapeType="1"/>
            </p:cNvSpPr>
            <p:nvPr/>
          </p:nvSpPr>
          <p:spPr bwMode="auto">
            <a:xfrm>
              <a:off x="5876423" y="5002729"/>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7" name="Line 152"/>
            <p:cNvSpPr>
              <a:spLocks noChangeShapeType="1"/>
            </p:cNvSpPr>
            <p:nvPr/>
          </p:nvSpPr>
          <p:spPr bwMode="auto">
            <a:xfrm>
              <a:off x="6151807" y="5080496"/>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8" name="Line 153"/>
            <p:cNvSpPr>
              <a:spLocks noChangeShapeType="1"/>
            </p:cNvSpPr>
            <p:nvPr/>
          </p:nvSpPr>
          <p:spPr bwMode="auto">
            <a:xfrm>
              <a:off x="6576765" y="5080496"/>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89" name="Line 154"/>
            <p:cNvSpPr>
              <a:spLocks noChangeShapeType="1"/>
            </p:cNvSpPr>
            <p:nvPr/>
          </p:nvSpPr>
          <p:spPr bwMode="auto">
            <a:xfrm>
              <a:off x="6450955" y="5080496"/>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0" name="Line 155"/>
            <p:cNvSpPr>
              <a:spLocks noChangeShapeType="1"/>
            </p:cNvSpPr>
            <p:nvPr/>
          </p:nvSpPr>
          <p:spPr bwMode="auto">
            <a:xfrm>
              <a:off x="6698381" y="5080496"/>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1" name="Line 156"/>
            <p:cNvSpPr>
              <a:spLocks noChangeShapeType="1"/>
            </p:cNvSpPr>
            <p:nvPr/>
          </p:nvSpPr>
          <p:spPr bwMode="auto">
            <a:xfrm>
              <a:off x="6771071" y="5080496"/>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2" name="Line 157"/>
            <p:cNvSpPr>
              <a:spLocks noChangeShapeType="1"/>
            </p:cNvSpPr>
            <p:nvPr/>
          </p:nvSpPr>
          <p:spPr bwMode="auto">
            <a:xfrm>
              <a:off x="6807417" y="5080496"/>
              <a:ext cx="0" cy="62716"/>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3" name="Line 183"/>
            <p:cNvSpPr>
              <a:spLocks noChangeShapeType="1"/>
            </p:cNvSpPr>
            <p:nvPr/>
          </p:nvSpPr>
          <p:spPr bwMode="auto">
            <a:xfrm>
              <a:off x="3537756" y="4036905"/>
              <a:ext cx="0" cy="55190"/>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4" name="Line 184"/>
            <p:cNvSpPr>
              <a:spLocks noChangeShapeType="1"/>
            </p:cNvSpPr>
            <p:nvPr/>
          </p:nvSpPr>
          <p:spPr bwMode="auto">
            <a:xfrm>
              <a:off x="3182692" y="3791059"/>
              <a:ext cx="0" cy="50173"/>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5" name="Line 185"/>
            <p:cNvSpPr>
              <a:spLocks noChangeShapeType="1"/>
            </p:cNvSpPr>
            <p:nvPr/>
          </p:nvSpPr>
          <p:spPr bwMode="auto">
            <a:xfrm>
              <a:off x="3336460" y="3891405"/>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6" name="Line 186"/>
            <p:cNvSpPr>
              <a:spLocks noChangeShapeType="1"/>
            </p:cNvSpPr>
            <p:nvPr/>
          </p:nvSpPr>
          <p:spPr bwMode="auto">
            <a:xfrm>
              <a:off x="3344847" y="3891405"/>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7" name="Line 187"/>
            <p:cNvSpPr>
              <a:spLocks noChangeShapeType="1"/>
            </p:cNvSpPr>
            <p:nvPr/>
          </p:nvSpPr>
          <p:spPr bwMode="auto">
            <a:xfrm>
              <a:off x="3381192" y="3891405"/>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8" name="Line 188"/>
            <p:cNvSpPr>
              <a:spLocks noChangeShapeType="1"/>
            </p:cNvSpPr>
            <p:nvPr/>
          </p:nvSpPr>
          <p:spPr bwMode="auto">
            <a:xfrm>
              <a:off x="3448291" y="3931543"/>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599" name="Line 189"/>
            <p:cNvSpPr>
              <a:spLocks noChangeShapeType="1"/>
            </p:cNvSpPr>
            <p:nvPr/>
          </p:nvSpPr>
          <p:spPr bwMode="auto">
            <a:xfrm>
              <a:off x="3470657" y="3931543"/>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00" name="Line 190"/>
            <p:cNvSpPr>
              <a:spLocks noChangeShapeType="1"/>
            </p:cNvSpPr>
            <p:nvPr/>
          </p:nvSpPr>
          <p:spPr bwMode="auto">
            <a:xfrm>
              <a:off x="3487432" y="3951612"/>
              <a:ext cx="0" cy="52681"/>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01" name="Line 193"/>
            <p:cNvSpPr>
              <a:spLocks noChangeShapeType="1"/>
            </p:cNvSpPr>
            <p:nvPr/>
          </p:nvSpPr>
          <p:spPr bwMode="auto">
            <a:xfrm>
              <a:off x="2562029" y="3490024"/>
              <a:ext cx="0" cy="47664"/>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02" name="Line 203"/>
            <p:cNvSpPr>
              <a:spLocks noChangeShapeType="1"/>
            </p:cNvSpPr>
            <p:nvPr/>
          </p:nvSpPr>
          <p:spPr bwMode="auto">
            <a:xfrm>
              <a:off x="1488451" y="3084880"/>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03" name="Line 204"/>
            <p:cNvSpPr>
              <a:spLocks noChangeShapeType="1"/>
            </p:cNvSpPr>
            <p:nvPr/>
          </p:nvSpPr>
          <p:spPr bwMode="auto">
            <a:xfrm>
              <a:off x="1527592" y="3084880"/>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04" name="Line 205"/>
            <p:cNvSpPr>
              <a:spLocks noChangeShapeType="1"/>
            </p:cNvSpPr>
            <p:nvPr/>
          </p:nvSpPr>
          <p:spPr bwMode="auto">
            <a:xfrm>
              <a:off x="1555549" y="3084880"/>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05" name="Line 206"/>
            <p:cNvSpPr>
              <a:spLocks noChangeShapeType="1"/>
            </p:cNvSpPr>
            <p:nvPr/>
          </p:nvSpPr>
          <p:spPr bwMode="auto">
            <a:xfrm>
              <a:off x="1586303" y="3084880"/>
              <a:ext cx="0" cy="42647"/>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06" name="Line 207"/>
            <p:cNvSpPr>
              <a:spLocks noChangeShapeType="1"/>
            </p:cNvSpPr>
            <p:nvPr/>
          </p:nvSpPr>
          <p:spPr bwMode="auto">
            <a:xfrm>
              <a:off x="1600282" y="3097423"/>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607" name="Line 208"/>
            <p:cNvSpPr>
              <a:spLocks noChangeShapeType="1"/>
            </p:cNvSpPr>
            <p:nvPr/>
          </p:nvSpPr>
          <p:spPr bwMode="auto">
            <a:xfrm>
              <a:off x="1617057" y="3099932"/>
              <a:ext cx="0" cy="40138"/>
            </a:xfrm>
            <a:prstGeom prst="line">
              <a:avLst/>
            </a:prstGeom>
            <a:noFill/>
            <a:ln w="635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grpSp>
      <p:sp>
        <p:nvSpPr>
          <p:cNvPr id="11266" name="Title 1"/>
          <p:cNvSpPr>
            <a:spLocks noGrp="1"/>
          </p:cNvSpPr>
          <p:nvPr>
            <p:ph type="title"/>
          </p:nvPr>
        </p:nvSpPr>
        <p:spPr>
          <a:xfrm>
            <a:off x="0" y="502775"/>
            <a:ext cx="9144000" cy="1143000"/>
          </a:xfrm>
        </p:spPr>
        <p:txBody>
          <a:bodyPr>
            <a:normAutofit fontScale="90000"/>
          </a:bodyPr>
          <a:lstStyle/>
          <a:p>
            <a:pPr>
              <a:lnSpc>
                <a:spcPct val="85000"/>
              </a:lnSpc>
            </a:pPr>
            <a:r>
              <a:rPr lang="en-US" sz="3600" b="1" dirty="0" smtClean="0"/>
              <a:t>GOG 240.1: Interim Analysis SGO 2013</a:t>
            </a:r>
            <a:br>
              <a:rPr lang="en-US" sz="3600" b="1" dirty="0" smtClean="0"/>
            </a:br>
            <a:r>
              <a:rPr lang="en-US" sz="2700" b="1" dirty="0" smtClean="0"/>
              <a:t>Overall Survival: Cis-Pac </a:t>
            </a:r>
            <a:r>
              <a:rPr lang="en-US" sz="2700" dirty="0"/>
              <a:t>B</a:t>
            </a:r>
            <a:r>
              <a:rPr lang="en-US" sz="2700" b="1" dirty="0" smtClean="0"/>
              <a:t>ackbone vs Topo-Pac </a:t>
            </a:r>
            <a:r>
              <a:rPr lang="en-US" sz="2700" dirty="0"/>
              <a:t>B</a:t>
            </a:r>
            <a:r>
              <a:rPr lang="en-US" sz="2700" b="1" dirty="0" smtClean="0"/>
              <a:t>ackbone</a:t>
            </a:r>
            <a:r>
              <a:rPr lang="en-US" sz="3600" b="1" dirty="0" smtClean="0"/>
              <a:t/>
            </a:r>
            <a:br>
              <a:rPr lang="en-US" sz="3600" b="1" dirty="0" smtClean="0"/>
            </a:br>
            <a:endParaRPr lang="en-US" sz="3600" b="1" dirty="0" smtClean="0"/>
          </a:p>
        </p:txBody>
      </p:sp>
      <p:sp>
        <p:nvSpPr>
          <p:cNvPr id="11267" name="Content Placeholder 2"/>
          <p:cNvSpPr>
            <a:spLocks noGrp="1"/>
          </p:cNvSpPr>
          <p:nvPr>
            <p:ph idx="1"/>
          </p:nvPr>
        </p:nvSpPr>
        <p:spPr>
          <a:xfrm>
            <a:off x="457200" y="1458976"/>
            <a:ext cx="8229600" cy="935881"/>
          </a:xfrm>
        </p:spPr>
        <p:txBody>
          <a:bodyPr/>
          <a:lstStyle/>
          <a:p>
            <a:pPr marL="169863" indent="-169863">
              <a:buClr>
                <a:srgbClr val="F09828"/>
              </a:buClr>
            </a:pPr>
            <a:r>
              <a:rPr lang="en-US" sz="1600" b="1" dirty="0" smtClean="0"/>
              <a:t>February 2012 study results released comparing non-platinum doublet vs platinum-doublet</a:t>
            </a:r>
          </a:p>
          <a:p>
            <a:pPr marL="514350" lvl="1" indent="-173038">
              <a:buClr>
                <a:srgbClr val="F09828"/>
              </a:buClr>
            </a:pPr>
            <a:r>
              <a:rPr lang="en-US" sz="1400" b="1" dirty="0" err="1" smtClean="0"/>
              <a:t>Topotecan</a:t>
            </a:r>
            <a:r>
              <a:rPr lang="en-US" sz="1400" b="1" dirty="0" smtClean="0"/>
              <a:t> + paclitaxel shown to not be superior or inferior to cisplatin + paclitaxel</a:t>
            </a:r>
          </a:p>
        </p:txBody>
      </p:sp>
      <p:sp>
        <p:nvSpPr>
          <p:cNvPr id="475" name="Line 233"/>
          <p:cNvSpPr>
            <a:spLocks noChangeShapeType="1"/>
          </p:cNvSpPr>
          <p:nvPr/>
        </p:nvSpPr>
        <p:spPr bwMode="auto">
          <a:xfrm flipH="1">
            <a:off x="1303309" y="5187353"/>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76" name="Line 238"/>
          <p:cNvSpPr>
            <a:spLocks noChangeShapeType="1"/>
          </p:cNvSpPr>
          <p:nvPr/>
        </p:nvSpPr>
        <p:spPr bwMode="auto">
          <a:xfrm flipH="1">
            <a:off x="1303309" y="4974607"/>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77" name="Line 243"/>
          <p:cNvSpPr>
            <a:spLocks noChangeShapeType="1"/>
          </p:cNvSpPr>
          <p:nvPr/>
        </p:nvSpPr>
        <p:spPr bwMode="auto">
          <a:xfrm flipH="1">
            <a:off x="1303309" y="4762836"/>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78" name="Line 248"/>
          <p:cNvSpPr>
            <a:spLocks noChangeShapeType="1"/>
          </p:cNvSpPr>
          <p:nvPr/>
        </p:nvSpPr>
        <p:spPr bwMode="auto">
          <a:xfrm flipH="1">
            <a:off x="1303309" y="4550089"/>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79" name="Line 253"/>
          <p:cNvSpPr>
            <a:spLocks noChangeShapeType="1"/>
          </p:cNvSpPr>
          <p:nvPr/>
        </p:nvSpPr>
        <p:spPr bwMode="auto">
          <a:xfrm flipH="1">
            <a:off x="1303309" y="4337342"/>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80" name="Line 258"/>
          <p:cNvSpPr>
            <a:spLocks noChangeShapeType="1"/>
          </p:cNvSpPr>
          <p:nvPr/>
        </p:nvSpPr>
        <p:spPr bwMode="auto">
          <a:xfrm flipH="1">
            <a:off x="1303309" y="4125571"/>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81" name="Line 263"/>
          <p:cNvSpPr>
            <a:spLocks noChangeShapeType="1"/>
          </p:cNvSpPr>
          <p:nvPr/>
        </p:nvSpPr>
        <p:spPr bwMode="auto">
          <a:xfrm flipH="1">
            <a:off x="1303309" y="3911849"/>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82" name="Line 268"/>
          <p:cNvSpPr>
            <a:spLocks noChangeShapeType="1"/>
          </p:cNvSpPr>
          <p:nvPr/>
        </p:nvSpPr>
        <p:spPr bwMode="auto">
          <a:xfrm flipH="1">
            <a:off x="1303309" y="3700077"/>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83" name="Line 273"/>
          <p:cNvSpPr>
            <a:spLocks noChangeShapeType="1"/>
          </p:cNvSpPr>
          <p:nvPr/>
        </p:nvSpPr>
        <p:spPr bwMode="auto">
          <a:xfrm flipH="1">
            <a:off x="1303309" y="3487330"/>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84" name="Line 278"/>
          <p:cNvSpPr>
            <a:spLocks noChangeShapeType="1"/>
          </p:cNvSpPr>
          <p:nvPr/>
        </p:nvSpPr>
        <p:spPr bwMode="auto">
          <a:xfrm flipH="1">
            <a:off x="1303309" y="3275560"/>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85" name="Line 283"/>
          <p:cNvSpPr>
            <a:spLocks noChangeShapeType="1"/>
          </p:cNvSpPr>
          <p:nvPr/>
        </p:nvSpPr>
        <p:spPr bwMode="auto">
          <a:xfrm flipH="1">
            <a:off x="1303309" y="3068560"/>
            <a:ext cx="80524"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86" name="Rectangle 285"/>
          <p:cNvSpPr>
            <a:spLocks noChangeArrowheads="1"/>
          </p:cNvSpPr>
          <p:nvPr/>
        </p:nvSpPr>
        <p:spPr bwMode="auto">
          <a:xfrm>
            <a:off x="1008980" y="5115391"/>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0.0</a:t>
            </a:r>
            <a:endParaRPr lang="en-US" sz="1800" b="1" dirty="0">
              <a:solidFill>
                <a:schemeClr val="bg1"/>
              </a:solidFill>
              <a:latin typeface="Lucida Sans" charset="0"/>
            </a:endParaRPr>
          </a:p>
        </p:txBody>
      </p:sp>
      <p:sp>
        <p:nvSpPr>
          <p:cNvPr id="487" name="Rectangle 286"/>
          <p:cNvSpPr>
            <a:spLocks noChangeArrowheads="1"/>
          </p:cNvSpPr>
          <p:nvPr/>
        </p:nvSpPr>
        <p:spPr bwMode="auto">
          <a:xfrm>
            <a:off x="1008980" y="4903619"/>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0.1</a:t>
            </a:r>
            <a:endParaRPr lang="en-US" sz="1800" b="1" dirty="0">
              <a:solidFill>
                <a:schemeClr val="bg1"/>
              </a:solidFill>
              <a:latin typeface="Lucida Sans" charset="0"/>
            </a:endParaRPr>
          </a:p>
        </p:txBody>
      </p:sp>
      <p:sp>
        <p:nvSpPr>
          <p:cNvPr id="488" name="Rectangle 287"/>
          <p:cNvSpPr>
            <a:spLocks noChangeArrowheads="1"/>
          </p:cNvSpPr>
          <p:nvPr/>
        </p:nvSpPr>
        <p:spPr bwMode="auto">
          <a:xfrm>
            <a:off x="1008980" y="4689898"/>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0.2</a:t>
            </a:r>
            <a:endParaRPr lang="en-US" sz="1800" b="1" dirty="0">
              <a:solidFill>
                <a:schemeClr val="bg1"/>
              </a:solidFill>
              <a:latin typeface="Lucida Sans" charset="0"/>
            </a:endParaRPr>
          </a:p>
        </p:txBody>
      </p:sp>
      <p:sp>
        <p:nvSpPr>
          <p:cNvPr id="489" name="Rectangle 288"/>
          <p:cNvSpPr>
            <a:spLocks noChangeArrowheads="1"/>
          </p:cNvSpPr>
          <p:nvPr/>
        </p:nvSpPr>
        <p:spPr bwMode="auto">
          <a:xfrm>
            <a:off x="1008980" y="4478126"/>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0.3</a:t>
            </a:r>
            <a:endParaRPr lang="en-US" sz="1800" b="1" dirty="0">
              <a:solidFill>
                <a:schemeClr val="bg1"/>
              </a:solidFill>
              <a:latin typeface="Lucida Sans" charset="0"/>
            </a:endParaRPr>
          </a:p>
        </p:txBody>
      </p:sp>
      <p:sp>
        <p:nvSpPr>
          <p:cNvPr id="490" name="Rectangle 289"/>
          <p:cNvSpPr>
            <a:spLocks noChangeArrowheads="1"/>
          </p:cNvSpPr>
          <p:nvPr/>
        </p:nvSpPr>
        <p:spPr bwMode="auto">
          <a:xfrm>
            <a:off x="1008980" y="4267332"/>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0.4</a:t>
            </a:r>
            <a:endParaRPr lang="en-US" sz="1800" b="1" dirty="0">
              <a:solidFill>
                <a:schemeClr val="bg1"/>
              </a:solidFill>
              <a:latin typeface="Lucida Sans" charset="0"/>
            </a:endParaRPr>
          </a:p>
        </p:txBody>
      </p:sp>
      <p:sp>
        <p:nvSpPr>
          <p:cNvPr id="491" name="Rectangle 290"/>
          <p:cNvSpPr>
            <a:spLocks noChangeArrowheads="1"/>
          </p:cNvSpPr>
          <p:nvPr/>
        </p:nvSpPr>
        <p:spPr bwMode="auto">
          <a:xfrm>
            <a:off x="1008980" y="4053609"/>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0.5</a:t>
            </a:r>
            <a:endParaRPr lang="en-US" sz="1800" b="1" dirty="0">
              <a:solidFill>
                <a:schemeClr val="bg1"/>
              </a:solidFill>
              <a:latin typeface="Lucida Sans" charset="0"/>
            </a:endParaRPr>
          </a:p>
        </p:txBody>
      </p:sp>
      <p:sp>
        <p:nvSpPr>
          <p:cNvPr id="492" name="Rectangle 291"/>
          <p:cNvSpPr>
            <a:spLocks noChangeArrowheads="1"/>
          </p:cNvSpPr>
          <p:nvPr/>
        </p:nvSpPr>
        <p:spPr bwMode="auto">
          <a:xfrm>
            <a:off x="1008980" y="3840861"/>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0.6</a:t>
            </a:r>
            <a:endParaRPr lang="en-US" sz="1800" b="1" dirty="0">
              <a:solidFill>
                <a:schemeClr val="bg1"/>
              </a:solidFill>
              <a:latin typeface="Lucida Sans" charset="0"/>
            </a:endParaRPr>
          </a:p>
        </p:txBody>
      </p:sp>
      <p:sp>
        <p:nvSpPr>
          <p:cNvPr id="493" name="Rectangle 292"/>
          <p:cNvSpPr>
            <a:spLocks noChangeArrowheads="1"/>
          </p:cNvSpPr>
          <p:nvPr/>
        </p:nvSpPr>
        <p:spPr bwMode="auto">
          <a:xfrm>
            <a:off x="1008980" y="3628116"/>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0.7</a:t>
            </a:r>
            <a:endParaRPr lang="en-US" sz="1800" b="1" dirty="0">
              <a:solidFill>
                <a:schemeClr val="bg1"/>
              </a:solidFill>
              <a:latin typeface="Lucida Sans" charset="0"/>
            </a:endParaRPr>
          </a:p>
        </p:txBody>
      </p:sp>
      <p:sp>
        <p:nvSpPr>
          <p:cNvPr id="494" name="Rectangle 293"/>
          <p:cNvSpPr>
            <a:spLocks noChangeArrowheads="1"/>
          </p:cNvSpPr>
          <p:nvPr/>
        </p:nvSpPr>
        <p:spPr bwMode="auto">
          <a:xfrm>
            <a:off x="1008980" y="3416344"/>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0.8</a:t>
            </a:r>
            <a:endParaRPr lang="en-US" sz="1800" b="1" dirty="0">
              <a:solidFill>
                <a:schemeClr val="bg1"/>
              </a:solidFill>
              <a:latin typeface="Lucida Sans" charset="0"/>
            </a:endParaRPr>
          </a:p>
        </p:txBody>
      </p:sp>
      <p:sp>
        <p:nvSpPr>
          <p:cNvPr id="495" name="Rectangle 294"/>
          <p:cNvSpPr>
            <a:spLocks noChangeArrowheads="1"/>
          </p:cNvSpPr>
          <p:nvPr/>
        </p:nvSpPr>
        <p:spPr bwMode="auto">
          <a:xfrm>
            <a:off x="1008980" y="3203598"/>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0.9</a:t>
            </a:r>
            <a:endParaRPr lang="en-US" sz="1800" b="1" dirty="0">
              <a:solidFill>
                <a:schemeClr val="bg1"/>
              </a:solidFill>
              <a:latin typeface="Lucida Sans" charset="0"/>
            </a:endParaRPr>
          </a:p>
        </p:txBody>
      </p:sp>
      <p:sp>
        <p:nvSpPr>
          <p:cNvPr id="496" name="Rectangle 295"/>
          <p:cNvSpPr>
            <a:spLocks noChangeArrowheads="1"/>
          </p:cNvSpPr>
          <p:nvPr/>
        </p:nvSpPr>
        <p:spPr bwMode="auto">
          <a:xfrm>
            <a:off x="1008980" y="2990850"/>
            <a:ext cx="21320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1.0</a:t>
            </a:r>
            <a:endParaRPr lang="en-US" sz="1800" b="1" dirty="0">
              <a:solidFill>
                <a:schemeClr val="bg1"/>
              </a:solidFill>
              <a:latin typeface="Lucida Sans" charset="0"/>
            </a:endParaRPr>
          </a:p>
        </p:txBody>
      </p:sp>
      <p:sp>
        <p:nvSpPr>
          <p:cNvPr id="497" name="Line 298"/>
          <p:cNvSpPr>
            <a:spLocks noChangeShapeType="1"/>
          </p:cNvSpPr>
          <p:nvPr/>
        </p:nvSpPr>
        <p:spPr bwMode="auto">
          <a:xfrm>
            <a:off x="1377950" y="5194386"/>
            <a:ext cx="0" cy="73025"/>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98" name="Line 304"/>
          <p:cNvSpPr>
            <a:spLocks noChangeShapeType="1"/>
          </p:cNvSpPr>
          <p:nvPr/>
        </p:nvSpPr>
        <p:spPr bwMode="auto">
          <a:xfrm>
            <a:off x="4113213" y="5191126"/>
            <a:ext cx="0" cy="73025"/>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99" name="Line 316"/>
          <p:cNvSpPr>
            <a:spLocks noChangeShapeType="1"/>
          </p:cNvSpPr>
          <p:nvPr/>
        </p:nvSpPr>
        <p:spPr bwMode="auto">
          <a:xfrm>
            <a:off x="6827838" y="5191126"/>
            <a:ext cx="0" cy="73025"/>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00" name="Rectangle 318"/>
          <p:cNvSpPr>
            <a:spLocks noChangeArrowheads="1"/>
          </p:cNvSpPr>
          <p:nvPr/>
        </p:nvSpPr>
        <p:spPr bwMode="auto">
          <a:xfrm>
            <a:off x="1325228" y="5286967"/>
            <a:ext cx="84960"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0</a:t>
            </a:r>
            <a:endParaRPr lang="en-US" sz="1800" b="1" dirty="0">
              <a:solidFill>
                <a:schemeClr val="bg1"/>
              </a:solidFill>
              <a:latin typeface="Lucida Sans" charset="0"/>
            </a:endParaRPr>
          </a:p>
        </p:txBody>
      </p:sp>
      <p:sp>
        <p:nvSpPr>
          <p:cNvPr id="501" name="Rectangle 319"/>
          <p:cNvSpPr>
            <a:spLocks noChangeArrowheads="1"/>
          </p:cNvSpPr>
          <p:nvPr/>
        </p:nvSpPr>
        <p:spPr bwMode="auto">
          <a:xfrm>
            <a:off x="4033259" y="5286967"/>
            <a:ext cx="169918"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12</a:t>
            </a:r>
            <a:endParaRPr lang="en-US" sz="1800" b="1" dirty="0">
              <a:solidFill>
                <a:schemeClr val="bg1"/>
              </a:solidFill>
              <a:latin typeface="Lucida Sans" charset="0"/>
            </a:endParaRPr>
          </a:p>
        </p:txBody>
      </p:sp>
      <p:sp>
        <p:nvSpPr>
          <p:cNvPr id="502" name="Rectangle 321"/>
          <p:cNvSpPr>
            <a:spLocks noChangeArrowheads="1"/>
          </p:cNvSpPr>
          <p:nvPr/>
        </p:nvSpPr>
        <p:spPr bwMode="auto">
          <a:xfrm>
            <a:off x="6746855" y="5286967"/>
            <a:ext cx="169918" cy="184666"/>
          </a:xfrm>
          <a:prstGeom prst="rect">
            <a:avLst/>
          </a:prstGeom>
          <a:noFill/>
          <a:ln w="9525">
            <a:noFill/>
            <a:miter lim="800000"/>
            <a:headEnd/>
            <a:tailEnd/>
          </a:ln>
        </p:spPr>
        <p:txBody>
          <a:bodyPr wrap="none" lIns="0" tIns="0" rIns="0" bIns="0">
            <a:spAutoFit/>
          </a:bodyPr>
          <a:lstStyle/>
          <a:p>
            <a:r>
              <a:rPr lang="en-US" sz="1200" b="1" dirty="0">
                <a:solidFill>
                  <a:schemeClr val="bg1"/>
                </a:solidFill>
                <a:latin typeface="Arial" panose="020B0604020202020204" pitchFamily="34" charset="0"/>
              </a:rPr>
              <a:t>24</a:t>
            </a:r>
            <a:endParaRPr lang="en-US" sz="1800" b="1" dirty="0">
              <a:solidFill>
                <a:schemeClr val="bg1"/>
              </a:solidFill>
              <a:latin typeface="Lucida Sans" charset="0"/>
            </a:endParaRPr>
          </a:p>
        </p:txBody>
      </p:sp>
      <p:sp>
        <p:nvSpPr>
          <p:cNvPr id="503" name="Freeform 502"/>
          <p:cNvSpPr/>
          <p:nvPr/>
        </p:nvSpPr>
        <p:spPr bwMode="auto">
          <a:xfrm>
            <a:off x="1377950" y="3070225"/>
            <a:ext cx="5461000" cy="2117725"/>
          </a:xfrm>
          <a:custGeom>
            <a:avLst/>
            <a:gdLst>
              <a:gd name="connsiteX0" fmla="*/ 0 w 6240780"/>
              <a:gd name="connsiteY0" fmla="*/ 0 h 3017520"/>
              <a:gd name="connsiteX1" fmla="*/ 0 w 6240780"/>
              <a:gd name="connsiteY1" fmla="*/ 3017520 h 3017520"/>
              <a:gd name="connsiteX2" fmla="*/ 6240780 w 6240780"/>
              <a:gd name="connsiteY2" fmla="*/ 3017520 h 3017520"/>
            </a:gdLst>
            <a:ahLst/>
            <a:cxnLst>
              <a:cxn ang="0">
                <a:pos x="connsiteX0" y="connsiteY0"/>
              </a:cxn>
              <a:cxn ang="0">
                <a:pos x="connsiteX1" y="connsiteY1"/>
              </a:cxn>
              <a:cxn ang="0">
                <a:pos x="connsiteX2" y="connsiteY2"/>
              </a:cxn>
            </a:cxnLst>
            <a:rect l="l" t="t" r="r" b="b"/>
            <a:pathLst>
              <a:path w="6240780" h="3017520">
                <a:moveTo>
                  <a:pt x="0" y="0"/>
                </a:moveTo>
                <a:lnTo>
                  <a:pt x="0" y="3017520"/>
                </a:lnTo>
                <a:lnTo>
                  <a:pt x="6240780" y="3017520"/>
                </a:lnTo>
              </a:path>
            </a:pathLst>
          </a:cu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a typeface="ＭＳ Ｐゴシック" charset="-128"/>
            </a:endParaRPr>
          </a:p>
        </p:txBody>
      </p:sp>
      <p:sp>
        <p:nvSpPr>
          <p:cNvPr id="473" name="Rectangle 284"/>
          <p:cNvSpPr>
            <a:spLocks noChangeArrowheads="1"/>
          </p:cNvSpPr>
          <p:nvPr/>
        </p:nvSpPr>
        <p:spPr bwMode="auto">
          <a:xfrm rot="16200000">
            <a:off x="-126184" y="4052746"/>
            <a:ext cx="1780937"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Proportion Surviving</a:t>
            </a:r>
            <a:endParaRPr lang="en-US" sz="2000" b="1" dirty="0">
              <a:solidFill>
                <a:schemeClr val="bg1"/>
              </a:solidFill>
              <a:latin typeface="Lucida Sans" charset="0"/>
            </a:endParaRPr>
          </a:p>
        </p:txBody>
      </p:sp>
      <p:sp>
        <p:nvSpPr>
          <p:cNvPr id="474" name="Rectangle 317"/>
          <p:cNvSpPr>
            <a:spLocks noChangeArrowheads="1"/>
          </p:cNvSpPr>
          <p:nvPr/>
        </p:nvSpPr>
        <p:spPr bwMode="auto">
          <a:xfrm>
            <a:off x="3403079" y="5506613"/>
            <a:ext cx="1449116" cy="215444"/>
          </a:xfrm>
          <a:prstGeom prst="rect">
            <a:avLst/>
          </a:prstGeom>
          <a:noFill/>
          <a:ln w="9525">
            <a:noFill/>
            <a:miter lim="800000"/>
            <a:headEnd/>
            <a:tailEnd/>
          </a:ln>
        </p:spPr>
        <p:txBody>
          <a:bodyPr wrap="none" lIns="0" tIns="0" rIns="0" bIns="0">
            <a:spAutoFit/>
          </a:bodyPr>
          <a:lstStyle/>
          <a:p>
            <a:pPr algn="ctr"/>
            <a:r>
              <a:rPr lang="en-US" sz="1400" b="1" dirty="0">
                <a:solidFill>
                  <a:schemeClr val="bg1"/>
                </a:solidFill>
                <a:latin typeface="Arial" panose="020B0604020202020204" pitchFamily="34" charset="0"/>
              </a:rPr>
              <a:t>Months on Study</a:t>
            </a:r>
            <a:endParaRPr lang="en-US" sz="2000" b="1" dirty="0">
              <a:solidFill>
                <a:schemeClr val="bg1"/>
              </a:solidFill>
              <a:latin typeface="Lucida Sans" charset="0"/>
            </a:endParaRPr>
          </a:p>
        </p:txBody>
      </p:sp>
      <p:graphicFrame>
        <p:nvGraphicFramePr>
          <p:cNvPr id="257" name="Table 256"/>
          <p:cNvGraphicFramePr>
            <a:graphicFrameLocks noGrp="1"/>
          </p:cNvGraphicFramePr>
          <p:nvPr>
            <p:extLst>
              <p:ext uri="{D42A27DB-BD31-4B8C-83A1-F6EECF244321}">
                <p14:modId xmlns:p14="http://schemas.microsoft.com/office/powerpoint/2010/main" val="3537188205"/>
              </p:ext>
            </p:extLst>
          </p:nvPr>
        </p:nvGraphicFramePr>
        <p:xfrm>
          <a:off x="4424017" y="2497550"/>
          <a:ext cx="4399177" cy="1518136"/>
        </p:xfrm>
        <a:graphic>
          <a:graphicData uri="http://schemas.openxmlformats.org/drawingml/2006/table">
            <a:tbl>
              <a:tblPr/>
              <a:tblGrid>
                <a:gridCol w="1773558"/>
                <a:gridCol w="1241690"/>
                <a:gridCol w="1383929"/>
              </a:tblGrid>
              <a:tr h="430960">
                <a:tc>
                  <a:txBody>
                    <a:bodyPr/>
                    <a:lstStyle/>
                    <a:p>
                      <a:pPr marL="0" marR="0" lvl="0" indent="0" algn="l" defTabSz="457200" rtl="0" eaLnBrk="1" fontAlgn="base" latinLnBrk="0" hangingPunct="1">
                        <a:lnSpc>
                          <a:spcPct val="90000"/>
                        </a:lnSpc>
                        <a:spcBef>
                          <a:spcPct val="0"/>
                        </a:spcBef>
                        <a:spcAft>
                          <a:spcPct val="0"/>
                        </a:spcAft>
                        <a:buClrTx/>
                        <a:buSzTx/>
                        <a:buFontTx/>
                        <a:buNone/>
                        <a:tabLst/>
                      </a:pPr>
                      <a:endParaRPr kumimoji="0" lang="en-US" sz="2000" b="1" i="0" u="none" strike="noStrike" cap="none" normalizeH="0" baseline="0" dirty="0" smtClean="0">
                        <a:ln>
                          <a:noFill/>
                        </a:ln>
                        <a:solidFill>
                          <a:srgbClr val="FFFFFF"/>
                        </a:solidFill>
                        <a:effectLst/>
                        <a:latin typeface="Arial" charset="0"/>
                        <a:cs typeface="Arial" charset="0"/>
                      </a:endParaRPr>
                    </a:p>
                  </a:txBody>
                  <a:tcPr marL="91454" marR="91454" marT="45685" marB="45685" horzOverflow="overflow">
                    <a:lnL>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rgbClr val="FF6600"/>
                          </a:solidFill>
                          <a:effectLst/>
                          <a:latin typeface="Arial" charset="0"/>
                          <a:cs typeface="Arial" charset="0"/>
                        </a:rPr>
                        <a:t>Cis + Pac </a:t>
                      </a:r>
                      <a:br>
                        <a:rPr kumimoji="0" lang="en-US" sz="1400" b="1" i="0" u="none" strike="noStrike" cap="none" normalizeH="0" baseline="0" dirty="0" smtClean="0">
                          <a:ln>
                            <a:noFill/>
                          </a:ln>
                          <a:solidFill>
                            <a:srgbClr val="FF6600"/>
                          </a:solidFill>
                          <a:effectLst/>
                          <a:latin typeface="Arial" charset="0"/>
                          <a:cs typeface="Arial" charset="0"/>
                        </a:rPr>
                      </a:br>
                      <a:r>
                        <a:rPr kumimoji="0" lang="en-US" sz="1400" b="1" i="0" u="none" strike="noStrike" cap="none" normalizeH="0" baseline="0" dirty="0" smtClean="0">
                          <a:ln>
                            <a:noFill/>
                          </a:ln>
                          <a:solidFill>
                            <a:srgbClr val="FF6600"/>
                          </a:solidFill>
                          <a:effectLst/>
                          <a:latin typeface="Arial" charset="0"/>
                          <a:cs typeface="Arial" charset="0"/>
                        </a:rPr>
                        <a:t>(n = 229)</a:t>
                      </a:r>
                    </a:p>
                  </a:txBody>
                  <a:tcPr marL="91454" marR="91454" marT="45685" marB="45685" horzOverflow="overflow">
                    <a:lnL>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rgbClr val="92D050"/>
                          </a:solidFill>
                          <a:effectLst/>
                          <a:latin typeface="Arial" charset="0"/>
                          <a:cs typeface="Arial" charset="0"/>
                        </a:rPr>
                        <a:t>Topo + Pac</a:t>
                      </a:r>
                    </a:p>
                    <a:p>
                      <a:pPr marL="0" marR="0" lvl="0" indent="0" algn="ctr"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rgbClr val="92D050"/>
                          </a:solidFill>
                          <a:effectLst/>
                          <a:latin typeface="Arial" charset="0"/>
                          <a:cs typeface="Arial" charset="0"/>
                        </a:rPr>
                        <a:t>(n = 223)</a:t>
                      </a:r>
                    </a:p>
                  </a:txBody>
                  <a:tcPr marL="91459" marR="91459" marT="45749" marB="45749" horzOverflow="overflow">
                    <a:lnL>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56939">
                <a:tc>
                  <a:txBody>
                    <a:bodyPr/>
                    <a:lstStyle/>
                    <a:p>
                      <a:pPr marL="0" marR="0" lvl="0" indent="0" algn="l"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Events, n (%)</a:t>
                      </a:r>
                    </a:p>
                  </a:txBody>
                  <a:tcPr marL="91454" marR="91454" marT="45701" marB="45701"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81 (35)</a:t>
                      </a:r>
                    </a:p>
                  </a:txBody>
                  <a:tcPr marL="91454" marR="91454" marT="45685" marB="45685"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93 (42)</a:t>
                      </a:r>
                    </a:p>
                  </a:txBody>
                  <a:tcPr marL="91459" marR="91459" marT="45749" marB="45749"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r>
              <a:tr h="248579">
                <a:tc>
                  <a:txBody>
                    <a:bodyPr/>
                    <a:lstStyle/>
                    <a:p>
                      <a:pPr marL="0" marR="0" lvl="0" indent="0" algn="l"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Median OS, months</a:t>
                      </a:r>
                    </a:p>
                  </a:txBody>
                  <a:tcPr marL="91454" marR="0" marT="45701" marB="45701"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15</a:t>
                      </a:r>
                    </a:p>
                  </a:txBody>
                  <a:tcPr marL="91454" marR="91454" marT="45685" marB="45685"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12.5</a:t>
                      </a:r>
                    </a:p>
                  </a:txBody>
                  <a:tcPr marL="91459" marR="91459" marT="45749" marB="45749"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noFill/>
                  </a:tcPr>
                </a:tc>
              </a:tr>
              <a:tr h="430960">
                <a:tc gridSpan="3">
                  <a:txBody>
                    <a:bodyPr/>
                    <a:lstStyle/>
                    <a:p>
                      <a:pPr marL="0" marR="0" lvl="0" indent="0" algn="ctr" defTabSz="457200" rtl="0" eaLnBrk="1" fontAlgn="base" latinLnBrk="0" hangingPunct="1">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HR = 1.20 (98.74% CI, 0.82-1.76)</a:t>
                      </a:r>
                    </a:p>
                    <a:p>
                      <a:pPr marL="0" marR="0" lvl="0" indent="0" algn="ctr" defTabSz="457200" rtl="0" eaLnBrk="1" fontAlgn="base" latinLnBrk="0" hangingPunct="1">
                        <a:lnSpc>
                          <a:spcPct val="90000"/>
                        </a:lnSpc>
                        <a:spcBef>
                          <a:spcPct val="0"/>
                        </a:spcBef>
                        <a:spcAft>
                          <a:spcPct val="0"/>
                        </a:spcAft>
                        <a:buClrTx/>
                        <a:buSzTx/>
                        <a:buFontTx/>
                        <a:buNone/>
                        <a:tabLst/>
                      </a:pPr>
                      <a:r>
                        <a:rPr kumimoji="0" lang="en-US" sz="1400" b="1" i="1" u="none" strike="noStrike" cap="none" normalizeH="0" baseline="0" dirty="0" smtClean="0">
                          <a:ln>
                            <a:noFill/>
                          </a:ln>
                          <a:solidFill>
                            <a:schemeClr val="bg1"/>
                          </a:solidFill>
                          <a:effectLst/>
                          <a:latin typeface="Arial" charset="0"/>
                          <a:ea typeface="ＭＳ Ｐゴシック" charset="-128"/>
                          <a:cs typeface="Arial" charset="0"/>
                        </a:rPr>
                        <a:t>P </a:t>
                      </a: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(1-sided) = .880</a:t>
                      </a:r>
                    </a:p>
                  </a:txBody>
                  <a:tcPr marL="1280160" marR="91459" marT="45749" marB="45749" horzOverflow="overflow">
                    <a:lnL>
                      <a:noFill/>
                    </a:lnL>
                    <a:lnR>
                      <a:noFill/>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hMerge="1">
                  <a:txBody>
                    <a:bodyPr/>
                    <a:lstStyle/>
                    <a:p>
                      <a:pPr marL="0" marR="0" lvl="0" indent="0" algn="ctr" defTabSz="4572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a typeface="ＭＳ Ｐゴシック" charset="-128"/>
                        <a:cs typeface="Arial" charset="0"/>
                      </a:endParaRPr>
                    </a:p>
                  </a:txBody>
                  <a:tcPr marL="91459" marR="91459" marT="45749" marB="45749" horzOverflow="overflow">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GB"/>
                    </a:p>
                  </a:txBody>
                  <a:tcPr/>
                </a:tc>
              </a:tr>
            </a:tbl>
          </a:graphicData>
        </a:graphic>
      </p:graphicFrame>
      <p:sp>
        <p:nvSpPr>
          <p:cNvPr id="258" name="Rectangle 257"/>
          <p:cNvSpPr/>
          <p:nvPr/>
        </p:nvSpPr>
        <p:spPr>
          <a:xfrm>
            <a:off x="346360" y="6366155"/>
            <a:ext cx="8589818" cy="461665"/>
          </a:xfrm>
          <a:prstGeom prst="rect">
            <a:avLst/>
          </a:prstGeom>
        </p:spPr>
        <p:txBody>
          <a:bodyPr wrap="square">
            <a:spAutoFit/>
          </a:bodyPr>
          <a:lstStyle/>
          <a:p>
            <a:r>
              <a:rPr lang="en-US" sz="1200" b="1" dirty="0" err="1" smtClean="0">
                <a:solidFill>
                  <a:schemeClr val="bg1"/>
                </a:solidFill>
                <a:latin typeface="Arial" panose="020B0604020202020204" pitchFamily="34" charset="0"/>
              </a:rPr>
              <a:t>Tewari</a:t>
            </a:r>
            <a:r>
              <a:rPr lang="en-US" sz="1200" b="1" dirty="0" smtClean="0">
                <a:solidFill>
                  <a:schemeClr val="bg1"/>
                </a:solidFill>
                <a:latin typeface="Arial" panose="020B0604020202020204" pitchFamily="34" charset="0"/>
              </a:rPr>
              <a:t> KS, et al. Presented at: The </a:t>
            </a:r>
            <a:r>
              <a:rPr lang="en-US" sz="1200" b="1" dirty="0">
                <a:solidFill>
                  <a:schemeClr val="bg1"/>
                </a:solidFill>
                <a:latin typeface="Arial" panose="020B0604020202020204" pitchFamily="34" charset="0"/>
              </a:rPr>
              <a:t>Society of Gynecologic </a:t>
            </a:r>
            <a:r>
              <a:rPr lang="en-US" sz="1200" b="1" dirty="0" smtClean="0">
                <a:solidFill>
                  <a:schemeClr val="bg1"/>
                </a:solidFill>
                <a:latin typeface="Arial" panose="020B0604020202020204" pitchFamily="34" charset="0"/>
              </a:rPr>
              <a:t>Oncology’s 2013 Annual Meeting on Women’s Cancer; March 9-12, 2013: Los Angeles, California. Abstract 1.</a:t>
            </a:r>
            <a:endParaRPr lang="en-US" sz="12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24341952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3"/>
          <p:cNvSpPr>
            <a:spLocks noGrp="1"/>
          </p:cNvSpPr>
          <p:nvPr>
            <p:ph type="title"/>
          </p:nvPr>
        </p:nvSpPr>
        <p:spPr>
          <a:xfrm>
            <a:off x="457200" y="285524"/>
            <a:ext cx="8229600" cy="1249362"/>
          </a:xfrm>
          <a:noFill/>
        </p:spPr>
        <p:txBody>
          <a:bodyPr>
            <a:normAutofit/>
          </a:bodyPr>
          <a:lstStyle/>
          <a:p>
            <a:pPr>
              <a:lnSpc>
                <a:spcPct val="85000"/>
              </a:lnSpc>
            </a:pPr>
            <a:r>
              <a:rPr lang="en-US" b="1" dirty="0" smtClean="0">
                <a:ea typeface="ＭＳ Ｐゴシック" charset="-128"/>
                <a:cs typeface="ＭＳ Ｐゴシック" charset="-128"/>
              </a:rPr>
              <a:t>GOG 240.1: Overall </a:t>
            </a:r>
            <a:r>
              <a:rPr lang="en-US" b="1" dirty="0">
                <a:ea typeface="ＭＳ Ｐゴシック" charset="-128"/>
                <a:cs typeface="ＭＳ Ｐゴシック" charset="-128"/>
              </a:rPr>
              <a:t>Survival</a:t>
            </a:r>
            <a:r>
              <a:rPr lang="en-US" b="1" dirty="0" smtClean="0">
                <a:ea typeface="ＭＳ Ｐゴシック" charset="-128"/>
                <a:cs typeface="ＭＳ Ｐゴシック" charset="-128"/>
              </a:rPr>
              <a:t> </a:t>
            </a:r>
            <a:br>
              <a:rPr lang="en-US" b="1" dirty="0" smtClean="0">
                <a:ea typeface="ＭＳ Ｐゴシック" charset="-128"/>
                <a:cs typeface="ＭＳ Ｐゴシック" charset="-128"/>
              </a:rPr>
            </a:br>
            <a:r>
              <a:rPr lang="en-US" sz="3200" b="1" dirty="0" smtClean="0">
                <a:ea typeface="ＭＳ Ｐゴシック" charset="-128"/>
                <a:cs typeface="ＭＳ Ｐゴシック" charset="-128"/>
              </a:rPr>
              <a:t>Prior </a:t>
            </a:r>
            <a:r>
              <a:rPr lang="en-US" sz="3200" b="1" dirty="0">
                <a:ea typeface="ＭＳ Ｐゴシック" charset="-128"/>
                <a:cs typeface="ＭＳ Ｐゴシック" charset="-128"/>
              </a:rPr>
              <a:t>Platinum Exposure</a:t>
            </a:r>
          </a:p>
        </p:txBody>
      </p:sp>
      <p:pic>
        <p:nvPicPr>
          <p:cNvPr id="61443" name="Picture 2"/>
          <p:cNvPicPr>
            <a:picLocks noChangeAspect="1" noChangeArrowheads="1"/>
          </p:cNvPicPr>
          <p:nvPr/>
        </p:nvPicPr>
        <p:blipFill rotWithShape="1">
          <a:blip r:embed="rId3"/>
          <a:srcRect t="11472" b="4655"/>
          <a:stretch/>
        </p:blipFill>
        <p:spPr bwMode="auto">
          <a:xfrm>
            <a:off x="145824" y="2345267"/>
            <a:ext cx="4495800" cy="3195562"/>
          </a:xfrm>
          <a:prstGeom prst="rect">
            <a:avLst/>
          </a:prstGeom>
          <a:solidFill>
            <a:schemeClr val="bg1"/>
          </a:solidFill>
          <a:ln w="19050">
            <a:noFill/>
            <a:miter lim="800000"/>
            <a:headEnd/>
            <a:tailEnd/>
          </a:ln>
        </p:spPr>
      </p:pic>
      <p:pic>
        <p:nvPicPr>
          <p:cNvPr id="61444" name="Picture 3"/>
          <p:cNvPicPr>
            <a:picLocks noChangeAspect="1" noChangeArrowheads="1"/>
          </p:cNvPicPr>
          <p:nvPr/>
        </p:nvPicPr>
        <p:blipFill rotWithShape="1">
          <a:blip r:embed="rId4"/>
          <a:srcRect t="11472" b="4655"/>
          <a:stretch/>
        </p:blipFill>
        <p:spPr bwMode="auto">
          <a:xfrm>
            <a:off x="4686074" y="2345267"/>
            <a:ext cx="4343400" cy="3195562"/>
          </a:xfrm>
          <a:prstGeom prst="rect">
            <a:avLst/>
          </a:prstGeom>
          <a:solidFill>
            <a:schemeClr val="bg1"/>
          </a:solidFill>
          <a:ln w="19050">
            <a:noFill/>
            <a:miter lim="800000"/>
            <a:headEnd/>
            <a:tailEnd/>
          </a:ln>
        </p:spPr>
      </p:pic>
      <p:sp>
        <p:nvSpPr>
          <p:cNvPr id="61445" name="TextBox 4"/>
          <p:cNvSpPr txBox="1">
            <a:spLocks noChangeArrowheads="1"/>
          </p:cNvSpPr>
          <p:nvPr/>
        </p:nvSpPr>
        <p:spPr bwMode="auto">
          <a:xfrm>
            <a:off x="575663" y="4343400"/>
            <a:ext cx="4118243" cy="461665"/>
          </a:xfrm>
          <a:prstGeom prst="rect">
            <a:avLst/>
          </a:prstGeom>
          <a:noFill/>
          <a:ln w="9525">
            <a:noFill/>
            <a:miter lim="800000"/>
            <a:headEnd/>
            <a:tailEnd/>
          </a:ln>
        </p:spPr>
        <p:txBody>
          <a:bodyPr wrap="none">
            <a:prstTxWarp prst="textNoShape">
              <a:avLst/>
            </a:prstTxWarp>
            <a:spAutoFit/>
          </a:bodyPr>
          <a:lstStyle/>
          <a:p>
            <a:r>
              <a:rPr lang="en-US" sz="1200" b="1" dirty="0">
                <a:latin typeface="Arial" panose="020B0604020202020204" pitchFamily="34" charset="0"/>
              </a:rPr>
              <a:t>HR 1.18 (95% CI 0.84-1.65)</a:t>
            </a:r>
          </a:p>
          <a:p>
            <a:r>
              <a:rPr lang="en-US" sz="1200" b="1" dirty="0" smtClean="0">
                <a:latin typeface="Arial" panose="020B0604020202020204" pitchFamily="34" charset="0"/>
              </a:rPr>
              <a:t>Response rate (RR): </a:t>
            </a:r>
            <a:r>
              <a:rPr lang="en-US" sz="1200" b="1" dirty="0">
                <a:latin typeface="Arial" panose="020B0604020202020204" pitchFamily="34" charset="0"/>
              </a:rPr>
              <a:t>34% (</a:t>
            </a:r>
            <a:r>
              <a:rPr lang="en-US" sz="1200" b="1" dirty="0" smtClean="0">
                <a:latin typeface="Arial" panose="020B0604020202020204" pitchFamily="34" charset="0"/>
              </a:rPr>
              <a:t>Cis-Pac) </a:t>
            </a:r>
            <a:r>
              <a:rPr lang="en-US" sz="1200" b="1" dirty="0">
                <a:latin typeface="Arial" panose="020B0604020202020204" pitchFamily="34" charset="0"/>
              </a:rPr>
              <a:t>vs 24% (</a:t>
            </a:r>
            <a:r>
              <a:rPr lang="en-US" sz="1200" b="1" dirty="0" smtClean="0">
                <a:latin typeface="Arial" panose="020B0604020202020204" pitchFamily="34" charset="0"/>
              </a:rPr>
              <a:t>Topo-Pac)</a:t>
            </a:r>
            <a:endParaRPr lang="en-US" sz="1200" b="1" dirty="0">
              <a:latin typeface="Arial" panose="020B0604020202020204" pitchFamily="34" charset="0"/>
            </a:endParaRPr>
          </a:p>
        </p:txBody>
      </p:sp>
      <p:sp>
        <p:nvSpPr>
          <p:cNvPr id="61446" name="TextBox 5"/>
          <p:cNvSpPr txBox="1">
            <a:spLocks noChangeArrowheads="1"/>
          </p:cNvSpPr>
          <p:nvPr/>
        </p:nvSpPr>
        <p:spPr bwMode="auto">
          <a:xfrm>
            <a:off x="5192486" y="4038600"/>
            <a:ext cx="2914388" cy="461665"/>
          </a:xfrm>
          <a:prstGeom prst="rect">
            <a:avLst/>
          </a:prstGeom>
          <a:noFill/>
          <a:ln w="9525">
            <a:noFill/>
            <a:miter lim="800000"/>
            <a:headEnd/>
            <a:tailEnd/>
          </a:ln>
        </p:spPr>
        <p:txBody>
          <a:bodyPr wrap="none">
            <a:prstTxWarp prst="textNoShape">
              <a:avLst/>
            </a:prstTxWarp>
            <a:spAutoFit/>
          </a:bodyPr>
          <a:lstStyle/>
          <a:p>
            <a:r>
              <a:rPr lang="en-US" sz="1200" b="1" dirty="0">
                <a:latin typeface="Arial" panose="020B0604020202020204" pitchFamily="34" charset="0"/>
              </a:rPr>
              <a:t>HR 1.35 (95% CI 0.676-2.688)</a:t>
            </a:r>
          </a:p>
          <a:p>
            <a:r>
              <a:rPr lang="en-US" sz="1200" b="1" dirty="0">
                <a:latin typeface="Arial" panose="020B0604020202020204" pitchFamily="34" charset="0"/>
              </a:rPr>
              <a:t>RR: 54% (Cis-Pac) vs 42% (Topo-Pac)</a:t>
            </a:r>
          </a:p>
        </p:txBody>
      </p:sp>
      <p:sp>
        <p:nvSpPr>
          <p:cNvPr id="61447" name="TextBox 6"/>
          <p:cNvSpPr txBox="1">
            <a:spLocks noChangeArrowheads="1"/>
          </p:cNvSpPr>
          <p:nvPr/>
        </p:nvSpPr>
        <p:spPr bwMode="auto">
          <a:xfrm>
            <a:off x="1524000" y="5595252"/>
            <a:ext cx="1762021" cy="369332"/>
          </a:xfrm>
          <a:prstGeom prst="rect">
            <a:avLst/>
          </a:prstGeom>
          <a:noFill/>
          <a:ln w="9525">
            <a:noFill/>
            <a:miter lim="800000"/>
            <a:headEnd/>
            <a:tailEnd/>
          </a:ln>
        </p:spPr>
        <p:txBody>
          <a:bodyPr wrap="none">
            <a:prstTxWarp prst="textNoShape">
              <a:avLst/>
            </a:prstTxWarp>
            <a:spAutoFit/>
          </a:bodyPr>
          <a:lstStyle/>
          <a:p>
            <a:r>
              <a:rPr lang="en-US" b="1" dirty="0">
                <a:solidFill>
                  <a:schemeClr val="bg1"/>
                </a:solidFill>
                <a:latin typeface="Arial" panose="020B0604020202020204" pitchFamily="34" charset="0"/>
              </a:rPr>
              <a:t>Prior Cisplatin</a:t>
            </a:r>
          </a:p>
        </p:txBody>
      </p:sp>
      <p:sp>
        <p:nvSpPr>
          <p:cNvPr id="61448" name="TextBox 7"/>
          <p:cNvSpPr txBox="1">
            <a:spLocks noChangeArrowheads="1"/>
          </p:cNvSpPr>
          <p:nvPr/>
        </p:nvSpPr>
        <p:spPr bwMode="auto">
          <a:xfrm>
            <a:off x="5943600" y="5595252"/>
            <a:ext cx="2133918" cy="369332"/>
          </a:xfrm>
          <a:prstGeom prst="rect">
            <a:avLst/>
          </a:prstGeom>
          <a:noFill/>
          <a:ln w="9525">
            <a:noFill/>
            <a:miter lim="800000"/>
            <a:headEnd/>
            <a:tailEnd/>
          </a:ln>
        </p:spPr>
        <p:txBody>
          <a:bodyPr wrap="none">
            <a:prstTxWarp prst="textNoShape">
              <a:avLst/>
            </a:prstTxWarp>
            <a:spAutoFit/>
          </a:bodyPr>
          <a:lstStyle/>
          <a:p>
            <a:r>
              <a:rPr lang="en-US" b="1" dirty="0">
                <a:solidFill>
                  <a:schemeClr val="bg1"/>
                </a:solidFill>
                <a:latin typeface="Arial" panose="020B0604020202020204" pitchFamily="34" charset="0"/>
              </a:rPr>
              <a:t>No Prior Cisplatin</a:t>
            </a:r>
          </a:p>
        </p:txBody>
      </p:sp>
      <p:sp>
        <p:nvSpPr>
          <p:cNvPr id="61449" name="Rectangle 8"/>
          <p:cNvSpPr>
            <a:spLocks noChangeArrowheads="1"/>
          </p:cNvSpPr>
          <p:nvPr/>
        </p:nvSpPr>
        <p:spPr bwMode="auto">
          <a:xfrm>
            <a:off x="2296886" y="3200400"/>
            <a:ext cx="2348720" cy="276999"/>
          </a:xfrm>
          <a:prstGeom prst="rect">
            <a:avLst/>
          </a:prstGeom>
          <a:noFill/>
          <a:ln w="9525">
            <a:noFill/>
            <a:miter lim="800000"/>
            <a:headEnd/>
            <a:tailEnd/>
          </a:ln>
        </p:spPr>
        <p:txBody>
          <a:bodyPr wrap="none">
            <a:prstTxWarp prst="textNoShape">
              <a:avLst/>
            </a:prstTxWarp>
            <a:spAutoFit/>
          </a:bodyPr>
          <a:lstStyle/>
          <a:p>
            <a:r>
              <a:rPr lang="en-US" sz="1200" b="1" dirty="0" smtClean="0">
                <a:latin typeface="Arial" panose="020B0604020202020204" pitchFamily="34" charset="0"/>
              </a:rPr>
              <a:t>Cisplatin-paclitaxel </a:t>
            </a:r>
            <a:r>
              <a:rPr lang="en-US" sz="1200" b="1" dirty="0">
                <a:latin typeface="Arial" panose="020B0604020202020204" pitchFamily="34" charset="0"/>
              </a:rPr>
              <a:t>backbone</a:t>
            </a:r>
          </a:p>
        </p:txBody>
      </p:sp>
      <p:sp>
        <p:nvSpPr>
          <p:cNvPr id="61450" name="Rectangle 9"/>
          <p:cNvSpPr>
            <a:spLocks noChangeArrowheads="1"/>
          </p:cNvSpPr>
          <p:nvPr/>
        </p:nvSpPr>
        <p:spPr bwMode="auto">
          <a:xfrm>
            <a:off x="6487886" y="2590800"/>
            <a:ext cx="2348720" cy="276999"/>
          </a:xfrm>
          <a:prstGeom prst="rect">
            <a:avLst/>
          </a:prstGeom>
          <a:noFill/>
          <a:ln w="9525">
            <a:noFill/>
            <a:miter lim="800000"/>
            <a:headEnd/>
            <a:tailEnd/>
          </a:ln>
        </p:spPr>
        <p:txBody>
          <a:bodyPr wrap="none">
            <a:prstTxWarp prst="textNoShape">
              <a:avLst/>
            </a:prstTxWarp>
            <a:spAutoFit/>
          </a:bodyPr>
          <a:lstStyle/>
          <a:p>
            <a:r>
              <a:rPr lang="en-US" sz="1200" b="1" dirty="0" smtClean="0">
                <a:latin typeface="Arial" panose="020B0604020202020204" pitchFamily="34" charset="0"/>
              </a:rPr>
              <a:t>Cisplatin-paclitaxel </a:t>
            </a:r>
            <a:r>
              <a:rPr lang="en-US" sz="1200" b="1" dirty="0">
                <a:latin typeface="Arial" panose="020B0604020202020204" pitchFamily="34" charset="0"/>
              </a:rPr>
              <a:t>backbone</a:t>
            </a:r>
          </a:p>
        </p:txBody>
      </p:sp>
      <p:sp>
        <p:nvSpPr>
          <p:cNvPr id="61451" name="TextBox 10"/>
          <p:cNvSpPr txBox="1">
            <a:spLocks noChangeArrowheads="1"/>
          </p:cNvSpPr>
          <p:nvPr/>
        </p:nvSpPr>
        <p:spPr bwMode="auto">
          <a:xfrm>
            <a:off x="696686" y="3886200"/>
            <a:ext cx="2465547" cy="276999"/>
          </a:xfrm>
          <a:prstGeom prst="rect">
            <a:avLst/>
          </a:prstGeom>
          <a:noFill/>
          <a:ln w="9525">
            <a:noFill/>
            <a:miter lim="800000"/>
            <a:headEnd/>
            <a:tailEnd/>
          </a:ln>
        </p:spPr>
        <p:txBody>
          <a:bodyPr wrap="none">
            <a:prstTxWarp prst="textNoShape">
              <a:avLst/>
            </a:prstTxWarp>
            <a:spAutoFit/>
          </a:bodyPr>
          <a:lstStyle/>
          <a:p>
            <a:r>
              <a:rPr lang="en-US" sz="1200" b="1" dirty="0" err="1" smtClean="0">
                <a:latin typeface="Arial" panose="020B0604020202020204" pitchFamily="34" charset="0"/>
              </a:rPr>
              <a:t>Topotecan</a:t>
            </a:r>
            <a:r>
              <a:rPr lang="en-US" sz="1200" b="1" dirty="0" smtClean="0">
                <a:latin typeface="Arial" panose="020B0604020202020204" pitchFamily="34" charset="0"/>
              </a:rPr>
              <a:t>-paclitaxel </a:t>
            </a:r>
            <a:r>
              <a:rPr lang="en-US" sz="1200" b="1" dirty="0">
                <a:latin typeface="Arial" panose="020B0604020202020204" pitchFamily="34" charset="0"/>
              </a:rPr>
              <a:t>backbone</a:t>
            </a:r>
          </a:p>
        </p:txBody>
      </p:sp>
      <p:sp>
        <p:nvSpPr>
          <p:cNvPr id="61452" name="TextBox 11"/>
          <p:cNvSpPr txBox="1">
            <a:spLocks noChangeArrowheads="1"/>
          </p:cNvSpPr>
          <p:nvPr/>
        </p:nvSpPr>
        <p:spPr bwMode="auto">
          <a:xfrm>
            <a:off x="5192486" y="3701144"/>
            <a:ext cx="2465547" cy="276999"/>
          </a:xfrm>
          <a:prstGeom prst="rect">
            <a:avLst/>
          </a:prstGeom>
          <a:noFill/>
          <a:ln w="9525">
            <a:noFill/>
            <a:miter lim="800000"/>
            <a:headEnd/>
            <a:tailEnd/>
          </a:ln>
        </p:spPr>
        <p:txBody>
          <a:bodyPr wrap="none">
            <a:prstTxWarp prst="textNoShape">
              <a:avLst/>
            </a:prstTxWarp>
            <a:spAutoFit/>
          </a:bodyPr>
          <a:lstStyle/>
          <a:p>
            <a:r>
              <a:rPr lang="en-US" sz="1200" b="1" dirty="0" err="1" smtClean="0">
                <a:latin typeface="Arial" panose="020B0604020202020204" pitchFamily="34" charset="0"/>
              </a:rPr>
              <a:t>Topotecan</a:t>
            </a:r>
            <a:r>
              <a:rPr lang="en-US" sz="1200" b="1" dirty="0" smtClean="0">
                <a:latin typeface="Arial" panose="020B0604020202020204" pitchFamily="34" charset="0"/>
              </a:rPr>
              <a:t>-paclitaxel </a:t>
            </a:r>
            <a:r>
              <a:rPr lang="en-US" sz="1200" b="1" dirty="0">
                <a:latin typeface="Arial" panose="020B0604020202020204" pitchFamily="34" charset="0"/>
              </a:rPr>
              <a:t>backbone</a:t>
            </a:r>
          </a:p>
        </p:txBody>
      </p:sp>
      <p:sp>
        <p:nvSpPr>
          <p:cNvPr id="2" name="Rectangle 1"/>
          <p:cNvSpPr/>
          <p:nvPr/>
        </p:nvSpPr>
        <p:spPr>
          <a:xfrm>
            <a:off x="174229" y="3092520"/>
            <a:ext cx="155688" cy="121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13" name="TextBox 7"/>
          <p:cNvSpPr txBox="1">
            <a:spLocks noChangeArrowheads="1"/>
          </p:cNvSpPr>
          <p:nvPr/>
        </p:nvSpPr>
        <p:spPr bwMode="auto">
          <a:xfrm>
            <a:off x="90490" y="2551727"/>
            <a:ext cx="323165" cy="2253338"/>
          </a:xfrm>
          <a:prstGeom prst="rect">
            <a:avLst/>
          </a:prstGeom>
          <a:noFill/>
          <a:ln w="9525">
            <a:noFill/>
            <a:miter lim="800000"/>
            <a:headEnd/>
            <a:tailEnd/>
          </a:ln>
        </p:spPr>
        <p:txBody>
          <a:bodyPr vert="vert270" wrap="square">
            <a:prstTxWarp prst="textNoShape">
              <a:avLst/>
            </a:prstTxWarp>
            <a:spAutoFit/>
          </a:bodyPr>
          <a:lstStyle/>
          <a:p>
            <a:pPr algn="ctr"/>
            <a:r>
              <a:rPr lang="en-US" sz="900" b="1" dirty="0" smtClean="0">
                <a:latin typeface="Arial" panose="020B0604020202020204" pitchFamily="34" charset="0"/>
                <a:cs typeface="Arial" panose="020B0604020202020204" pitchFamily="34" charset="0"/>
              </a:rPr>
              <a:t>OS, proportion</a:t>
            </a:r>
            <a:endParaRPr lang="en-US" sz="900" b="1" dirty="0">
              <a:latin typeface="Arial" panose="020B0604020202020204" pitchFamily="34" charset="0"/>
              <a:cs typeface="Arial" panose="020B0604020202020204" pitchFamily="34" charset="0"/>
            </a:endParaRPr>
          </a:p>
        </p:txBody>
      </p:sp>
      <p:sp>
        <p:nvSpPr>
          <p:cNvPr id="14" name="TextBox 6"/>
          <p:cNvSpPr txBox="1">
            <a:spLocks noChangeArrowheads="1"/>
          </p:cNvSpPr>
          <p:nvPr/>
        </p:nvSpPr>
        <p:spPr bwMode="auto">
          <a:xfrm>
            <a:off x="1506202" y="5233052"/>
            <a:ext cx="1816721" cy="276999"/>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sz="1200" b="1" dirty="0" smtClean="0">
                <a:latin typeface="Arial" panose="020B0604020202020204" pitchFamily="34" charset="0"/>
                <a:cs typeface="Arial" panose="020B0604020202020204" pitchFamily="34" charset="0"/>
              </a:rPr>
              <a:t>Months on Study</a:t>
            </a:r>
            <a:endParaRPr lang="en-US" sz="1200" b="1" dirty="0">
              <a:latin typeface="Arial" panose="020B0604020202020204" pitchFamily="34" charset="0"/>
              <a:cs typeface="Arial" panose="020B0604020202020204" pitchFamily="34" charset="0"/>
            </a:endParaRPr>
          </a:p>
        </p:txBody>
      </p:sp>
      <p:sp>
        <p:nvSpPr>
          <p:cNvPr id="15" name="TextBox 6"/>
          <p:cNvSpPr txBox="1">
            <a:spLocks noChangeArrowheads="1"/>
          </p:cNvSpPr>
          <p:nvPr/>
        </p:nvSpPr>
        <p:spPr bwMode="auto">
          <a:xfrm>
            <a:off x="6041560" y="5233052"/>
            <a:ext cx="1816721" cy="276999"/>
          </a:xfrm>
          <a:prstGeom prst="rect">
            <a:avLst/>
          </a:prstGeom>
          <a:solidFill>
            <a:schemeClr val="bg1"/>
          </a:solidFill>
          <a:ln w="9525">
            <a:noFill/>
            <a:miter lim="800000"/>
            <a:headEnd/>
            <a:tailEnd/>
          </a:ln>
        </p:spPr>
        <p:txBody>
          <a:bodyPr wrap="square">
            <a:prstTxWarp prst="textNoShape">
              <a:avLst/>
            </a:prstTxWarp>
            <a:spAutoFit/>
          </a:bodyPr>
          <a:lstStyle/>
          <a:p>
            <a:pPr algn="ctr"/>
            <a:r>
              <a:rPr lang="en-US" sz="1200" b="1" dirty="0" smtClean="0">
                <a:latin typeface="Arial" panose="020B0604020202020204" pitchFamily="34" charset="0"/>
                <a:cs typeface="Arial" panose="020B0604020202020204" pitchFamily="34" charset="0"/>
              </a:rPr>
              <a:t>Months on Study</a:t>
            </a:r>
            <a:endParaRPr lang="en-US" sz="1200" b="1" dirty="0">
              <a:latin typeface="Arial" panose="020B0604020202020204" pitchFamily="34" charset="0"/>
              <a:cs typeface="Arial" panose="020B0604020202020204" pitchFamily="34" charset="0"/>
            </a:endParaRPr>
          </a:p>
        </p:txBody>
      </p:sp>
      <p:sp>
        <p:nvSpPr>
          <p:cNvPr id="20" name="Rectangle 19"/>
          <p:cNvSpPr/>
          <p:nvPr/>
        </p:nvSpPr>
        <p:spPr>
          <a:xfrm>
            <a:off x="4717083" y="3042177"/>
            <a:ext cx="155688" cy="121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1" name="TextBox 7"/>
          <p:cNvSpPr txBox="1">
            <a:spLocks noChangeArrowheads="1"/>
          </p:cNvSpPr>
          <p:nvPr/>
        </p:nvSpPr>
        <p:spPr bwMode="auto">
          <a:xfrm>
            <a:off x="4622459" y="2513246"/>
            <a:ext cx="323165" cy="2253338"/>
          </a:xfrm>
          <a:prstGeom prst="rect">
            <a:avLst/>
          </a:prstGeom>
          <a:noFill/>
          <a:ln w="9525">
            <a:noFill/>
            <a:miter lim="800000"/>
            <a:headEnd/>
            <a:tailEnd/>
          </a:ln>
        </p:spPr>
        <p:txBody>
          <a:bodyPr vert="vert270" wrap="square">
            <a:prstTxWarp prst="textNoShape">
              <a:avLst/>
            </a:prstTxWarp>
            <a:spAutoFit/>
          </a:bodyPr>
          <a:lstStyle/>
          <a:p>
            <a:pPr algn="ctr"/>
            <a:r>
              <a:rPr lang="en-US" sz="900" b="1" dirty="0" smtClean="0">
                <a:latin typeface="Arial" panose="020B0604020202020204" pitchFamily="34" charset="0"/>
                <a:cs typeface="Arial" panose="020B0604020202020204" pitchFamily="34" charset="0"/>
              </a:rPr>
              <a:t>OS, proportion</a:t>
            </a:r>
            <a:endParaRPr lang="en-US" sz="900" b="1" dirty="0">
              <a:latin typeface="Arial" panose="020B0604020202020204" pitchFamily="34" charset="0"/>
              <a:cs typeface="Arial" panose="020B0604020202020204" pitchFamily="34" charset="0"/>
            </a:endParaRPr>
          </a:p>
        </p:txBody>
      </p:sp>
      <p:grpSp>
        <p:nvGrpSpPr>
          <p:cNvPr id="5" name="Group 4"/>
          <p:cNvGrpSpPr/>
          <p:nvPr/>
        </p:nvGrpSpPr>
        <p:grpSpPr>
          <a:xfrm>
            <a:off x="5629210" y="4577946"/>
            <a:ext cx="2469580" cy="461665"/>
            <a:chOff x="5629210" y="4586413"/>
            <a:chExt cx="2469580" cy="461665"/>
          </a:xfrm>
        </p:grpSpPr>
        <p:sp>
          <p:nvSpPr>
            <p:cNvPr id="4" name="Rectangle 3"/>
            <p:cNvSpPr/>
            <p:nvPr/>
          </p:nvSpPr>
          <p:spPr>
            <a:xfrm>
              <a:off x="5638801" y="4608792"/>
              <a:ext cx="2459989" cy="378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2" name="TextBox 21"/>
            <p:cNvSpPr txBox="1"/>
            <p:nvPr/>
          </p:nvSpPr>
          <p:spPr>
            <a:xfrm>
              <a:off x="5629210" y="4586413"/>
              <a:ext cx="1230085" cy="461665"/>
            </a:xfrm>
            <a:prstGeom prst="rect">
              <a:avLst/>
            </a:prstGeom>
            <a:noFill/>
          </p:spPr>
          <p:txBody>
            <a:bodyPr wrap="square" rtlCol="0">
              <a:spAutoFit/>
            </a:bodyPr>
            <a:lstStyle/>
            <a:p>
              <a:r>
                <a:rPr lang="en-US" sz="800" b="1" dirty="0" smtClean="0">
                  <a:latin typeface="Arial" panose="020B0604020202020204" pitchFamily="34" charset="0"/>
                  <a:cs typeface="Arial" panose="020B0604020202020204" pitchFamily="34" charset="0"/>
                </a:rPr>
                <a:t>Treatment</a:t>
              </a:r>
            </a:p>
            <a:p>
              <a:r>
                <a:rPr lang="en-US" sz="800" b="1" dirty="0" smtClean="0">
                  <a:latin typeface="Arial" panose="020B0604020202020204" pitchFamily="34" charset="0"/>
                  <a:cs typeface="Arial" panose="020B0604020202020204" pitchFamily="34" charset="0"/>
                </a:rPr>
                <a:t>Cisplatin</a:t>
              </a:r>
            </a:p>
            <a:p>
              <a:r>
                <a:rPr lang="en-US" sz="800" b="1" dirty="0" err="1" smtClean="0">
                  <a:latin typeface="Arial" panose="020B0604020202020204" pitchFamily="34" charset="0"/>
                  <a:cs typeface="Arial" panose="020B0604020202020204" pitchFamily="34" charset="0"/>
                </a:rPr>
                <a:t>Topotecan</a:t>
              </a:r>
              <a:endParaRPr lang="en-US" sz="800" b="1" dirty="0">
                <a:latin typeface="Arial" panose="020B0604020202020204" pitchFamily="34" charset="0"/>
                <a:cs typeface="Arial" panose="020B0604020202020204" pitchFamily="34" charset="0"/>
              </a:endParaRPr>
            </a:p>
          </p:txBody>
        </p:sp>
        <p:sp>
          <p:nvSpPr>
            <p:cNvPr id="23" name="TextBox 22"/>
            <p:cNvSpPr txBox="1"/>
            <p:nvPr/>
          </p:nvSpPr>
          <p:spPr>
            <a:xfrm>
              <a:off x="6129160" y="4586413"/>
              <a:ext cx="576943" cy="461665"/>
            </a:xfrm>
            <a:prstGeom prst="rect">
              <a:avLst/>
            </a:prstGeom>
            <a:noFill/>
          </p:spPr>
          <p:txBody>
            <a:bodyPr wrap="square" rtlCol="0">
              <a:spAutoFit/>
            </a:bodyPr>
            <a:lstStyle/>
            <a:p>
              <a:pPr algn="ctr"/>
              <a:r>
                <a:rPr lang="en-US" sz="800" b="1" dirty="0" smtClean="0">
                  <a:latin typeface="Arial" panose="020B0604020202020204" pitchFamily="34" charset="0"/>
                  <a:cs typeface="Arial" panose="020B0604020202020204" pitchFamily="34" charset="0"/>
                </a:rPr>
                <a:t>Alive</a:t>
              </a:r>
            </a:p>
            <a:p>
              <a:pPr algn="ctr"/>
              <a:r>
                <a:rPr lang="en-US" sz="800" b="1" dirty="0" smtClean="0">
                  <a:latin typeface="Arial" panose="020B0604020202020204" pitchFamily="34" charset="0"/>
                  <a:cs typeface="Arial" panose="020B0604020202020204" pitchFamily="34" charset="0"/>
                </a:rPr>
                <a:t>42</a:t>
              </a:r>
            </a:p>
            <a:p>
              <a:pPr algn="ctr"/>
              <a:r>
                <a:rPr lang="en-US" sz="800" b="1" dirty="0" smtClean="0">
                  <a:latin typeface="Arial" panose="020B0604020202020204" pitchFamily="34" charset="0"/>
                  <a:cs typeface="Arial" panose="020B0604020202020204" pitchFamily="34" charset="0"/>
                </a:rPr>
                <a:t>38</a:t>
              </a:r>
              <a:endParaRPr lang="en-US" sz="800" b="1" dirty="0">
                <a:latin typeface="Arial" panose="020B0604020202020204" pitchFamily="34" charset="0"/>
                <a:cs typeface="Arial" panose="020B0604020202020204" pitchFamily="34" charset="0"/>
              </a:endParaRPr>
            </a:p>
          </p:txBody>
        </p:sp>
        <p:sp>
          <p:nvSpPr>
            <p:cNvPr id="24" name="TextBox 23"/>
            <p:cNvSpPr txBox="1"/>
            <p:nvPr/>
          </p:nvSpPr>
          <p:spPr>
            <a:xfrm>
              <a:off x="6372873" y="4586413"/>
              <a:ext cx="816429" cy="461665"/>
            </a:xfrm>
            <a:prstGeom prst="rect">
              <a:avLst/>
            </a:prstGeom>
            <a:noFill/>
          </p:spPr>
          <p:txBody>
            <a:bodyPr wrap="square" rtlCol="0">
              <a:spAutoFit/>
            </a:bodyPr>
            <a:lstStyle/>
            <a:p>
              <a:pPr algn="ctr"/>
              <a:r>
                <a:rPr lang="en-US" sz="800" b="1" dirty="0" smtClean="0">
                  <a:latin typeface="Arial" panose="020B0604020202020204" pitchFamily="34" charset="0"/>
                  <a:cs typeface="Arial" panose="020B0604020202020204" pitchFamily="34" charset="0"/>
                </a:rPr>
                <a:t>Dead</a:t>
              </a:r>
            </a:p>
            <a:p>
              <a:pPr algn="ctr"/>
              <a:r>
                <a:rPr lang="en-US" sz="800" b="1" dirty="0" smtClean="0">
                  <a:latin typeface="Arial" panose="020B0604020202020204" pitchFamily="34" charset="0"/>
                  <a:cs typeface="Arial" panose="020B0604020202020204" pitchFamily="34" charset="0"/>
                </a:rPr>
                <a:t>14</a:t>
              </a:r>
            </a:p>
            <a:p>
              <a:pPr algn="ctr"/>
              <a:r>
                <a:rPr lang="en-US" sz="800" b="1" dirty="0" smtClean="0">
                  <a:latin typeface="Arial" panose="020B0604020202020204" pitchFamily="34" charset="0"/>
                  <a:cs typeface="Arial" panose="020B0604020202020204" pitchFamily="34" charset="0"/>
                </a:rPr>
                <a:t>21</a:t>
              </a:r>
            </a:p>
          </p:txBody>
        </p:sp>
        <p:sp>
          <p:nvSpPr>
            <p:cNvPr id="25" name="TextBox 24"/>
            <p:cNvSpPr txBox="1"/>
            <p:nvPr/>
          </p:nvSpPr>
          <p:spPr>
            <a:xfrm>
              <a:off x="6776082" y="4586413"/>
              <a:ext cx="816429" cy="461665"/>
            </a:xfrm>
            <a:prstGeom prst="rect">
              <a:avLst/>
            </a:prstGeom>
            <a:noFill/>
          </p:spPr>
          <p:txBody>
            <a:bodyPr wrap="square" rtlCol="0">
              <a:spAutoFit/>
            </a:bodyPr>
            <a:lstStyle/>
            <a:p>
              <a:pPr algn="ctr"/>
              <a:r>
                <a:rPr lang="en-US" sz="800" b="1" dirty="0" smtClean="0">
                  <a:latin typeface="Arial" panose="020B0604020202020204" pitchFamily="34" charset="0"/>
                  <a:cs typeface="Arial" panose="020B0604020202020204" pitchFamily="34" charset="0"/>
                </a:rPr>
                <a:t>Total</a:t>
              </a:r>
              <a:endParaRPr lang="en-US" sz="800" b="1" dirty="0">
                <a:latin typeface="Arial" panose="020B0604020202020204" pitchFamily="34" charset="0"/>
                <a:cs typeface="Arial" panose="020B0604020202020204" pitchFamily="34" charset="0"/>
              </a:endParaRPr>
            </a:p>
            <a:p>
              <a:pPr algn="ctr"/>
              <a:r>
                <a:rPr lang="en-US" sz="800" b="1" dirty="0" smtClean="0">
                  <a:latin typeface="Arial" panose="020B0604020202020204" pitchFamily="34" charset="0"/>
                  <a:cs typeface="Arial" panose="020B0604020202020204" pitchFamily="34" charset="0"/>
                </a:rPr>
                <a:t>56</a:t>
              </a:r>
            </a:p>
            <a:p>
              <a:pPr algn="ctr"/>
              <a:r>
                <a:rPr lang="en-US" sz="800" b="1" dirty="0" smtClean="0">
                  <a:latin typeface="Arial" panose="020B0604020202020204" pitchFamily="34" charset="0"/>
                  <a:cs typeface="Arial" panose="020B0604020202020204" pitchFamily="34" charset="0"/>
                </a:rPr>
                <a:t>59</a:t>
              </a:r>
            </a:p>
          </p:txBody>
        </p:sp>
      </p:grpSp>
      <p:sp>
        <p:nvSpPr>
          <p:cNvPr id="29" name="Rectangle 28"/>
          <p:cNvSpPr/>
          <p:nvPr/>
        </p:nvSpPr>
        <p:spPr>
          <a:xfrm>
            <a:off x="2597025" y="2577490"/>
            <a:ext cx="1822575" cy="378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30" name="TextBox 29"/>
          <p:cNvSpPr txBox="1"/>
          <p:nvPr/>
        </p:nvSpPr>
        <p:spPr>
          <a:xfrm>
            <a:off x="2587434" y="2555111"/>
            <a:ext cx="1230085" cy="461665"/>
          </a:xfrm>
          <a:prstGeom prst="rect">
            <a:avLst/>
          </a:prstGeom>
          <a:noFill/>
        </p:spPr>
        <p:txBody>
          <a:bodyPr wrap="square" rtlCol="0">
            <a:spAutoFit/>
          </a:bodyPr>
          <a:lstStyle/>
          <a:p>
            <a:r>
              <a:rPr lang="en-US" sz="800" b="1" dirty="0" smtClean="0">
                <a:latin typeface="Arial" panose="020B0604020202020204" pitchFamily="34" charset="0"/>
                <a:cs typeface="Arial" panose="020B0604020202020204" pitchFamily="34" charset="0"/>
              </a:rPr>
              <a:t>Treatment</a:t>
            </a:r>
          </a:p>
          <a:p>
            <a:r>
              <a:rPr lang="en-US" sz="800" b="1" dirty="0" smtClean="0">
                <a:latin typeface="Arial" panose="020B0604020202020204" pitchFamily="34" charset="0"/>
                <a:cs typeface="Arial" panose="020B0604020202020204" pitchFamily="34" charset="0"/>
              </a:rPr>
              <a:t>Cisplatin</a:t>
            </a:r>
          </a:p>
          <a:p>
            <a:r>
              <a:rPr lang="en-US" sz="800" b="1" dirty="0" err="1" smtClean="0">
                <a:latin typeface="Arial" panose="020B0604020202020204" pitchFamily="34" charset="0"/>
                <a:cs typeface="Arial" panose="020B0604020202020204" pitchFamily="34" charset="0"/>
              </a:rPr>
              <a:t>Topotecan</a:t>
            </a:r>
            <a:endParaRPr lang="en-US" sz="800" b="1" dirty="0">
              <a:latin typeface="Arial" panose="020B0604020202020204" pitchFamily="34" charset="0"/>
              <a:cs typeface="Arial" panose="020B0604020202020204" pitchFamily="34" charset="0"/>
            </a:endParaRPr>
          </a:p>
        </p:txBody>
      </p:sp>
      <p:sp>
        <p:nvSpPr>
          <p:cNvPr id="31" name="TextBox 30"/>
          <p:cNvSpPr txBox="1"/>
          <p:nvPr/>
        </p:nvSpPr>
        <p:spPr>
          <a:xfrm>
            <a:off x="3087384" y="2555111"/>
            <a:ext cx="576943" cy="461665"/>
          </a:xfrm>
          <a:prstGeom prst="rect">
            <a:avLst/>
          </a:prstGeom>
          <a:noFill/>
        </p:spPr>
        <p:txBody>
          <a:bodyPr wrap="square" rtlCol="0">
            <a:spAutoFit/>
          </a:bodyPr>
          <a:lstStyle/>
          <a:p>
            <a:pPr algn="ctr"/>
            <a:r>
              <a:rPr lang="en-US" sz="800" b="1" dirty="0" smtClean="0">
                <a:latin typeface="Arial" panose="020B0604020202020204" pitchFamily="34" charset="0"/>
                <a:cs typeface="Arial" panose="020B0604020202020204" pitchFamily="34" charset="0"/>
              </a:rPr>
              <a:t>Alive</a:t>
            </a:r>
          </a:p>
          <a:p>
            <a:pPr algn="ctr"/>
            <a:r>
              <a:rPr lang="en-US" sz="800" b="1" dirty="0" smtClean="0">
                <a:latin typeface="Arial" panose="020B0604020202020204" pitchFamily="34" charset="0"/>
                <a:cs typeface="Arial" panose="020B0604020202020204" pitchFamily="34" charset="0"/>
              </a:rPr>
              <a:t>106</a:t>
            </a:r>
          </a:p>
          <a:p>
            <a:pPr algn="ctr"/>
            <a:r>
              <a:rPr lang="en-US" sz="800" b="1" dirty="0" smtClean="0">
                <a:latin typeface="Arial" panose="020B0604020202020204" pitchFamily="34" charset="0"/>
                <a:cs typeface="Arial" panose="020B0604020202020204" pitchFamily="34" charset="0"/>
              </a:rPr>
              <a:t>92</a:t>
            </a:r>
          </a:p>
        </p:txBody>
      </p:sp>
      <p:sp>
        <p:nvSpPr>
          <p:cNvPr id="32" name="TextBox 31"/>
          <p:cNvSpPr txBox="1"/>
          <p:nvPr/>
        </p:nvSpPr>
        <p:spPr>
          <a:xfrm>
            <a:off x="3331097" y="2555111"/>
            <a:ext cx="816429" cy="461665"/>
          </a:xfrm>
          <a:prstGeom prst="rect">
            <a:avLst/>
          </a:prstGeom>
          <a:noFill/>
        </p:spPr>
        <p:txBody>
          <a:bodyPr wrap="square" rtlCol="0">
            <a:spAutoFit/>
          </a:bodyPr>
          <a:lstStyle/>
          <a:p>
            <a:pPr algn="ctr"/>
            <a:r>
              <a:rPr lang="en-US" sz="800" b="1" dirty="0" smtClean="0">
                <a:latin typeface="Arial" panose="020B0604020202020204" pitchFamily="34" charset="0"/>
                <a:cs typeface="Arial" panose="020B0604020202020204" pitchFamily="34" charset="0"/>
              </a:rPr>
              <a:t>Dead</a:t>
            </a:r>
          </a:p>
          <a:p>
            <a:pPr algn="ctr"/>
            <a:r>
              <a:rPr lang="en-US" sz="800" b="1" dirty="0" smtClean="0">
                <a:latin typeface="Arial" panose="020B0604020202020204" pitchFamily="34" charset="0"/>
                <a:cs typeface="Arial" panose="020B0604020202020204" pitchFamily="34" charset="0"/>
              </a:rPr>
              <a:t>67</a:t>
            </a:r>
          </a:p>
          <a:p>
            <a:pPr algn="ctr"/>
            <a:r>
              <a:rPr lang="en-US" sz="800" b="1" dirty="0" smtClean="0">
                <a:latin typeface="Arial" panose="020B0604020202020204" pitchFamily="34" charset="0"/>
                <a:cs typeface="Arial" panose="020B0604020202020204" pitchFamily="34" charset="0"/>
              </a:rPr>
              <a:t>72</a:t>
            </a:r>
          </a:p>
        </p:txBody>
      </p:sp>
      <p:sp>
        <p:nvSpPr>
          <p:cNvPr id="33" name="TextBox 32"/>
          <p:cNvSpPr txBox="1"/>
          <p:nvPr/>
        </p:nvSpPr>
        <p:spPr>
          <a:xfrm>
            <a:off x="3734306" y="2555111"/>
            <a:ext cx="816429" cy="461665"/>
          </a:xfrm>
          <a:prstGeom prst="rect">
            <a:avLst/>
          </a:prstGeom>
          <a:noFill/>
        </p:spPr>
        <p:txBody>
          <a:bodyPr wrap="square" rtlCol="0">
            <a:spAutoFit/>
          </a:bodyPr>
          <a:lstStyle/>
          <a:p>
            <a:pPr algn="ctr"/>
            <a:r>
              <a:rPr lang="en-US" sz="800" b="1" dirty="0" smtClean="0">
                <a:latin typeface="Arial" panose="020B0604020202020204" pitchFamily="34" charset="0"/>
                <a:cs typeface="Arial" panose="020B0604020202020204" pitchFamily="34" charset="0"/>
              </a:rPr>
              <a:t>Total</a:t>
            </a:r>
            <a:endParaRPr lang="en-US" sz="800" b="1" dirty="0">
              <a:latin typeface="Arial" panose="020B0604020202020204" pitchFamily="34" charset="0"/>
              <a:cs typeface="Arial" panose="020B0604020202020204" pitchFamily="34" charset="0"/>
            </a:endParaRPr>
          </a:p>
          <a:p>
            <a:pPr algn="ctr"/>
            <a:r>
              <a:rPr lang="en-US" sz="800" b="1" dirty="0" smtClean="0">
                <a:latin typeface="Arial" panose="020B0604020202020204" pitchFamily="34" charset="0"/>
                <a:cs typeface="Arial" panose="020B0604020202020204" pitchFamily="34" charset="0"/>
              </a:rPr>
              <a:t>173</a:t>
            </a:r>
          </a:p>
          <a:p>
            <a:pPr algn="ctr"/>
            <a:r>
              <a:rPr lang="en-US" sz="800" b="1" dirty="0" smtClean="0">
                <a:latin typeface="Arial" panose="020B0604020202020204" pitchFamily="34" charset="0"/>
                <a:cs typeface="Arial" panose="020B0604020202020204" pitchFamily="34" charset="0"/>
              </a:rPr>
              <a:t>164</a:t>
            </a:r>
          </a:p>
        </p:txBody>
      </p:sp>
      <p:sp>
        <p:nvSpPr>
          <p:cNvPr id="34" name="Rectangle 33"/>
          <p:cNvSpPr/>
          <p:nvPr/>
        </p:nvSpPr>
        <p:spPr>
          <a:xfrm>
            <a:off x="346360" y="6366155"/>
            <a:ext cx="8589818" cy="461665"/>
          </a:xfrm>
          <a:prstGeom prst="rect">
            <a:avLst/>
          </a:prstGeom>
        </p:spPr>
        <p:txBody>
          <a:bodyPr wrap="square">
            <a:spAutoFit/>
          </a:bodyPr>
          <a:lstStyle/>
          <a:p>
            <a:r>
              <a:rPr lang="en-US" sz="1200" b="1" dirty="0" err="1" smtClean="0">
                <a:solidFill>
                  <a:schemeClr val="bg1"/>
                </a:solidFill>
                <a:latin typeface="Arial" panose="020B0604020202020204" pitchFamily="34" charset="0"/>
              </a:rPr>
              <a:t>Tewari</a:t>
            </a:r>
            <a:r>
              <a:rPr lang="en-US" sz="1200" b="1" dirty="0" smtClean="0">
                <a:solidFill>
                  <a:schemeClr val="bg1"/>
                </a:solidFill>
                <a:latin typeface="Arial" panose="020B0604020202020204" pitchFamily="34" charset="0"/>
              </a:rPr>
              <a:t> KS, et al. Presented at: The </a:t>
            </a:r>
            <a:r>
              <a:rPr lang="en-US" sz="1200" b="1" dirty="0">
                <a:solidFill>
                  <a:schemeClr val="bg1"/>
                </a:solidFill>
                <a:latin typeface="Arial" panose="020B0604020202020204" pitchFamily="34" charset="0"/>
              </a:rPr>
              <a:t>Society of Gynecologic </a:t>
            </a:r>
            <a:r>
              <a:rPr lang="en-US" sz="1200" b="1" dirty="0" smtClean="0">
                <a:solidFill>
                  <a:schemeClr val="bg1"/>
                </a:solidFill>
                <a:latin typeface="Arial" panose="020B0604020202020204" pitchFamily="34" charset="0"/>
              </a:rPr>
              <a:t>Oncology’s 2013 Annual Meeting on Women’s Cancer; March 9-12, 2013: Los Angeles, California. Abstract 1.</a:t>
            </a:r>
            <a:endParaRPr lang="en-US" sz="1200" b="1" dirty="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504535082"/>
              </p:ext>
            </p:extLst>
          </p:nvPr>
        </p:nvGraphicFramePr>
        <p:xfrm>
          <a:off x="457200" y="1475505"/>
          <a:ext cx="8229600" cy="4820920"/>
        </p:xfrm>
        <a:graphic>
          <a:graphicData uri="http://schemas.openxmlformats.org/drawingml/2006/table">
            <a:tbl>
              <a:tblPr firstRow="1" bandRow="1">
                <a:tableStyleId>{5C22544A-7EE6-4342-B048-85BDC9FD1C3A}</a:tableStyleId>
              </a:tblPr>
              <a:tblGrid>
                <a:gridCol w="1028700"/>
                <a:gridCol w="1028700"/>
                <a:gridCol w="1028700"/>
                <a:gridCol w="1028700"/>
                <a:gridCol w="1028700"/>
                <a:gridCol w="1028700"/>
                <a:gridCol w="1028700"/>
                <a:gridCol w="1028700"/>
              </a:tblGrid>
              <a:tr h="370840">
                <a:tc>
                  <a:txBody>
                    <a:bodyPr/>
                    <a:lstStyle/>
                    <a:p>
                      <a:endParaRPr lang="en-US" sz="1000" dirty="0">
                        <a:latin typeface="Arial" panose="020B0604020202020204" pitchFamily="34" charset="0"/>
                        <a:cs typeface="Arial" panose="020B0604020202020204" pitchFamily="34" charset="0"/>
                      </a:endParaRPr>
                    </a:p>
                  </a:txBody>
                  <a:tcPr>
                    <a:solidFill>
                      <a:schemeClr val="tx1"/>
                    </a:solidFill>
                  </a:tcPr>
                </a:tc>
                <a:tc>
                  <a:txBody>
                    <a:bodyPr/>
                    <a:lstStyle/>
                    <a:p>
                      <a:endParaRPr lang="en-US" sz="1000" dirty="0">
                        <a:latin typeface="Arial" panose="020B0604020202020204" pitchFamily="34" charset="0"/>
                        <a:cs typeface="Arial" panose="020B0604020202020204" pitchFamily="34" charset="0"/>
                      </a:endParaRPr>
                    </a:p>
                  </a:txBody>
                  <a:tcPr>
                    <a:solidFill>
                      <a:schemeClr val="tx1"/>
                    </a:solidFill>
                  </a:tcPr>
                </a:tc>
                <a:tc>
                  <a:txBody>
                    <a:bodyPr/>
                    <a:lstStyle/>
                    <a:p>
                      <a:pPr algn="ctr"/>
                      <a:r>
                        <a:rPr lang="en-US" sz="1000" dirty="0" smtClean="0">
                          <a:latin typeface="Arial" panose="020B0604020202020204" pitchFamily="34" charset="0"/>
                          <a:cs typeface="Arial" panose="020B0604020202020204" pitchFamily="34" charset="0"/>
                        </a:rPr>
                        <a:t>Grade</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solidFill>
                      <a:schemeClr val="tx1"/>
                    </a:solidFill>
                  </a:tcPr>
                </a:tc>
                <a:tc>
                  <a:txBody>
                    <a:bodyPr/>
                    <a:lstStyle/>
                    <a:p>
                      <a:pPr algn="ctr"/>
                      <a:r>
                        <a:rPr lang="en-US" sz="1000" dirty="0" smtClean="0">
                          <a:latin typeface="Arial" panose="020B0604020202020204" pitchFamily="34" charset="0"/>
                          <a:cs typeface="Arial" panose="020B0604020202020204" pitchFamily="34" charset="0"/>
                        </a:rPr>
                        <a:t>Grade 1</a:t>
                      </a:r>
                      <a:endParaRPr lang="en-US" sz="1000" dirty="0">
                        <a:latin typeface="Arial" panose="020B0604020202020204" pitchFamily="34" charset="0"/>
                        <a:cs typeface="Arial" panose="020B0604020202020204" pitchFamily="34" charset="0"/>
                      </a:endParaRPr>
                    </a:p>
                  </a:txBody>
                  <a:tcPr>
                    <a:solidFill>
                      <a:schemeClr val="tx1"/>
                    </a:solidFill>
                  </a:tcPr>
                </a:tc>
                <a:tc>
                  <a:txBody>
                    <a:bodyPr/>
                    <a:lstStyle/>
                    <a:p>
                      <a:pPr algn="ctr"/>
                      <a:r>
                        <a:rPr lang="en-US" sz="1000" dirty="0" smtClean="0">
                          <a:latin typeface="Arial" panose="020B0604020202020204" pitchFamily="34" charset="0"/>
                          <a:cs typeface="Arial" panose="020B0604020202020204" pitchFamily="34" charset="0"/>
                        </a:rPr>
                        <a:t>Grade</a:t>
                      </a:r>
                      <a:r>
                        <a:rPr lang="en-US" sz="1000" baseline="0" dirty="0" smtClean="0">
                          <a:latin typeface="Arial" panose="020B0604020202020204" pitchFamily="34" charset="0"/>
                          <a:cs typeface="Arial" panose="020B0604020202020204" pitchFamily="34" charset="0"/>
                        </a:rPr>
                        <a:t> 2</a:t>
                      </a:r>
                      <a:endParaRPr lang="en-US" sz="1000" dirty="0">
                        <a:latin typeface="Arial" panose="020B0604020202020204" pitchFamily="34" charset="0"/>
                        <a:cs typeface="Arial" panose="020B0604020202020204" pitchFamily="34" charset="0"/>
                      </a:endParaRPr>
                    </a:p>
                  </a:txBody>
                  <a:tcPr>
                    <a:solidFill>
                      <a:schemeClr val="tx1"/>
                    </a:solidFill>
                  </a:tcPr>
                </a:tc>
                <a:tc>
                  <a:txBody>
                    <a:bodyPr/>
                    <a:lstStyle/>
                    <a:p>
                      <a:pPr algn="ctr"/>
                      <a:r>
                        <a:rPr lang="en-US" sz="1000" dirty="0" smtClean="0">
                          <a:latin typeface="Arial" panose="020B0604020202020204" pitchFamily="34" charset="0"/>
                          <a:cs typeface="Arial" panose="020B0604020202020204" pitchFamily="34" charset="0"/>
                        </a:rPr>
                        <a:t>Grade 3</a:t>
                      </a:r>
                      <a:endParaRPr lang="en-US" sz="1000" dirty="0">
                        <a:latin typeface="Arial" panose="020B0604020202020204" pitchFamily="34" charset="0"/>
                        <a:cs typeface="Arial" panose="020B0604020202020204" pitchFamily="34" charset="0"/>
                      </a:endParaRPr>
                    </a:p>
                  </a:txBody>
                  <a:tcPr>
                    <a:solidFill>
                      <a:schemeClr val="tx1"/>
                    </a:solidFill>
                  </a:tcPr>
                </a:tc>
                <a:tc>
                  <a:txBody>
                    <a:bodyPr/>
                    <a:lstStyle/>
                    <a:p>
                      <a:pPr algn="ctr"/>
                      <a:r>
                        <a:rPr lang="en-US" sz="1000" dirty="0" smtClean="0">
                          <a:latin typeface="Arial" panose="020B0604020202020204" pitchFamily="34" charset="0"/>
                          <a:cs typeface="Arial" panose="020B0604020202020204" pitchFamily="34" charset="0"/>
                        </a:rPr>
                        <a:t>Grade 4</a:t>
                      </a:r>
                      <a:endParaRPr lang="en-US" sz="1000" dirty="0">
                        <a:latin typeface="Arial" panose="020B0604020202020204" pitchFamily="34" charset="0"/>
                        <a:cs typeface="Arial" panose="020B0604020202020204" pitchFamily="34" charset="0"/>
                      </a:endParaRPr>
                    </a:p>
                  </a:txBody>
                  <a:tcPr>
                    <a:solidFill>
                      <a:schemeClr val="tx1"/>
                    </a:solidFill>
                  </a:tcPr>
                </a:tc>
                <a:tc>
                  <a:txBody>
                    <a:bodyPr/>
                    <a:lstStyle/>
                    <a:p>
                      <a:pPr algn="ctr"/>
                      <a:r>
                        <a:rPr lang="en-US" sz="1000" dirty="0" smtClean="0">
                          <a:latin typeface="Arial" panose="020B0604020202020204" pitchFamily="34" charset="0"/>
                          <a:cs typeface="Arial" panose="020B0604020202020204" pitchFamily="34" charset="0"/>
                        </a:rPr>
                        <a:t>Grade 5</a:t>
                      </a:r>
                      <a:endParaRPr lang="en-US" sz="1000" dirty="0">
                        <a:latin typeface="Arial" panose="020B0604020202020204" pitchFamily="34" charset="0"/>
                        <a:cs typeface="Arial" panose="020B0604020202020204" pitchFamily="34" charset="0"/>
                      </a:endParaRPr>
                    </a:p>
                  </a:txBody>
                  <a:tcPr>
                    <a:solidFill>
                      <a:schemeClr val="tx1"/>
                    </a:solidFill>
                  </a:tcPr>
                </a:tc>
              </a:tr>
              <a:tr h="370840">
                <a:tc>
                  <a:txBody>
                    <a:bodyPr/>
                    <a:lstStyle/>
                    <a:p>
                      <a:r>
                        <a:rPr lang="en-US" sz="1000" dirty="0" err="1" smtClean="0">
                          <a:solidFill>
                            <a:schemeClr val="bg1"/>
                          </a:solidFill>
                          <a:latin typeface="Arial" panose="020B0604020202020204" pitchFamily="34" charset="0"/>
                          <a:cs typeface="Arial" panose="020B0604020202020204" pitchFamily="34" charset="0"/>
                        </a:rPr>
                        <a:t>Leukopenia</a:t>
                      </a:r>
                      <a:endParaRPr lang="en-US" sz="1000" dirty="0">
                        <a:solidFill>
                          <a:schemeClr val="bg1"/>
                        </a:solidFill>
                        <a:latin typeface="Arial" panose="020B0604020202020204" pitchFamily="34" charset="0"/>
                        <a:cs typeface="Arial" panose="020B0604020202020204" pitchFamily="34" charset="0"/>
                      </a:endParaRPr>
                    </a:p>
                  </a:txBody>
                  <a:tcPr>
                    <a:solidFill>
                      <a:srgbClr val="008000"/>
                    </a:solidFill>
                  </a:tcPr>
                </a:tc>
                <a:tc>
                  <a:txBody>
                    <a:bodyPr/>
                    <a:lstStyle/>
                    <a:p>
                      <a:r>
                        <a:rPr lang="en-US" sz="1000" b="1" dirty="0" smtClean="0">
                          <a:latin typeface="Arial" panose="020B0604020202020204" pitchFamily="34" charset="0"/>
                        </a:rPr>
                        <a:t>Cis-Pac</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45</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27</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60</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r>
              <a:tr h="370840">
                <a:tc>
                  <a:txBody>
                    <a:bodyPr/>
                    <a:lstStyle/>
                    <a:p>
                      <a:endParaRPr lang="en-US" sz="1000" dirty="0">
                        <a:latin typeface="Arial" panose="020B0604020202020204" pitchFamily="34" charset="0"/>
                        <a:cs typeface="Arial" panose="020B0604020202020204" pitchFamily="34" charset="0"/>
                      </a:endParaRPr>
                    </a:p>
                  </a:txBody>
                  <a:tcPr/>
                </a:tc>
                <a:tc>
                  <a:txBody>
                    <a:bodyPr/>
                    <a:lstStyle/>
                    <a:p>
                      <a:r>
                        <a:rPr lang="en-US" sz="1000" dirty="0" smtClean="0">
                          <a:solidFill>
                            <a:schemeClr val="bg1"/>
                          </a:solidFill>
                          <a:latin typeface="Arial" panose="020B0604020202020204" pitchFamily="34" charset="0"/>
                          <a:cs typeface="Arial" panose="020B0604020202020204" pitchFamily="34" charset="0"/>
                        </a:rPr>
                        <a:t>Topo-Pac</a:t>
                      </a:r>
                      <a:endParaRPr lang="en-US" sz="1000" dirty="0">
                        <a:solidFill>
                          <a:schemeClr val="bg1"/>
                        </a:solidFill>
                        <a:latin typeface="Arial" panose="020B0604020202020204" pitchFamily="34" charset="0"/>
                        <a:cs typeface="Arial" panose="020B0604020202020204" pitchFamily="34" charset="0"/>
                      </a:endParaRPr>
                    </a:p>
                  </a:txBody>
                  <a:tcPr>
                    <a:solidFill>
                      <a:srgbClr val="008000"/>
                    </a:solidFill>
                  </a:tcPr>
                </a:tc>
                <a:tc>
                  <a:txBody>
                    <a:bodyPr/>
                    <a:lstStyle/>
                    <a:p>
                      <a:pPr algn="ctr"/>
                      <a:r>
                        <a:rPr lang="en-US" sz="1000" dirty="0" smtClean="0">
                          <a:solidFill>
                            <a:schemeClr val="bg1"/>
                          </a:solidFill>
                          <a:latin typeface="Arial" panose="020B0604020202020204" pitchFamily="34" charset="0"/>
                          <a:cs typeface="Arial" panose="020B0604020202020204" pitchFamily="34" charset="0"/>
                        </a:rPr>
                        <a:t>30</a:t>
                      </a:r>
                      <a:endParaRPr lang="en-US" sz="1000" dirty="0">
                        <a:solidFill>
                          <a:schemeClr val="bg1"/>
                        </a:solidFill>
                        <a:latin typeface="Arial" panose="020B0604020202020204" pitchFamily="34" charset="0"/>
                        <a:cs typeface="Arial" panose="020B0604020202020204" pitchFamily="34" charset="0"/>
                      </a:endParaRPr>
                    </a:p>
                  </a:txBody>
                  <a:tcPr>
                    <a:solidFill>
                      <a:srgbClr val="008000"/>
                    </a:solidFill>
                  </a:tcPr>
                </a:tc>
                <a:tc>
                  <a:txBody>
                    <a:bodyPr/>
                    <a:lstStyle/>
                    <a:p>
                      <a:pPr algn="ctr"/>
                      <a:r>
                        <a:rPr lang="en-US" sz="1000" dirty="0" smtClean="0">
                          <a:solidFill>
                            <a:schemeClr val="bg1"/>
                          </a:solidFill>
                          <a:latin typeface="Arial" panose="020B0604020202020204" pitchFamily="34" charset="0"/>
                          <a:cs typeface="Arial" panose="020B0604020202020204" pitchFamily="34" charset="0"/>
                        </a:rPr>
                        <a:t>28</a:t>
                      </a:r>
                      <a:endParaRPr lang="en-US" sz="1000" dirty="0">
                        <a:solidFill>
                          <a:schemeClr val="bg1"/>
                        </a:solidFill>
                        <a:latin typeface="Arial" panose="020B0604020202020204" pitchFamily="34" charset="0"/>
                        <a:cs typeface="Arial" panose="020B0604020202020204" pitchFamily="34" charset="0"/>
                      </a:endParaRPr>
                    </a:p>
                  </a:txBody>
                  <a:tcPr>
                    <a:solidFill>
                      <a:srgbClr val="008000"/>
                    </a:solidFill>
                  </a:tcPr>
                </a:tc>
                <a:tc>
                  <a:txBody>
                    <a:bodyPr/>
                    <a:lstStyle/>
                    <a:p>
                      <a:pPr algn="ctr"/>
                      <a:r>
                        <a:rPr lang="en-US" sz="1000" dirty="0" smtClean="0">
                          <a:solidFill>
                            <a:schemeClr val="bg1"/>
                          </a:solidFill>
                          <a:latin typeface="Arial" panose="020B0604020202020204" pitchFamily="34" charset="0"/>
                          <a:cs typeface="Arial" panose="020B0604020202020204" pitchFamily="34" charset="0"/>
                        </a:rPr>
                        <a:t>42</a:t>
                      </a:r>
                      <a:endParaRPr lang="en-US" sz="1000" dirty="0">
                        <a:solidFill>
                          <a:schemeClr val="bg1"/>
                        </a:solidFill>
                        <a:latin typeface="Arial" panose="020B0604020202020204" pitchFamily="34" charset="0"/>
                        <a:cs typeface="Arial" panose="020B0604020202020204" pitchFamily="34" charset="0"/>
                      </a:endParaRPr>
                    </a:p>
                  </a:txBody>
                  <a:tcPr>
                    <a:solidFill>
                      <a:srgbClr val="008000"/>
                    </a:solidFill>
                  </a:tcPr>
                </a:tc>
                <a:tc>
                  <a:txBody>
                    <a:bodyPr/>
                    <a:lstStyle/>
                    <a:p>
                      <a:pPr algn="ctr"/>
                      <a:r>
                        <a:rPr lang="en-US" sz="1000" dirty="0" smtClean="0">
                          <a:solidFill>
                            <a:schemeClr val="bg1"/>
                          </a:solidFill>
                          <a:latin typeface="Arial" panose="020B0604020202020204" pitchFamily="34" charset="0"/>
                          <a:cs typeface="Arial" panose="020B0604020202020204" pitchFamily="34" charset="0"/>
                        </a:rPr>
                        <a:t>71</a:t>
                      </a:r>
                      <a:endParaRPr lang="en-US" sz="1000" dirty="0">
                        <a:solidFill>
                          <a:schemeClr val="bg1"/>
                        </a:solidFill>
                        <a:latin typeface="Arial" panose="020B0604020202020204" pitchFamily="34" charset="0"/>
                        <a:cs typeface="Arial" panose="020B0604020202020204" pitchFamily="34" charset="0"/>
                      </a:endParaRPr>
                    </a:p>
                  </a:txBody>
                  <a:tcPr>
                    <a:solidFill>
                      <a:srgbClr val="008000"/>
                    </a:solidFill>
                  </a:tcPr>
                </a:tc>
                <a:tc>
                  <a:txBody>
                    <a:bodyPr/>
                    <a:lstStyle/>
                    <a:p>
                      <a:pPr algn="ctr"/>
                      <a:r>
                        <a:rPr lang="en-US" sz="1000" dirty="0" smtClean="0">
                          <a:solidFill>
                            <a:schemeClr val="bg1"/>
                          </a:solidFill>
                          <a:latin typeface="Arial" panose="020B0604020202020204" pitchFamily="34" charset="0"/>
                          <a:cs typeface="Arial" panose="020B0604020202020204" pitchFamily="34" charset="0"/>
                        </a:rPr>
                        <a:t>33</a:t>
                      </a:r>
                      <a:endParaRPr lang="en-US" sz="1000" dirty="0">
                        <a:solidFill>
                          <a:schemeClr val="bg1"/>
                        </a:solidFill>
                        <a:latin typeface="Arial" panose="020B0604020202020204" pitchFamily="34" charset="0"/>
                        <a:cs typeface="Arial" panose="020B0604020202020204" pitchFamily="34" charset="0"/>
                      </a:endParaRPr>
                    </a:p>
                  </a:txBody>
                  <a:tcPr>
                    <a:solidFill>
                      <a:srgbClr val="008000"/>
                    </a:solidFill>
                  </a:tcPr>
                </a:tc>
                <a:tc>
                  <a:txBody>
                    <a:bodyPr/>
                    <a:lstStyle/>
                    <a:p>
                      <a:pPr algn="ctr"/>
                      <a:r>
                        <a:rPr lang="en-US" sz="1000" dirty="0" smtClean="0">
                          <a:solidFill>
                            <a:schemeClr val="bg1"/>
                          </a:solidFill>
                          <a:latin typeface="Arial" panose="020B0604020202020204" pitchFamily="34" charset="0"/>
                          <a:cs typeface="Arial" panose="020B0604020202020204" pitchFamily="34" charset="0"/>
                        </a:rPr>
                        <a:t>0</a:t>
                      </a:r>
                      <a:endParaRPr lang="en-US" sz="1000" dirty="0">
                        <a:solidFill>
                          <a:schemeClr val="bg1"/>
                        </a:solidFill>
                        <a:latin typeface="Arial" panose="020B0604020202020204" pitchFamily="34" charset="0"/>
                        <a:cs typeface="Arial" panose="020B0604020202020204" pitchFamily="34" charset="0"/>
                      </a:endParaRPr>
                    </a:p>
                  </a:txBody>
                  <a:tcPr>
                    <a:solidFill>
                      <a:srgbClr val="008000"/>
                    </a:solidFill>
                  </a:tcPr>
                </a:tc>
              </a:tr>
              <a:tr h="370840">
                <a:tc>
                  <a:txBody>
                    <a:bodyPr/>
                    <a:lstStyle/>
                    <a:p>
                      <a:r>
                        <a:rPr lang="en-US" sz="1000" dirty="0" smtClean="0">
                          <a:solidFill>
                            <a:srgbClr val="FFFF00"/>
                          </a:solidFill>
                          <a:latin typeface="Arial" panose="020B0604020202020204" pitchFamily="34" charset="0"/>
                          <a:cs typeface="Arial" panose="020B0604020202020204" pitchFamily="34" charset="0"/>
                        </a:rPr>
                        <a:t>Nausea</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r>
                        <a:rPr lang="en-US" sz="1000" b="1" dirty="0" smtClean="0">
                          <a:solidFill>
                            <a:srgbClr val="FFFF00"/>
                          </a:solidFill>
                          <a:latin typeface="Arial" panose="020B0604020202020204" pitchFamily="34" charset="0"/>
                        </a:rPr>
                        <a:t>Cis-Pac</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82</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78</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36</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16</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r>
              <a:tr h="370840">
                <a:tc>
                  <a:txBody>
                    <a:bodyPr/>
                    <a:lstStyle/>
                    <a:p>
                      <a:endParaRPr lang="en-US" sz="1000" dirty="0">
                        <a:latin typeface="Arial" panose="020B0604020202020204" pitchFamily="34" charset="0"/>
                        <a:cs typeface="Arial" panose="020B0604020202020204" pitchFamily="34" charset="0"/>
                      </a:endParaRPr>
                    </a:p>
                  </a:txBody>
                  <a:tcPr/>
                </a:tc>
                <a:tc>
                  <a:txBody>
                    <a:bodyPr/>
                    <a:lstStyle/>
                    <a:p>
                      <a:r>
                        <a:rPr lang="en-US" sz="1000" dirty="0" smtClean="0">
                          <a:latin typeface="Arial" panose="020B0604020202020204" pitchFamily="34" charset="0"/>
                          <a:cs typeface="Arial" panose="020B0604020202020204" pitchFamily="34" charset="0"/>
                        </a:rPr>
                        <a:t>Topo-Pac</a:t>
                      </a:r>
                    </a:p>
                  </a:txBody>
                  <a:tcPr/>
                </a:tc>
                <a:tc>
                  <a:txBody>
                    <a:bodyPr/>
                    <a:lstStyle/>
                    <a:p>
                      <a:pPr algn="ctr"/>
                      <a:r>
                        <a:rPr lang="en-US" sz="1000" dirty="0" smtClean="0">
                          <a:latin typeface="Arial" panose="020B0604020202020204" pitchFamily="34" charset="0"/>
                          <a:cs typeface="Arial" panose="020B0604020202020204" pitchFamily="34" charset="0"/>
                        </a:rPr>
                        <a:t>103</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71</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26</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4</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r>
              <a:tr h="370840">
                <a:tc>
                  <a:txBody>
                    <a:bodyPr/>
                    <a:lstStyle/>
                    <a:p>
                      <a:r>
                        <a:rPr lang="en-US" sz="1000" dirty="0" smtClean="0">
                          <a:solidFill>
                            <a:srgbClr val="FFFF00"/>
                          </a:solidFill>
                          <a:latin typeface="Arial" panose="020B0604020202020204" pitchFamily="34" charset="0"/>
                          <a:cs typeface="Arial" panose="020B0604020202020204" pitchFamily="34" charset="0"/>
                        </a:rPr>
                        <a:t>Vomiting</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r>
                        <a:rPr lang="en-US" sz="1000" b="1" dirty="0" smtClean="0">
                          <a:solidFill>
                            <a:srgbClr val="FFFF00"/>
                          </a:solidFill>
                          <a:latin typeface="Arial" panose="020B0604020202020204" pitchFamily="34" charset="0"/>
                        </a:rPr>
                        <a:t>Cis-Pac</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145</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29</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28</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10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r>
              <a:tr h="370840">
                <a:tc>
                  <a:txBody>
                    <a:bodyPr/>
                    <a:lstStyle/>
                    <a:p>
                      <a:endParaRPr lang="en-US" sz="1000" dirty="0">
                        <a:latin typeface="Arial" panose="020B0604020202020204" pitchFamily="34" charset="0"/>
                        <a:cs typeface="Arial" panose="020B0604020202020204" pitchFamily="34" charset="0"/>
                      </a:endParaRPr>
                    </a:p>
                  </a:txBody>
                  <a:tcPr/>
                </a:tc>
                <a:tc>
                  <a:txBody>
                    <a:bodyPr/>
                    <a:lstStyle/>
                    <a:p>
                      <a:r>
                        <a:rPr lang="en-US" sz="1000" dirty="0" smtClean="0">
                          <a:latin typeface="Arial" panose="020B0604020202020204" pitchFamily="34" charset="0"/>
                          <a:cs typeface="Arial" panose="020B0604020202020204" pitchFamily="34" charset="0"/>
                        </a:rPr>
                        <a:t>Topo-Pac</a:t>
                      </a:r>
                    </a:p>
                  </a:txBody>
                  <a:tcPr/>
                </a:tc>
                <a:tc>
                  <a:txBody>
                    <a:bodyPr/>
                    <a:lstStyle/>
                    <a:p>
                      <a:pPr algn="ctr"/>
                      <a:r>
                        <a:rPr lang="en-US" sz="1000" dirty="0" smtClean="0">
                          <a:latin typeface="Arial" panose="020B0604020202020204" pitchFamily="34" charset="0"/>
                          <a:cs typeface="Arial" panose="020B0604020202020204" pitchFamily="34" charset="0"/>
                        </a:rPr>
                        <a:t>161</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27</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11</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5</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r>
              <a:tr h="370840">
                <a:tc>
                  <a:txBody>
                    <a:bodyPr/>
                    <a:lstStyle/>
                    <a:p>
                      <a:r>
                        <a:rPr lang="en-US" sz="1000" dirty="0" smtClean="0">
                          <a:solidFill>
                            <a:srgbClr val="FFFF00"/>
                          </a:solidFill>
                          <a:latin typeface="Arial" panose="020B0604020202020204" pitchFamily="34" charset="0"/>
                          <a:cs typeface="Arial" panose="020B0604020202020204" pitchFamily="34" charset="0"/>
                        </a:rPr>
                        <a:t>Metabolic</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r>
                        <a:rPr lang="en-US" sz="1000" b="1" dirty="0" smtClean="0">
                          <a:solidFill>
                            <a:srgbClr val="FFFF00"/>
                          </a:solidFill>
                          <a:latin typeface="Arial" panose="020B0604020202020204" pitchFamily="34" charset="0"/>
                        </a:rPr>
                        <a:t>Cis-Pac</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115</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42</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28</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26</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1</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r>
              <a:tr h="370840">
                <a:tc>
                  <a:txBody>
                    <a:bodyPr/>
                    <a:lstStyle/>
                    <a:p>
                      <a:endParaRPr lang="en-US" sz="1000" dirty="0">
                        <a:latin typeface="Arial" panose="020B0604020202020204" pitchFamily="34" charset="0"/>
                        <a:cs typeface="Arial" panose="020B0604020202020204" pitchFamily="34" charset="0"/>
                      </a:endParaRPr>
                    </a:p>
                  </a:txBody>
                  <a:tcPr/>
                </a:tc>
                <a:tc>
                  <a:txBody>
                    <a:bodyPr/>
                    <a:lstStyle/>
                    <a:p>
                      <a:r>
                        <a:rPr lang="en-US" sz="1000" dirty="0" smtClean="0">
                          <a:latin typeface="Arial" panose="020B0604020202020204" pitchFamily="34" charset="0"/>
                          <a:cs typeface="Arial" panose="020B0604020202020204" pitchFamily="34" charset="0"/>
                        </a:rPr>
                        <a:t>Topo-Pac</a:t>
                      </a:r>
                    </a:p>
                  </a:txBody>
                  <a:tcPr/>
                </a:tc>
                <a:tc>
                  <a:txBody>
                    <a:bodyPr/>
                    <a:lstStyle/>
                    <a:p>
                      <a:pPr algn="ctr"/>
                      <a:r>
                        <a:rPr lang="en-US" sz="1000" dirty="0" smtClean="0">
                          <a:latin typeface="Arial" panose="020B0604020202020204" pitchFamily="34" charset="0"/>
                          <a:cs typeface="Arial" panose="020B0604020202020204" pitchFamily="34" charset="0"/>
                        </a:rPr>
                        <a:t>130</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35</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26</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11</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r>
              <a:tr h="370840">
                <a:tc>
                  <a:txBody>
                    <a:bodyPr/>
                    <a:lstStyle/>
                    <a:p>
                      <a:r>
                        <a:rPr lang="en-US" sz="1000" dirty="0" err="1" smtClean="0">
                          <a:solidFill>
                            <a:srgbClr val="FFFF00"/>
                          </a:solidFill>
                          <a:latin typeface="Arial" panose="020B0604020202020204" pitchFamily="34" charset="0"/>
                          <a:cs typeface="Arial" panose="020B0604020202020204" pitchFamily="34" charset="0"/>
                        </a:rPr>
                        <a:t>Neurosensory</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r>
                        <a:rPr lang="en-US" sz="1000" b="1" dirty="0" smtClean="0">
                          <a:solidFill>
                            <a:srgbClr val="FFFF00"/>
                          </a:solidFill>
                          <a:latin typeface="Arial" panose="020B0604020202020204" pitchFamily="34" charset="0"/>
                        </a:rPr>
                        <a:t>Cis-Pac</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96</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65</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35</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16</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r>
              <a:tr h="370840">
                <a:tc>
                  <a:txBody>
                    <a:bodyPr/>
                    <a:lstStyle/>
                    <a:p>
                      <a:endParaRPr lang="en-US" sz="1000" dirty="0">
                        <a:latin typeface="Arial" panose="020B0604020202020204" pitchFamily="34" charset="0"/>
                        <a:cs typeface="Arial" panose="020B0604020202020204" pitchFamily="34" charset="0"/>
                      </a:endParaRPr>
                    </a:p>
                  </a:txBody>
                  <a:tcPr/>
                </a:tc>
                <a:tc>
                  <a:txBody>
                    <a:bodyPr/>
                    <a:lstStyle/>
                    <a:p>
                      <a:r>
                        <a:rPr lang="en-US" sz="1000" dirty="0" smtClean="0">
                          <a:latin typeface="Arial" panose="020B0604020202020204" pitchFamily="34" charset="0"/>
                          <a:cs typeface="Arial" panose="020B0604020202020204" pitchFamily="34" charset="0"/>
                        </a:rPr>
                        <a:t>Topo-Pac</a:t>
                      </a:r>
                    </a:p>
                  </a:txBody>
                  <a:tcPr/>
                </a:tc>
                <a:tc>
                  <a:txBody>
                    <a:bodyPr/>
                    <a:lstStyle/>
                    <a:p>
                      <a:pPr algn="ctr"/>
                      <a:r>
                        <a:rPr lang="en-US" sz="1000" dirty="0" smtClean="0">
                          <a:latin typeface="Arial" panose="020B0604020202020204" pitchFamily="34" charset="0"/>
                          <a:cs typeface="Arial" panose="020B0604020202020204" pitchFamily="34" charset="0"/>
                        </a:rPr>
                        <a:t>87</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82</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30</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5</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r>
              <a:tr h="370840">
                <a:tc>
                  <a:txBody>
                    <a:bodyPr/>
                    <a:lstStyle/>
                    <a:p>
                      <a:r>
                        <a:rPr lang="en-US" sz="1000" dirty="0" smtClean="0">
                          <a:solidFill>
                            <a:srgbClr val="FFFF00"/>
                          </a:solidFill>
                          <a:latin typeface="Arial" panose="020B0604020202020204" pitchFamily="34" charset="0"/>
                          <a:cs typeface="Arial" panose="020B0604020202020204" pitchFamily="34" charset="0"/>
                        </a:rPr>
                        <a:t>Allergy</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r>
                        <a:rPr lang="en-US" sz="1000" b="1" dirty="0" smtClean="0">
                          <a:solidFill>
                            <a:srgbClr val="FFFF00"/>
                          </a:solidFill>
                          <a:latin typeface="Arial" panose="020B0604020202020204" pitchFamily="34" charset="0"/>
                        </a:rPr>
                        <a:t>Cis-Pac</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172</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16</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17</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7</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c>
                  <a:txBody>
                    <a:bodyPr/>
                    <a:lstStyle/>
                    <a:p>
                      <a:pPr algn="ctr"/>
                      <a:r>
                        <a:rPr lang="en-US" sz="1000" dirty="0" smtClean="0">
                          <a:solidFill>
                            <a:srgbClr val="FFFF00"/>
                          </a:solidFill>
                          <a:latin typeface="Arial" panose="020B0604020202020204" pitchFamily="34" charset="0"/>
                          <a:cs typeface="Arial" panose="020B0604020202020204" pitchFamily="34" charset="0"/>
                        </a:rPr>
                        <a:t>0</a:t>
                      </a:r>
                      <a:endParaRPr lang="en-US" sz="1000" dirty="0">
                        <a:solidFill>
                          <a:srgbClr val="FFFF00"/>
                        </a:solidFill>
                        <a:latin typeface="Arial" panose="020B0604020202020204" pitchFamily="34" charset="0"/>
                        <a:cs typeface="Arial" panose="020B0604020202020204" pitchFamily="34" charset="0"/>
                      </a:endParaRPr>
                    </a:p>
                  </a:txBody>
                  <a:tcPr>
                    <a:solidFill>
                      <a:srgbClr val="000090"/>
                    </a:solidFill>
                  </a:tcPr>
                </a:tc>
              </a:tr>
              <a:tr h="370840">
                <a:tc>
                  <a:txBody>
                    <a:bodyPr/>
                    <a:lstStyle/>
                    <a:p>
                      <a:endParaRPr lang="en-US" sz="1000" dirty="0">
                        <a:latin typeface="Arial" panose="020B0604020202020204" pitchFamily="34" charset="0"/>
                        <a:cs typeface="Arial" panose="020B0604020202020204" pitchFamily="34" charset="0"/>
                      </a:endParaRPr>
                    </a:p>
                  </a:txBody>
                  <a:tcPr/>
                </a:tc>
                <a:tc>
                  <a:txBody>
                    <a:bodyPr/>
                    <a:lstStyle/>
                    <a:p>
                      <a:r>
                        <a:rPr lang="en-US" sz="1000" dirty="0" smtClean="0">
                          <a:latin typeface="Arial" panose="020B0604020202020204" pitchFamily="34" charset="0"/>
                          <a:cs typeface="Arial" panose="020B0604020202020204" pitchFamily="34" charset="0"/>
                        </a:rPr>
                        <a:t>Topo-Pac</a:t>
                      </a:r>
                    </a:p>
                  </a:txBody>
                  <a:tcPr/>
                </a:tc>
                <a:tc>
                  <a:txBody>
                    <a:bodyPr/>
                    <a:lstStyle/>
                    <a:p>
                      <a:pPr algn="ctr"/>
                      <a:r>
                        <a:rPr lang="en-US" sz="1000" dirty="0" smtClean="0">
                          <a:latin typeface="Arial" panose="020B0604020202020204" pitchFamily="34" charset="0"/>
                          <a:cs typeface="Arial" panose="020B0604020202020204" pitchFamily="34" charset="0"/>
                        </a:rPr>
                        <a:t>193</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7</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c>
                  <a:txBody>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a:txBody>
                  <a:tcPr/>
                </a:tc>
              </a:tr>
            </a:tbl>
          </a:graphicData>
        </a:graphic>
      </p:graphicFrame>
      <p:sp>
        <p:nvSpPr>
          <p:cNvPr id="63618" name="Title 1"/>
          <p:cNvSpPr>
            <a:spLocks noGrp="1"/>
          </p:cNvSpPr>
          <p:nvPr>
            <p:ph type="title"/>
          </p:nvPr>
        </p:nvSpPr>
        <p:spPr>
          <a:xfrm>
            <a:off x="457200" y="288493"/>
            <a:ext cx="8229600" cy="1143000"/>
          </a:xfrm>
          <a:noFill/>
        </p:spPr>
        <p:txBody>
          <a:bodyPr>
            <a:normAutofit/>
          </a:bodyPr>
          <a:lstStyle/>
          <a:p>
            <a:pPr>
              <a:lnSpc>
                <a:spcPct val="85000"/>
              </a:lnSpc>
            </a:pPr>
            <a:r>
              <a:rPr lang="en-US" b="1" dirty="0" smtClean="0">
                <a:ea typeface="ＭＳ Ｐゴシック" charset="-128"/>
                <a:cs typeface="ＭＳ Ｐゴシック" charset="-128"/>
              </a:rPr>
              <a:t>GOG 240.1: Toxicity</a:t>
            </a:r>
            <a:r>
              <a:rPr lang="en-US" b="1" dirty="0" smtClean="0">
                <a:solidFill>
                  <a:srgbClr val="FFFF00"/>
                </a:solidFill>
                <a:ea typeface="ＭＳ Ｐゴシック" charset="-128"/>
                <a:cs typeface="ＭＳ Ｐゴシック" charset="-128"/>
              </a:rPr>
              <a:t/>
            </a:r>
            <a:br>
              <a:rPr lang="en-US" b="1" dirty="0" smtClean="0">
                <a:solidFill>
                  <a:srgbClr val="FFFF00"/>
                </a:solidFill>
                <a:ea typeface="ＭＳ Ｐゴシック" charset="-128"/>
                <a:cs typeface="ＭＳ Ｐゴシック" charset="-128"/>
              </a:rPr>
            </a:br>
            <a:r>
              <a:rPr lang="en-US" sz="2400" dirty="0"/>
              <a:t>Cis-Pac Backbone vs Topo-Pac Backbone</a:t>
            </a:r>
            <a:endParaRPr lang="en-US" sz="2400" b="1" dirty="0">
              <a:ea typeface="ＭＳ Ｐゴシック" charset="-128"/>
              <a:cs typeface="ＭＳ Ｐゴシック" charset="-128"/>
            </a:endParaRPr>
          </a:p>
        </p:txBody>
      </p:sp>
      <p:sp>
        <p:nvSpPr>
          <p:cNvPr id="4" name="Rectangle 3"/>
          <p:cNvSpPr/>
          <p:nvPr/>
        </p:nvSpPr>
        <p:spPr>
          <a:xfrm>
            <a:off x="346360" y="6366155"/>
            <a:ext cx="8589818" cy="461665"/>
          </a:xfrm>
          <a:prstGeom prst="rect">
            <a:avLst/>
          </a:prstGeom>
        </p:spPr>
        <p:txBody>
          <a:bodyPr wrap="square">
            <a:spAutoFit/>
          </a:bodyPr>
          <a:lstStyle/>
          <a:p>
            <a:r>
              <a:rPr lang="en-US" sz="1200" b="1" dirty="0" err="1" smtClean="0">
                <a:solidFill>
                  <a:schemeClr val="bg1"/>
                </a:solidFill>
                <a:latin typeface="Arial" panose="020B0604020202020204" pitchFamily="34" charset="0"/>
              </a:rPr>
              <a:t>Tewari</a:t>
            </a:r>
            <a:r>
              <a:rPr lang="en-US" sz="1200" b="1" dirty="0" smtClean="0">
                <a:solidFill>
                  <a:schemeClr val="bg1"/>
                </a:solidFill>
                <a:latin typeface="Arial" panose="020B0604020202020204" pitchFamily="34" charset="0"/>
              </a:rPr>
              <a:t> KS, et al. Presented at: The </a:t>
            </a:r>
            <a:r>
              <a:rPr lang="en-US" sz="1200" b="1" dirty="0">
                <a:solidFill>
                  <a:schemeClr val="bg1"/>
                </a:solidFill>
                <a:latin typeface="Arial" panose="020B0604020202020204" pitchFamily="34" charset="0"/>
              </a:rPr>
              <a:t>Society of Gynecologic </a:t>
            </a:r>
            <a:r>
              <a:rPr lang="en-US" sz="1200" b="1" dirty="0" smtClean="0">
                <a:solidFill>
                  <a:schemeClr val="bg1"/>
                </a:solidFill>
                <a:latin typeface="Arial" panose="020B0604020202020204" pitchFamily="34" charset="0"/>
              </a:rPr>
              <a:t>Oncology’s 2013 Annual Meeting on Women’s Cancer; March 9-12, 2013: Los Angeles, California. Abstract 1.</a:t>
            </a:r>
            <a:endParaRPr lang="en-US" sz="1200" b="1" dirty="0">
              <a:solidFill>
                <a:schemeClr val="bg1"/>
              </a:solidFill>
              <a:latin typeface="Arial" panose="020B0604020202020204" pitchFamily="34" charset="0"/>
            </a:endParaRPr>
          </a:p>
        </p:txBody>
      </p:sp>
      <p:sp>
        <p:nvSpPr>
          <p:cNvPr id="2" name="Oval 1"/>
          <p:cNvSpPr/>
          <p:nvPr/>
        </p:nvSpPr>
        <p:spPr>
          <a:xfrm>
            <a:off x="6912245" y="2200760"/>
            <a:ext cx="449451" cy="309966"/>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857637" y="3292305"/>
            <a:ext cx="449451" cy="309966"/>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882021" y="4029921"/>
            <a:ext cx="449451" cy="309966"/>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888117" y="4785825"/>
            <a:ext cx="449451" cy="309966"/>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894213" y="5541729"/>
            <a:ext cx="449451" cy="309966"/>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57200" y="236399"/>
            <a:ext cx="8229600" cy="1143000"/>
          </a:xfrm>
          <a:noFill/>
        </p:spPr>
        <p:txBody>
          <a:bodyPr/>
          <a:lstStyle/>
          <a:p>
            <a:r>
              <a:rPr lang="en-US" b="1" dirty="0" smtClean="0">
                <a:ea typeface="ＭＳ Ｐゴシック" charset="-128"/>
                <a:cs typeface="ＭＳ Ｐゴシック" charset="-128"/>
              </a:rPr>
              <a:t>GOG 240.1: Conclusions</a:t>
            </a:r>
            <a:endParaRPr lang="en-US" b="1" dirty="0">
              <a:ea typeface="ＭＳ Ｐゴシック" charset="-128"/>
              <a:cs typeface="ＭＳ Ｐゴシック" charset="-128"/>
            </a:endParaRPr>
          </a:p>
        </p:txBody>
      </p:sp>
      <p:sp>
        <p:nvSpPr>
          <p:cNvPr id="65539" name="Content Placeholder 2"/>
          <p:cNvSpPr>
            <a:spLocks noGrp="1"/>
          </p:cNvSpPr>
          <p:nvPr>
            <p:ph idx="1"/>
          </p:nvPr>
        </p:nvSpPr>
        <p:spPr>
          <a:xfrm>
            <a:off x="457200" y="1520952"/>
            <a:ext cx="8229600" cy="5108448"/>
          </a:xfrm>
        </p:spPr>
        <p:txBody>
          <a:bodyPr>
            <a:noAutofit/>
          </a:bodyPr>
          <a:lstStyle/>
          <a:p>
            <a:pPr>
              <a:buClr>
                <a:srgbClr val="F09828"/>
              </a:buClr>
            </a:pPr>
            <a:r>
              <a:rPr lang="en-US" sz="2400" b="1" dirty="0">
                <a:ea typeface="ＭＳ Ｐゴシック" charset="-128"/>
                <a:cs typeface="ＭＳ Ｐゴシック" charset="-128"/>
              </a:rPr>
              <a:t>This is the largest phase III randomized clinical trial in this population to complete accrual</a:t>
            </a:r>
          </a:p>
          <a:p>
            <a:pPr>
              <a:buClr>
                <a:srgbClr val="F09828"/>
              </a:buClr>
            </a:pPr>
            <a:r>
              <a:rPr lang="en-US" sz="2400" b="1" dirty="0">
                <a:ea typeface="ＭＳ Ｐゴシック" charset="-128"/>
                <a:cs typeface="ＭＳ Ｐゴシック" charset="-128"/>
              </a:rPr>
              <a:t>The substitution of</a:t>
            </a:r>
            <a:r>
              <a:rPr lang="en-US" sz="2400" b="1" dirty="0" smtClean="0">
                <a:ea typeface="ＭＳ Ｐゴシック" charset="-128"/>
                <a:cs typeface="ＭＳ Ｐゴシック" charset="-128"/>
              </a:rPr>
              <a:t> </a:t>
            </a:r>
            <a:r>
              <a:rPr lang="en-US" sz="2400" b="1" dirty="0" err="1" smtClean="0">
                <a:ea typeface="ＭＳ Ｐゴシック" charset="-128"/>
                <a:cs typeface="ＭＳ Ｐゴシック" charset="-128"/>
              </a:rPr>
              <a:t>topotecan</a:t>
            </a:r>
            <a:r>
              <a:rPr lang="en-US" sz="2400" b="1" dirty="0" smtClean="0">
                <a:ea typeface="ＭＳ Ｐゴシック" charset="-128"/>
                <a:cs typeface="ＭＳ Ｐゴシック" charset="-128"/>
              </a:rPr>
              <a:t> </a:t>
            </a:r>
            <a:r>
              <a:rPr lang="en-US" sz="2400" b="1" dirty="0">
                <a:ea typeface="ＭＳ Ｐゴシック" charset="-128"/>
                <a:cs typeface="ＭＳ Ｐゴシック" charset="-128"/>
              </a:rPr>
              <a:t>for</a:t>
            </a:r>
            <a:r>
              <a:rPr lang="en-US" sz="2400" b="1" dirty="0" smtClean="0">
                <a:ea typeface="ＭＳ Ｐゴシック" charset="-128"/>
                <a:cs typeface="ＭＳ Ｐゴシック" charset="-128"/>
              </a:rPr>
              <a:t> </a:t>
            </a:r>
            <a:r>
              <a:rPr lang="en-US" sz="2400" b="1" dirty="0" err="1" smtClean="0">
                <a:ea typeface="ＭＳ Ｐゴシック" charset="-128"/>
                <a:cs typeface="ＭＳ Ｐゴシック" charset="-128"/>
              </a:rPr>
              <a:t>cisplatin</a:t>
            </a:r>
            <a:r>
              <a:rPr lang="en-US" sz="2400" b="1" dirty="0" smtClean="0">
                <a:ea typeface="ＭＳ Ｐゴシック" charset="-128"/>
                <a:cs typeface="ＭＳ Ｐゴシック" charset="-128"/>
              </a:rPr>
              <a:t> </a:t>
            </a:r>
            <a:r>
              <a:rPr lang="en-US" sz="2400" b="1" dirty="0">
                <a:ea typeface="ＭＳ Ｐゴシック" charset="-128"/>
                <a:cs typeface="ＭＳ Ｐゴシック" charset="-128"/>
              </a:rPr>
              <a:t>does not result in improved OS</a:t>
            </a:r>
          </a:p>
          <a:p>
            <a:pPr>
              <a:buClr>
                <a:srgbClr val="F09828"/>
              </a:buClr>
            </a:pPr>
            <a:r>
              <a:rPr lang="en-US" sz="2400" b="1" dirty="0">
                <a:ea typeface="ＭＳ Ｐゴシック" charset="-128"/>
                <a:cs typeface="ＭＳ Ｐゴシック" charset="-128"/>
              </a:rPr>
              <a:t>The RR for</a:t>
            </a:r>
            <a:r>
              <a:rPr lang="en-US" sz="2400" b="1" dirty="0" smtClean="0">
                <a:ea typeface="ＭＳ Ｐゴシック" charset="-128"/>
                <a:cs typeface="ＭＳ Ｐゴシック" charset="-128"/>
              </a:rPr>
              <a:t> the </a:t>
            </a:r>
            <a:r>
              <a:rPr lang="en-US" sz="2400" b="1" dirty="0" err="1" smtClean="0">
                <a:ea typeface="ＭＳ Ｐゴシック" charset="-128"/>
                <a:cs typeface="ＭＳ Ｐゴシック" charset="-128"/>
              </a:rPr>
              <a:t>cisplatin-paclitaxel</a:t>
            </a:r>
            <a:r>
              <a:rPr lang="en-US" sz="2400" b="1" dirty="0" smtClean="0">
                <a:ea typeface="ＭＳ Ｐゴシック" charset="-128"/>
                <a:cs typeface="ＭＳ Ｐゴシック" charset="-128"/>
              </a:rPr>
              <a:t> backbone </a:t>
            </a:r>
            <a:r>
              <a:rPr lang="en-US" sz="2400" b="1" dirty="0">
                <a:ea typeface="ＭＳ Ｐゴシック" charset="-128"/>
                <a:cs typeface="ＭＳ Ｐゴシック" charset="-128"/>
              </a:rPr>
              <a:t>remains high</a:t>
            </a:r>
            <a:endParaRPr lang="en-US" sz="2400" b="1" dirty="0" smtClean="0">
              <a:ea typeface="ＭＳ Ｐゴシック" charset="-128"/>
              <a:cs typeface="ＭＳ Ｐゴシック" charset="-128"/>
            </a:endParaRPr>
          </a:p>
          <a:p>
            <a:pPr>
              <a:buClr>
                <a:srgbClr val="F09828"/>
              </a:buClr>
            </a:pPr>
            <a:r>
              <a:rPr lang="en-US" sz="2400" b="1" dirty="0" err="1" smtClean="0">
                <a:ea typeface="ＭＳ Ｐゴシック" charset="-128"/>
                <a:cs typeface="ＭＳ Ｐゴシック" charset="-128"/>
              </a:rPr>
              <a:t>Topotecan-paclitaxel</a:t>
            </a:r>
            <a:r>
              <a:rPr lang="en-US" sz="2400" b="1" dirty="0" smtClean="0">
                <a:ea typeface="ＭＳ Ｐゴシック" charset="-128"/>
                <a:cs typeface="ＭＳ Ｐゴシック" charset="-128"/>
              </a:rPr>
              <a:t> </a:t>
            </a:r>
            <a:r>
              <a:rPr lang="en-US" sz="2400" b="1" dirty="0">
                <a:ea typeface="ＭＳ Ｐゴシック" charset="-128"/>
                <a:cs typeface="ＭＳ Ｐゴシック" charset="-128"/>
              </a:rPr>
              <a:t>is a treatment alternative for this population</a:t>
            </a:r>
          </a:p>
          <a:p>
            <a:pPr>
              <a:buClr>
                <a:srgbClr val="F09828"/>
              </a:buClr>
            </a:pPr>
            <a:r>
              <a:rPr lang="en-US" sz="2400" b="1" dirty="0">
                <a:ea typeface="ＭＳ Ｐゴシック" charset="-128"/>
                <a:cs typeface="ＭＳ Ｐゴシック" charset="-128"/>
              </a:rPr>
              <a:t>Selection of</a:t>
            </a:r>
            <a:r>
              <a:rPr lang="en-US" sz="2400" b="1" dirty="0" smtClean="0">
                <a:ea typeface="ＭＳ Ｐゴシック" charset="-128"/>
                <a:cs typeface="ＭＳ Ｐゴシック" charset="-128"/>
              </a:rPr>
              <a:t> either the Cis-Pac backbone or the Topo-Pac backbone should </a:t>
            </a:r>
            <a:r>
              <a:rPr lang="en-US" sz="2400" b="1" dirty="0">
                <a:ea typeface="ＭＳ Ｐゴシック" charset="-128"/>
                <a:cs typeface="ＭＳ Ｐゴシック" charset="-128"/>
              </a:rPr>
              <a:t>be predicated on toxicity screening/assessment, particularly in patients with prior </a:t>
            </a:r>
            <a:r>
              <a:rPr lang="en-US" sz="2400" b="1" dirty="0" smtClean="0">
                <a:ea typeface="ＭＳ Ｐゴシック" charset="-128"/>
                <a:cs typeface="ＭＳ Ｐゴシック" charset="-128"/>
              </a:rPr>
              <a:t>Cis </a:t>
            </a:r>
            <a:r>
              <a:rPr lang="en-US" sz="2400" b="1" dirty="0">
                <a:ea typeface="ＭＳ Ｐゴシック" charset="-128"/>
                <a:cs typeface="ＭＳ Ｐゴシック" charset="-128"/>
              </a:rPr>
              <a:t>exposure</a:t>
            </a:r>
          </a:p>
        </p:txBody>
      </p:sp>
      <p:sp>
        <p:nvSpPr>
          <p:cNvPr id="4" name="Rectangle 3"/>
          <p:cNvSpPr/>
          <p:nvPr/>
        </p:nvSpPr>
        <p:spPr>
          <a:xfrm>
            <a:off x="346360" y="6366155"/>
            <a:ext cx="8589818" cy="461665"/>
          </a:xfrm>
          <a:prstGeom prst="rect">
            <a:avLst/>
          </a:prstGeom>
        </p:spPr>
        <p:txBody>
          <a:bodyPr wrap="square">
            <a:spAutoFit/>
          </a:bodyPr>
          <a:lstStyle/>
          <a:p>
            <a:r>
              <a:rPr lang="en-US" sz="1200" b="1" dirty="0" err="1" smtClean="0">
                <a:solidFill>
                  <a:schemeClr val="bg1"/>
                </a:solidFill>
                <a:latin typeface="Arial" panose="020B0604020202020204" pitchFamily="34" charset="0"/>
              </a:rPr>
              <a:t>Tewari</a:t>
            </a:r>
            <a:r>
              <a:rPr lang="en-US" sz="1200" b="1" dirty="0" smtClean="0">
                <a:solidFill>
                  <a:schemeClr val="bg1"/>
                </a:solidFill>
                <a:latin typeface="Arial" panose="020B0604020202020204" pitchFamily="34" charset="0"/>
              </a:rPr>
              <a:t> KS, et al. Presented at: The </a:t>
            </a:r>
            <a:r>
              <a:rPr lang="en-US" sz="1200" b="1" dirty="0">
                <a:solidFill>
                  <a:schemeClr val="bg1"/>
                </a:solidFill>
                <a:latin typeface="Arial" panose="020B0604020202020204" pitchFamily="34" charset="0"/>
              </a:rPr>
              <a:t>Society of Gynecologic </a:t>
            </a:r>
            <a:r>
              <a:rPr lang="en-US" sz="1200" b="1" dirty="0" smtClean="0">
                <a:solidFill>
                  <a:schemeClr val="bg1"/>
                </a:solidFill>
                <a:latin typeface="Arial" panose="020B0604020202020204" pitchFamily="34" charset="0"/>
              </a:rPr>
              <a:t>Oncology’s 2013 Annual Meeting on Women’s Cancer; March 9-12, 2013: Los Angeles, California. Abstract 1.</a:t>
            </a:r>
            <a:endParaRPr lang="en-US" sz="1200" b="1" dirty="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a:xfrm>
            <a:off x="457200" y="236399"/>
            <a:ext cx="8229600" cy="1143000"/>
          </a:xfrm>
        </p:spPr>
        <p:txBody>
          <a:bodyPr/>
          <a:lstStyle/>
          <a:p>
            <a:r>
              <a:rPr lang="en-US" b="1" dirty="0" smtClean="0"/>
              <a:t>GOG 240: Study Timeline, Part 2</a:t>
            </a:r>
            <a:endParaRPr lang="en-US" b="1" dirty="0"/>
          </a:p>
        </p:txBody>
      </p:sp>
      <p:cxnSp>
        <p:nvCxnSpPr>
          <p:cNvPr id="41" name="Straight Arrow Connector 40"/>
          <p:cNvCxnSpPr>
            <a:cxnSpLocks noChangeShapeType="1"/>
          </p:cNvCxnSpPr>
          <p:nvPr/>
        </p:nvCxnSpPr>
        <p:spPr bwMode="auto">
          <a:xfrm flipH="1">
            <a:off x="764057" y="3829851"/>
            <a:ext cx="0" cy="1379537"/>
          </a:xfrm>
          <a:prstGeom prst="straightConnector1">
            <a:avLst/>
          </a:prstGeom>
          <a:noFill/>
          <a:ln w="25400">
            <a:solidFill>
              <a:schemeClr val="accent2">
                <a:lumMod val="75000"/>
              </a:schemeClr>
            </a:solidFill>
            <a:round/>
            <a:headEnd/>
            <a:tailEnd type="oval" w="med" len="med"/>
          </a:ln>
          <a:effectLst/>
        </p:spPr>
      </p:cxnSp>
      <p:sp>
        <p:nvSpPr>
          <p:cNvPr id="42" name="Rectangle 41"/>
          <p:cNvSpPr/>
          <p:nvPr/>
        </p:nvSpPr>
        <p:spPr>
          <a:xfrm>
            <a:off x="1644091" y="5290925"/>
            <a:ext cx="3213100" cy="36576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8288" rIns="18288" anchor="ctr"/>
          <a:lstStyle/>
          <a:p>
            <a:pPr algn="ctr" eaLnBrk="1" hangingPunct="1">
              <a:lnSpc>
                <a:spcPts val="2000"/>
              </a:lnSpc>
            </a:pPr>
            <a:r>
              <a:rPr lang="en-US" altLang="en-US" sz="1600" b="1" dirty="0" smtClean="0">
                <a:solidFill>
                  <a:schemeClr val="bg1"/>
                </a:solidFill>
                <a:latin typeface="Arial" panose="020B0604020202020204" pitchFamily="34" charset="0"/>
              </a:rPr>
              <a:t>2012</a:t>
            </a:r>
            <a:endParaRPr lang="en-US" altLang="en-US" sz="2000" b="1" dirty="0">
              <a:solidFill>
                <a:schemeClr val="bg1"/>
              </a:solidFill>
              <a:latin typeface="Arial" panose="020B0604020202020204" pitchFamily="34" charset="0"/>
            </a:endParaRPr>
          </a:p>
        </p:txBody>
      </p:sp>
      <p:sp>
        <p:nvSpPr>
          <p:cNvPr id="43" name="Pentagon 42"/>
          <p:cNvSpPr/>
          <p:nvPr/>
        </p:nvSpPr>
        <p:spPr>
          <a:xfrm>
            <a:off x="4884088" y="5290925"/>
            <a:ext cx="3677769" cy="365760"/>
          </a:xfrm>
          <a:prstGeom prst="homePlat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8288" rIns="18288" anchor="ctr"/>
          <a:lstStyle/>
          <a:p>
            <a:pPr algn="ctr">
              <a:defRPr/>
            </a:pPr>
            <a:r>
              <a:rPr lang="en-US" sz="1600" b="1" dirty="0" smtClean="0">
                <a:solidFill>
                  <a:schemeClr val="bg1"/>
                </a:solidFill>
                <a:latin typeface="Arial" panose="020B0604020202020204" pitchFamily="34" charset="0"/>
                <a:cs typeface="Arial" pitchFamily="34" charset="0"/>
              </a:rPr>
              <a:t>2013</a:t>
            </a:r>
            <a:endParaRPr lang="en-US" sz="1600" b="1" dirty="0">
              <a:solidFill>
                <a:schemeClr val="bg1"/>
              </a:solidFill>
              <a:latin typeface="Arial" panose="020B0604020202020204" pitchFamily="34" charset="0"/>
              <a:cs typeface="Arial" pitchFamily="34" charset="0"/>
            </a:endParaRPr>
          </a:p>
        </p:txBody>
      </p:sp>
      <p:sp>
        <p:nvSpPr>
          <p:cNvPr id="44" name="Rectangle 43"/>
          <p:cNvSpPr>
            <a:spLocks noChangeArrowheads="1"/>
          </p:cNvSpPr>
          <p:nvPr/>
        </p:nvSpPr>
        <p:spPr bwMode="auto">
          <a:xfrm>
            <a:off x="383139" y="5290925"/>
            <a:ext cx="1234055" cy="365760"/>
          </a:xfrm>
          <a:prstGeom prst="rect">
            <a:avLst/>
          </a:prstGeom>
          <a:solidFill>
            <a:schemeClr val="accent2">
              <a:lumMod val="75000"/>
            </a:schemeClr>
          </a:solidFill>
          <a:ln w="9525">
            <a:noFill/>
            <a:miter lim="800000"/>
            <a:headEnd/>
            <a:tailEnd/>
          </a:ln>
          <a:effectLst/>
        </p:spPr>
        <p:txBody>
          <a:bodyPr wrap="none" lIns="18288" rIns="18288" anchor="ctr"/>
          <a:lstStyle/>
          <a:p>
            <a:pPr algn="ctr">
              <a:defRPr/>
            </a:pPr>
            <a:r>
              <a:rPr lang="en-US" sz="1600" b="1" dirty="0" smtClean="0">
                <a:solidFill>
                  <a:schemeClr val="bg1"/>
                </a:solidFill>
                <a:latin typeface="Arial" panose="020B0604020202020204" pitchFamily="34" charset="0"/>
                <a:ea typeface="+mn-ea"/>
              </a:rPr>
              <a:t>2009-2011</a:t>
            </a:r>
            <a:endParaRPr lang="en-US" sz="1600" b="1" dirty="0">
              <a:solidFill>
                <a:schemeClr val="bg1"/>
              </a:solidFill>
              <a:latin typeface="Arial" panose="020B0604020202020204" pitchFamily="34" charset="0"/>
              <a:ea typeface="+mn-ea"/>
            </a:endParaRPr>
          </a:p>
        </p:txBody>
      </p:sp>
      <p:grpSp>
        <p:nvGrpSpPr>
          <p:cNvPr id="2" name="Group 44"/>
          <p:cNvGrpSpPr/>
          <p:nvPr/>
        </p:nvGrpSpPr>
        <p:grpSpPr>
          <a:xfrm>
            <a:off x="4834406" y="1848504"/>
            <a:ext cx="3297658" cy="3360884"/>
            <a:chOff x="4834406" y="1986675"/>
            <a:chExt cx="3297658" cy="3360884"/>
          </a:xfrm>
        </p:grpSpPr>
        <p:cxnSp>
          <p:nvCxnSpPr>
            <p:cNvPr id="46" name="Straight Arrow Connector 45"/>
            <p:cNvCxnSpPr>
              <a:cxnSpLocks noChangeShapeType="1"/>
            </p:cNvCxnSpPr>
            <p:nvPr/>
          </p:nvCxnSpPr>
          <p:spPr bwMode="auto">
            <a:xfrm>
              <a:off x="5013794" y="2330039"/>
              <a:ext cx="0" cy="3017520"/>
            </a:xfrm>
            <a:prstGeom prst="straightConnector1">
              <a:avLst/>
            </a:prstGeom>
            <a:noFill/>
            <a:ln w="25400">
              <a:solidFill>
                <a:schemeClr val="accent3">
                  <a:lumMod val="50000"/>
                </a:schemeClr>
              </a:solidFill>
              <a:round/>
              <a:headEnd/>
              <a:tailEnd type="oval" w="med" len="med"/>
            </a:ln>
            <a:effectLst/>
          </p:spPr>
        </p:cxnSp>
        <p:sp>
          <p:nvSpPr>
            <p:cNvPr id="47" name="Rectangle 46"/>
            <p:cNvSpPr>
              <a:spLocks noChangeArrowheads="1"/>
            </p:cNvSpPr>
            <p:nvPr/>
          </p:nvSpPr>
          <p:spPr bwMode="auto">
            <a:xfrm>
              <a:off x="4834406" y="1986675"/>
              <a:ext cx="3297658" cy="548640"/>
            </a:xfrm>
            <a:prstGeom prst="rect">
              <a:avLst/>
            </a:prstGeom>
            <a:solidFill>
              <a:schemeClr val="accent3">
                <a:lumMod val="50000"/>
              </a:schemeClr>
            </a:solidFill>
            <a:ln w="9525">
              <a:noFill/>
              <a:round/>
              <a:headEnd/>
              <a:tailEnd/>
            </a:ln>
            <a:effectLst/>
          </p:spPr>
          <p:txBody>
            <a:bodyPr lIns="91440" tIns="45720" rIns="91440" bIns="45720" anchor="ctr"/>
            <a:lstStyle/>
            <a:p>
              <a:pPr eaLnBrk="0" hangingPunct="0">
                <a:lnSpc>
                  <a:spcPct val="90000"/>
                </a:lnSpc>
                <a:defRPr/>
              </a:pPr>
              <a:r>
                <a:rPr lang="en-US" sz="1200" b="1" dirty="0">
                  <a:solidFill>
                    <a:schemeClr val="bg1"/>
                  </a:solidFill>
                  <a:latin typeface="Arial" panose="020B0604020202020204" pitchFamily="34" charset="0"/>
                </a:rPr>
                <a:t>January 2013</a:t>
              </a:r>
            </a:p>
            <a:p>
              <a:pPr eaLnBrk="0" hangingPunct="0">
                <a:lnSpc>
                  <a:spcPct val="90000"/>
                </a:lnSpc>
                <a:defRPr/>
              </a:pPr>
              <a:r>
                <a:rPr lang="en-US" sz="1200" b="1" dirty="0">
                  <a:solidFill>
                    <a:schemeClr val="bg1"/>
                  </a:solidFill>
                  <a:latin typeface="Arial" panose="020B0604020202020204" pitchFamily="34" charset="0"/>
                </a:rPr>
                <a:t>Bevacizumab-containing regimens declared superior by NCI DMC </a:t>
              </a:r>
              <a:r>
                <a:rPr lang="en-US" sz="1200" b="1" dirty="0" smtClean="0">
                  <a:solidFill>
                    <a:schemeClr val="bg1"/>
                  </a:solidFill>
                  <a:latin typeface="Arial" panose="020B0604020202020204" pitchFamily="34" charset="0"/>
                </a:rPr>
                <a:t>and </a:t>
              </a:r>
              <a:r>
                <a:rPr lang="en-US" sz="1200" b="1" dirty="0">
                  <a:solidFill>
                    <a:schemeClr val="bg1"/>
                  </a:solidFill>
                  <a:latin typeface="Arial" panose="020B0604020202020204" pitchFamily="34" charset="0"/>
                </a:rPr>
                <a:t>GOG</a:t>
              </a:r>
            </a:p>
          </p:txBody>
        </p:sp>
      </p:grpSp>
      <p:cxnSp>
        <p:nvCxnSpPr>
          <p:cNvPr id="48" name="Straight Arrow Connector 47"/>
          <p:cNvCxnSpPr>
            <a:cxnSpLocks noChangeShapeType="1"/>
          </p:cNvCxnSpPr>
          <p:nvPr/>
        </p:nvCxnSpPr>
        <p:spPr bwMode="auto">
          <a:xfrm>
            <a:off x="1699094" y="2191868"/>
            <a:ext cx="0" cy="3017520"/>
          </a:xfrm>
          <a:prstGeom prst="straightConnector1">
            <a:avLst/>
          </a:prstGeom>
          <a:noFill/>
          <a:ln w="25400">
            <a:solidFill>
              <a:schemeClr val="bg1">
                <a:lumMod val="50000"/>
              </a:schemeClr>
            </a:solidFill>
            <a:round/>
            <a:headEnd/>
            <a:tailEnd type="oval" w="med" len="med"/>
          </a:ln>
          <a:effectLst/>
        </p:spPr>
      </p:cxnSp>
      <p:cxnSp>
        <p:nvCxnSpPr>
          <p:cNvPr id="49" name="Straight Arrow Connector 48"/>
          <p:cNvCxnSpPr>
            <a:cxnSpLocks noChangeShapeType="1"/>
          </p:cNvCxnSpPr>
          <p:nvPr/>
        </p:nvCxnSpPr>
        <p:spPr bwMode="auto">
          <a:xfrm>
            <a:off x="2051519" y="2649068"/>
            <a:ext cx="0" cy="2560320"/>
          </a:xfrm>
          <a:prstGeom prst="straightConnector1">
            <a:avLst/>
          </a:prstGeom>
          <a:noFill/>
          <a:ln w="25400">
            <a:solidFill>
              <a:schemeClr val="bg1">
                <a:lumMod val="50000"/>
              </a:schemeClr>
            </a:solidFill>
            <a:round/>
            <a:headEnd/>
            <a:tailEnd type="oval" w="med" len="med"/>
          </a:ln>
          <a:effectLst/>
        </p:spPr>
      </p:cxnSp>
      <p:cxnSp>
        <p:nvCxnSpPr>
          <p:cNvPr id="50" name="Straight Arrow Connector 49"/>
          <p:cNvCxnSpPr>
            <a:cxnSpLocks noChangeShapeType="1"/>
          </p:cNvCxnSpPr>
          <p:nvPr/>
        </p:nvCxnSpPr>
        <p:spPr bwMode="auto">
          <a:xfrm>
            <a:off x="2432519" y="3289148"/>
            <a:ext cx="0" cy="1920240"/>
          </a:xfrm>
          <a:prstGeom prst="straightConnector1">
            <a:avLst/>
          </a:prstGeom>
          <a:noFill/>
          <a:ln w="25400">
            <a:solidFill>
              <a:schemeClr val="bg1">
                <a:lumMod val="50000"/>
              </a:schemeClr>
            </a:solidFill>
            <a:round/>
            <a:headEnd/>
            <a:tailEnd type="oval" w="med" len="med"/>
          </a:ln>
          <a:effectLst/>
        </p:spPr>
      </p:cxnSp>
      <p:grpSp>
        <p:nvGrpSpPr>
          <p:cNvPr id="3" name="Group 50"/>
          <p:cNvGrpSpPr/>
          <p:nvPr/>
        </p:nvGrpSpPr>
        <p:grpSpPr>
          <a:xfrm>
            <a:off x="2987504" y="4071462"/>
            <a:ext cx="1901024" cy="1137926"/>
            <a:chOff x="2987504" y="4209633"/>
            <a:chExt cx="1901024" cy="1137926"/>
          </a:xfrm>
        </p:grpSpPr>
        <p:cxnSp>
          <p:nvCxnSpPr>
            <p:cNvPr id="52" name="Straight Arrow Connector 51"/>
            <p:cNvCxnSpPr>
              <a:cxnSpLocks noChangeShapeType="1"/>
            </p:cNvCxnSpPr>
            <p:nvPr/>
          </p:nvCxnSpPr>
          <p:spPr bwMode="auto">
            <a:xfrm>
              <a:off x="4613744" y="4341719"/>
              <a:ext cx="0" cy="1005840"/>
            </a:xfrm>
            <a:prstGeom prst="straightConnector1">
              <a:avLst/>
            </a:prstGeom>
            <a:noFill/>
            <a:ln w="25400">
              <a:solidFill>
                <a:schemeClr val="bg1">
                  <a:lumMod val="50000"/>
                </a:schemeClr>
              </a:solidFill>
              <a:round/>
              <a:headEnd/>
              <a:tailEnd type="oval" w="med" len="med"/>
            </a:ln>
            <a:effectLst/>
          </p:spPr>
        </p:cxnSp>
        <p:sp>
          <p:nvSpPr>
            <p:cNvPr id="53" name="Rectangle 52"/>
            <p:cNvSpPr>
              <a:spLocks noChangeArrowheads="1"/>
            </p:cNvSpPr>
            <p:nvPr/>
          </p:nvSpPr>
          <p:spPr bwMode="auto">
            <a:xfrm>
              <a:off x="2987504" y="4209633"/>
              <a:ext cx="1901024" cy="548640"/>
            </a:xfrm>
            <a:prstGeom prst="rect">
              <a:avLst/>
            </a:prstGeom>
            <a:solidFill>
              <a:schemeClr val="bg1">
                <a:lumMod val="50000"/>
              </a:schemeClr>
            </a:solidFill>
            <a:ln w="9525">
              <a:noFill/>
              <a:round/>
              <a:headEnd/>
              <a:tailEnd/>
            </a:ln>
            <a:effectLst/>
          </p:spPr>
          <p:txBody>
            <a:bodyPr lIns="91440" tIns="45720" rIns="91440" bIns="45720" anchor="ctr"/>
            <a:lstStyle/>
            <a:p>
              <a:pPr>
                <a:lnSpc>
                  <a:spcPct val="90000"/>
                </a:lnSpc>
                <a:defRPr/>
              </a:pPr>
              <a:r>
                <a:rPr lang="en-US" sz="1200" b="1" dirty="0">
                  <a:solidFill>
                    <a:schemeClr val="bg1"/>
                  </a:solidFill>
                  <a:latin typeface="Arial" panose="020B0604020202020204" pitchFamily="34" charset="0"/>
                  <a:ea typeface="ＭＳ Ｐゴシック" pitchFamily="34" charset="-128"/>
                  <a:cs typeface="Arial" pitchFamily="34" charset="0"/>
                </a:rPr>
                <a:t>December 12, </a:t>
              </a:r>
              <a:r>
                <a:rPr lang="en-US" sz="1200" b="1" dirty="0" smtClean="0">
                  <a:solidFill>
                    <a:schemeClr val="bg1"/>
                  </a:solidFill>
                  <a:latin typeface="Arial" panose="020B0604020202020204" pitchFamily="34" charset="0"/>
                  <a:ea typeface="ＭＳ Ｐゴシック" pitchFamily="34" charset="-128"/>
                  <a:cs typeface="Arial" pitchFamily="34" charset="0"/>
                </a:rPr>
                <a:t>2012 </a:t>
              </a:r>
              <a:r>
                <a:rPr lang="en-US" sz="1200" b="1" dirty="0">
                  <a:solidFill>
                    <a:schemeClr val="bg1"/>
                  </a:solidFill>
                  <a:latin typeface="Arial" panose="020B0604020202020204" pitchFamily="34" charset="0"/>
                  <a:ea typeface="ＭＳ Ｐゴシック" pitchFamily="34" charset="-128"/>
                  <a:cs typeface="Arial" pitchFamily="34" charset="0"/>
                </a:rPr>
                <a:t>Database lock </a:t>
              </a:r>
              <a:r>
                <a:rPr lang="en-US" sz="1200" b="1" dirty="0" smtClean="0">
                  <a:solidFill>
                    <a:schemeClr val="bg1"/>
                  </a:solidFill>
                  <a:latin typeface="Arial" panose="020B0604020202020204" pitchFamily="34" charset="0"/>
                  <a:ea typeface="ＭＳ Ｐゴシック" pitchFamily="34" charset="-128"/>
                  <a:cs typeface="Arial" pitchFamily="34" charset="0"/>
                </a:rPr>
                <a:t/>
              </a:r>
              <a:br>
                <a:rPr lang="en-US" sz="1200" b="1" dirty="0" smtClean="0">
                  <a:solidFill>
                    <a:schemeClr val="bg1"/>
                  </a:solidFill>
                  <a:latin typeface="Arial" panose="020B0604020202020204" pitchFamily="34" charset="0"/>
                  <a:ea typeface="ＭＳ Ｐゴシック" pitchFamily="34" charset="-128"/>
                  <a:cs typeface="Arial" pitchFamily="34" charset="0"/>
                </a:rPr>
              </a:br>
              <a:r>
                <a:rPr lang="en-US" sz="1200" b="1" dirty="0" smtClean="0">
                  <a:solidFill>
                    <a:schemeClr val="bg1"/>
                  </a:solidFill>
                  <a:latin typeface="Arial" panose="020B0604020202020204" pitchFamily="34" charset="0"/>
                  <a:ea typeface="ＭＳ Ｐゴシック" pitchFamily="34" charset="-128"/>
                  <a:cs typeface="Arial" pitchFamily="34" charset="0"/>
                </a:rPr>
                <a:t>and </a:t>
              </a:r>
              <a:r>
                <a:rPr lang="en-US" sz="1200" b="1" dirty="0">
                  <a:solidFill>
                    <a:schemeClr val="bg1"/>
                  </a:solidFill>
                  <a:latin typeface="Arial" panose="020B0604020202020204" pitchFamily="34" charset="0"/>
                  <a:ea typeface="ＭＳ Ｐゴシック" pitchFamily="34" charset="-128"/>
                  <a:cs typeface="Arial" pitchFamily="34" charset="0"/>
                </a:rPr>
                <a:t>analysis</a:t>
              </a:r>
            </a:p>
          </p:txBody>
        </p:sp>
      </p:grpSp>
      <p:sp>
        <p:nvSpPr>
          <p:cNvPr id="54" name="Rectangle 53"/>
          <p:cNvSpPr>
            <a:spLocks noChangeArrowheads="1"/>
          </p:cNvSpPr>
          <p:nvPr/>
        </p:nvSpPr>
        <p:spPr bwMode="auto">
          <a:xfrm>
            <a:off x="383139" y="3471804"/>
            <a:ext cx="1250565" cy="548640"/>
          </a:xfrm>
          <a:prstGeom prst="rect">
            <a:avLst/>
          </a:prstGeom>
          <a:solidFill>
            <a:schemeClr val="accent2">
              <a:lumMod val="75000"/>
            </a:schemeClr>
          </a:solidFill>
          <a:ln w="9525">
            <a:noFill/>
            <a:round/>
            <a:headEnd/>
            <a:tailEnd/>
          </a:ln>
          <a:effectLst/>
        </p:spPr>
        <p:txBody>
          <a:bodyPr wrap="none" lIns="91440" tIns="45720" rIns="91440" bIns="45720" anchor="ctr"/>
          <a:lstStyle/>
          <a:p>
            <a:pPr>
              <a:lnSpc>
                <a:spcPct val="90000"/>
              </a:lnSpc>
              <a:defRPr/>
            </a:pPr>
            <a:r>
              <a:rPr lang="en-US" sz="1200" b="1" dirty="0">
                <a:solidFill>
                  <a:schemeClr val="bg1"/>
                </a:solidFill>
                <a:latin typeface="Arial" panose="020B0604020202020204" pitchFamily="34" charset="0"/>
                <a:ea typeface="+mn-ea"/>
              </a:rPr>
              <a:t>April 9, 2009 </a:t>
            </a:r>
          </a:p>
          <a:p>
            <a:pPr>
              <a:lnSpc>
                <a:spcPct val="90000"/>
              </a:lnSpc>
              <a:defRPr/>
            </a:pPr>
            <a:r>
              <a:rPr lang="en-US" sz="1200" b="1" dirty="0">
                <a:solidFill>
                  <a:schemeClr val="bg1"/>
                </a:solidFill>
                <a:latin typeface="Arial" panose="020B0604020202020204" pitchFamily="34" charset="0"/>
                <a:ea typeface="+mn-ea"/>
              </a:rPr>
              <a:t>Trial </a:t>
            </a:r>
            <a:r>
              <a:rPr lang="en-US" sz="1200" b="1" dirty="0" smtClean="0">
                <a:solidFill>
                  <a:schemeClr val="bg1"/>
                </a:solidFill>
                <a:latin typeface="Arial" panose="020B0604020202020204" pitchFamily="34" charset="0"/>
                <a:ea typeface="+mn-ea"/>
              </a:rPr>
              <a:t>activation</a:t>
            </a:r>
            <a:endParaRPr lang="en-US" sz="1200" b="1" dirty="0">
              <a:solidFill>
                <a:schemeClr val="bg1"/>
              </a:solidFill>
              <a:latin typeface="Arial" panose="020B0604020202020204" pitchFamily="34" charset="0"/>
              <a:ea typeface="+mn-ea"/>
            </a:endParaRPr>
          </a:p>
        </p:txBody>
      </p:sp>
      <p:sp>
        <p:nvSpPr>
          <p:cNvPr id="55" name="Rectangle 54"/>
          <p:cNvSpPr>
            <a:spLocks noChangeArrowheads="1"/>
          </p:cNvSpPr>
          <p:nvPr/>
        </p:nvSpPr>
        <p:spPr bwMode="auto">
          <a:xfrm>
            <a:off x="1537893" y="1848504"/>
            <a:ext cx="1828800" cy="548640"/>
          </a:xfrm>
          <a:prstGeom prst="rect">
            <a:avLst/>
          </a:prstGeom>
          <a:solidFill>
            <a:schemeClr val="bg1">
              <a:lumMod val="50000"/>
            </a:schemeClr>
          </a:solidFill>
          <a:ln w="9525">
            <a:noFill/>
            <a:round/>
            <a:headEnd/>
            <a:tailEnd/>
          </a:ln>
          <a:effectLst/>
        </p:spPr>
        <p:txBody>
          <a:bodyPr lIns="91440" tIns="45720" rIns="91440" bIns="45720" anchor="ctr"/>
          <a:lstStyle/>
          <a:p>
            <a:pPr>
              <a:lnSpc>
                <a:spcPct val="90000"/>
              </a:lnSpc>
              <a:defRPr/>
            </a:pPr>
            <a:r>
              <a:rPr lang="en-US" sz="1200" b="1" dirty="0">
                <a:solidFill>
                  <a:schemeClr val="bg1"/>
                </a:solidFill>
                <a:latin typeface="Arial" panose="020B0604020202020204" pitchFamily="34" charset="0"/>
                <a:ea typeface="ＭＳ Ｐゴシック" pitchFamily="34" charset="-128"/>
                <a:cs typeface="Arial" pitchFamily="34" charset="0"/>
              </a:rPr>
              <a:t>January 2, 2012 </a:t>
            </a:r>
          </a:p>
          <a:p>
            <a:pPr>
              <a:lnSpc>
                <a:spcPct val="90000"/>
              </a:lnSpc>
              <a:defRPr/>
            </a:pPr>
            <a:r>
              <a:rPr lang="en-US" sz="1200" b="1" dirty="0">
                <a:solidFill>
                  <a:schemeClr val="bg1"/>
                </a:solidFill>
                <a:latin typeface="Arial" panose="020B0604020202020204" pitchFamily="34" charset="0"/>
                <a:ea typeface="ＭＳ Ｐゴシック" pitchFamily="34" charset="-128"/>
                <a:cs typeface="Arial" pitchFamily="34" charset="0"/>
              </a:rPr>
              <a:t>Target accrual reached (</a:t>
            </a:r>
            <a:r>
              <a:rPr lang="en-US" sz="1200" b="1" dirty="0" smtClean="0">
                <a:solidFill>
                  <a:schemeClr val="bg1"/>
                </a:solidFill>
                <a:latin typeface="Arial" panose="020B0604020202020204" pitchFamily="34" charset="0"/>
                <a:ea typeface="ＭＳ Ｐゴシック" pitchFamily="34" charset="-128"/>
                <a:cs typeface="Arial" pitchFamily="34" charset="0"/>
              </a:rPr>
              <a:t>N = 452</a:t>
            </a:r>
            <a:r>
              <a:rPr lang="en-US" sz="1200" b="1" dirty="0">
                <a:solidFill>
                  <a:schemeClr val="bg1"/>
                </a:solidFill>
                <a:latin typeface="Arial" panose="020B0604020202020204" pitchFamily="34" charset="0"/>
                <a:ea typeface="ＭＳ Ｐゴシック" pitchFamily="34" charset="-128"/>
                <a:cs typeface="Arial" pitchFamily="34" charset="0"/>
              </a:rPr>
              <a:t>) </a:t>
            </a:r>
          </a:p>
        </p:txBody>
      </p:sp>
      <p:sp>
        <p:nvSpPr>
          <p:cNvPr id="56" name="Rectangle 55"/>
          <p:cNvSpPr>
            <a:spLocks noChangeArrowheads="1"/>
          </p:cNvSpPr>
          <p:nvPr/>
        </p:nvSpPr>
        <p:spPr bwMode="auto">
          <a:xfrm>
            <a:off x="1842694" y="2524144"/>
            <a:ext cx="2095322" cy="548640"/>
          </a:xfrm>
          <a:prstGeom prst="rect">
            <a:avLst/>
          </a:prstGeom>
          <a:solidFill>
            <a:schemeClr val="bg1">
              <a:lumMod val="50000"/>
            </a:schemeClr>
          </a:solidFill>
          <a:ln w="9525">
            <a:noFill/>
            <a:round/>
            <a:headEnd/>
            <a:tailEnd/>
          </a:ln>
          <a:effectLst/>
        </p:spPr>
        <p:txBody>
          <a:bodyPr lIns="91440" tIns="45720" rIns="91440" bIns="45720" anchor="ctr"/>
          <a:lstStyle/>
          <a:p>
            <a:pPr>
              <a:lnSpc>
                <a:spcPct val="90000"/>
              </a:lnSpc>
              <a:defRPr/>
            </a:pPr>
            <a:r>
              <a:rPr lang="en-US" sz="1200" b="1" dirty="0" smtClean="0">
                <a:solidFill>
                  <a:schemeClr val="bg1"/>
                </a:solidFill>
                <a:latin typeface="Arial" panose="020B0604020202020204" pitchFamily="34" charset="0"/>
                <a:ea typeface="ＭＳ Ｐゴシック" pitchFamily="34" charset="-128"/>
                <a:cs typeface="Arial" pitchFamily="34" charset="0"/>
              </a:rPr>
              <a:t>February </a:t>
            </a:r>
            <a:r>
              <a:rPr lang="en-US" sz="1200" b="1" dirty="0">
                <a:solidFill>
                  <a:schemeClr val="bg1"/>
                </a:solidFill>
                <a:latin typeface="Arial" panose="020B0604020202020204" pitchFamily="34" charset="0"/>
                <a:ea typeface="ＭＳ Ｐゴシック" pitchFamily="34" charset="-128"/>
                <a:cs typeface="Arial" pitchFamily="34" charset="0"/>
              </a:rPr>
              <a:t>6, 2012</a:t>
            </a:r>
          </a:p>
          <a:p>
            <a:pPr>
              <a:lnSpc>
                <a:spcPct val="90000"/>
              </a:lnSpc>
              <a:defRPr/>
            </a:pPr>
            <a:r>
              <a:rPr lang="en-US" sz="1200" b="1" dirty="0">
                <a:solidFill>
                  <a:schemeClr val="bg1"/>
                </a:solidFill>
                <a:latin typeface="Arial" panose="020B0604020202020204" pitchFamily="34" charset="0"/>
                <a:ea typeface="ＭＳ Ｐゴシック" pitchFamily="34" charset="-128"/>
                <a:cs typeface="Arial" pitchFamily="34" charset="0"/>
              </a:rPr>
              <a:t>174 deaths (events), planned interim analysis</a:t>
            </a:r>
          </a:p>
        </p:txBody>
      </p:sp>
      <p:sp>
        <p:nvSpPr>
          <p:cNvPr id="57" name="Rectangle 56"/>
          <p:cNvSpPr>
            <a:spLocks noChangeArrowheads="1"/>
          </p:cNvSpPr>
          <p:nvPr/>
        </p:nvSpPr>
        <p:spPr bwMode="auto">
          <a:xfrm>
            <a:off x="2198294" y="3199784"/>
            <a:ext cx="2415450" cy="731520"/>
          </a:xfrm>
          <a:prstGeom prst="rect">
            <a:avLst/>
          </a:prstGeom>
          <a:solidFill>
            <a:schemeClr val="bg1">
              <a:lumMod val="50000"/>
            </a:schemeClr>
          </a:solidFill>
          <a:ln w="9525">
            <a:noFill/>
            <a:round/>
            <a:headEnd/>
            <a:tailEnd/>
          </a:ln>
          <a:effectLst/>
        </p:spPr>
        <p:txBody>
          <a:bodyPr lIns="91440" tIns="45720" rIns="91440" bIns="45720" anchor="ctr"/>
          <a:lstStyle/>
          <a:p>
            <a:pPr>
              <a:lnSpc>
                <a:spcPct val="90000"/>
              </a:lnSpc>
              <a:defRPr/>
            </a:pPr>
            <a:r>
              <a:rPr lang="en-US" sz="1200" b="1" dirty="0">
                <a:solidFill>
                  <a:schemeClr val="bg1"/>
                </a:solidFill>
                <a:latin typeface="Arial" panose="020B0604020202020204" pitchFamily="34" charset="0"/>
                <a:ea typeface="ＭＳ Ｐゴシック" pitchFamily="34" charset="-128"/>
                <a:cs typeface="Arial" pitchFamily="34" charset="0"/>
              </a:rPr>
              <a:t>March 13, 2012</a:t>
            </a:r>
          </a:p>
          <a:p>
            <a:pPr>
              <a:lnSpc>
                <a:spcPct val="90000"/>
              </a:lnSpc>
              <a:defRPr/>
            </a:pPr>
            <a:r>
              <a:rPr lang="en-US" sz="1200" b="1" dirty="0">
                <a:solidFill>
                  <a:schemeClr val="bg1"/>
                </a:solidFill>
                <a:latin typeface="Arial" panose="020B0604020202020204" pitchFamily="34" charset="0"/>
                <a:ea typeface="ＭＳ Ｐゴシック" pitchFamily="34" charset="-128"/>
                <a:cs typeface="Arial" pitchFamily="34" charset="0"/>
              </a:rPr>
              <a:t>Release of non-superiority of </a:t>
            </a:r>
            <a:r>
              <a:rPr lang="en-US" sz="1200" b="1" dirty="0" err="1">
                <a:solidFill>
                  <a:schemeClr val="bg1"/>
                </a:solidFill>
                <a:latin typeface="Arial" panose="020B0604020202020204" pitchFamily="34" charset="0"/>
                <a:ea typeface="ＭＳ Ｐゴシック" pitchFamily="34" charset="-128"/>
                <a:cs typeface="Arial" pitchFamily="34" charset="0"/>
              </a:rPr>
              <a:t>topotecan</a:t>
            </a:r>
            <a:r>
              <a:rPr lang="en-US" sz="1200" b="1" dirty="0">
                <a:solidFill>
                  <a:schemeClr val="bg1"/>
                </a:solidFill>
                <a:latin typeface="Arial" panose="020B0604020202020204" pitchFamily="34" charset="0"/>
                <a:ea typeface="ＭＳ Ｐゴシック" pitchFamily="34" charset="-128"/>
                <a:cs typeface="Arial" pitchFamily="34" charset="0"/>
              </a:rPr>
              <a:t>-paclitaxel backbone by NCI DMC </a:t>
            </a:r>
            <a:r>
              <a:rPr lang="en-US" sz="1200" b="1" dirty="0" smtClean="0">
                <a:solidFill>
                  <a:schemeClr val="bg1"/>
                </a:solidFill>
                <a:latin typeface="Arial" panose="020B0604020202020204" pitchFamily="34" charset="0"/>
                <a:ea typeface="ＭＳ Ｐゴシック" pitchFamily="34" charset="-128"/>
                <a:cs typeface="Arial" pitchFamily="34" charset="0"/>
              </a:rPr>
              <a:t>and </a:t>
            </a:r>
            <a:r>
              <a:rPr lang="en-US" sz="1200" b="1" dirty="0">
                <a:solidFill>
                  <a:schemeClr val="bg1"/>
                </a:solidFill>
                <a:latin typeface="Arial" panose="020B0604020202020204" pitchFamily="34" charset="0"/>
                <a:ea typeface="ＭＳ Ｐゴシック" pitchFamily="34" charset="-128"/>
                <a:cs typeface="Arial" pitchFamily="34" charset="0"/>
              </a:rPr>
              <a:t>GOG</a:t>
            </a:r>
          </a:p>
        </p:txBody>
      </p:sp>
      <p:grpSp>
        <p:nvGrpSpPr>
          <p:cNvPr id="4" name="Group 57"/>
          <p:cNvGrpSpPr/>
          <p:nvPr/>
        </p:nvGrpSpPr>
        <p:grpSpPr>
          <a:xfrm>
            <a:off x="5177306" y="2492498"/>
            <a:ext cx="3052293" cy="2716890"/>
            <a:chOff x="5177306" y="2630669"/>
            <a:chExt cx="3052293" cy="2716890"/>
          </a:xfrm>
        </p:grpSpPr>
        <p:cxnSp>
          <p:nvCxnSpPr>
            <p:cNvPr id="59" name="Straight Arrow Connector 58"/>
            <p:cNvCxnSpPr>
              <a:cxnSpLocks noChangeShapeType="1"/>
            </p:cNvCxnSpPr>
            <p:nvPr/>
          </p:nvCxnSpPr>
          <p:spPr bwMode="auto">
            <a:xfrm>
              <a:off x="5369394" y="2878679"/>
              <a:ext cx="0" cy="2468880"/>
            </a:xfrm>
            <a:prstGeom prst="straightConnector1">
              <a:avLst/>
            </a:prstGeom>
            <a:noFill/>
            <a:ln w="25400">
              <a:solidFill>
                <a:schemeClr val="accent3">
                  <a:lumMod val="50000"/>
                </a:schemeClr>
              </a:solidFill>
              <a:round/>
              <a:headEnd/>
              <a:tailEnd type="oval" w="med" len="med"/>
            </a:ln>
            <a:effectLst/>
          </p:spPr>
        </p:cxnSp>
        <p:sp>
          <p:nvSpPr>
            <p:cNvPr id="60" name="Rectangle 59"/>
            <p:cNvSpPr>
              <a:spLocks noChangeArrowheads="1"/>
            </p:cNvSpPr>
            <p:nvPr/>
          </p:nvSpPr>
          <p:spPr bwMode="auto">
            <a:xfrm>
              <a:off x="5177306" y="2630669"/>
              <a:ext cx="3052293" cy="548640"/>
            </a:xfrm>
            <a:prstGeom prst="rect">
              <a:avLst/>
            </a:prstGeom>
            <a:solidFill>
              <a:schemeClr val="accent3">
                <a:lumMod val="50000"/>
              </a:schemeClr>
            </a:solidFill>
            <a:ln w="9525">
              <a:noFill/>
              <a:round/>
              <a:headEnd/>
              <a:tailEnd/>
            </a:ln>
            <a:effectLst/>
          </p:spPr>
          <p:txBody>
            <a:bodyPr lIns="91440" tIns="45720" rIns="91440" bIns="45720" anchor="ctr"/>
            <a:lstStyle/>
            <a:p>
              <a:pPr eaLnBrk="0" hangingPunct="0">
                <a:lnSpc>
                  <a:spcPct val="90000"/>
                </a:lnSpc>
                <a:defRPr/>
              </a:pPr>
              <a:r>
                <a:rPr lang="en-US" sz="1200" b="1" dirty="0">
                  <a:solidFill>
                    <a:schemeClr val="bg1"/>
                  </a:solidFill>
                  <a:latin typeface="Arial" panose="020B0604020202020204" pitchFamily="34" charset="0"/>
                </a:rPr>
                <a:t>February 2013</a:t>
              </a:r>
            </a:p>
            <a:p>
              <a:pPr eaLnBrk="0" hangingPunct="0">
                <a:lnSpc>
                  <a:spcPct val="90000"/>
                </a:lnSpc>
                <a:defRPr/>
              </a:pPr>
              <a:r>
                <a:rPr lang="en-US" sz="1200" b="1" dirty="0">
                  <a:solidFill>
                    <a:schemeClr val="bg1"/>
                  </a:solidFill>
                  <a:latin typeface="Arial" panose="020B0604020202020204" pitchFamily="34" charset="0"/>
                </a:rPr>
                <a:t>Dear </a:t>
              </a:r>
              <a:r>
                <a:rPr lang="en-US" sz="1200" b="1" dirty="0" smtClean="0">
                  <a:solidFill>
                    <a:schemeClr val="bg1"/>
                  </a:solidFill>
                  <a:latin typeface="Arial" panose="020B0604020202020204" pitchFamily="34" charset="0"/>
                </a:rPr>
                <a:t>patient </a:t>
              </a:r>
              <a:r>
                <a:rPr lang="en-US" sz="1200" b="1" dirty="0">
                  <a:solidFill>
                    <a:schemeClr val="bg1"/>
                  </a:solidFill>
                  <a:latin typeface="Arial" panose="020B0604020202020204" pitchFamily="34" charset="0"/>
                </a:rPr>
                <a:t>&amp; Dear </a:t>
              </a:r>
              <a:r>
                <a:rPr lang="en-US" sz="1200" b="1" dirty="0" smtClean="0">
                  <a:solidFill>
                    <a:schemeClr val="bg1"/>
                  </a:solidFill>
                  <a:latin typeface="Arial" panose="020B0604020202020204" pitchFamily="34" charset="0"/>
                </a:rPr>
                <a:t>investigator </a:t>
              </a:r>
              <a:r>
                <a:rPr lang="en-US" sz="1200" b="1" dirty="0">
                  <a:solidFill>
                    <a:schemeClr val="bg1"/>
                  </a:solidFill>
                  <a:latin typeface="Arial" panose="020B0604020202020204" pitchFamily="34" charset="0"/>
                </a:rPr>
                <a:t>l</a:t>
              </a:r>
              <a:r>
                <a:rPr lang="en-US" sz="1200" b="1" dirty="0" smtClean="0">
                  <a:solidFill>
                    <a:schemeClr val="bg1"/>
                  </a:solidFill>
                  <a:latin typeface="Arial" panose="020B0604020202020204" pitchFamily="34" charset="0"/>
                </a:rPr>
                <a:t>etters</a:t>
              </a:r>
              <a:r>
                <a:rPr lang="en-US" sz="1200" b="1" dirty="0">
                  <a:solidFill>
                    <a:schemeClr val="bg1"/>
                  </a:solidFill>
                  <a:latin typeface="Arial" panose="020B0604020202020204" pitchFamily="34" charset="0"/>
                </a:rPr>
                <a:t>; ASCO abstract submitted</a:t>
              </a:r>
            </a:p>
          </p:txBody>
        </p:sp>
      </p:grpSp>
      <p:grpSp>
        <p:nvGrpSpPr>
          <p:cNvPr id="5" name="Group 60"/>
          <p:cNvGrpSpPr/>
          <p:nvPr/>
        </p:nvGrpSpPr>
        <p:grpSpPr>
          <a:xfrm>
            <a:off x="5507506" y="3136492"/>
            <a:ext cx="3179294" cy="2072896"/>
            <a:chOff x="5507506" y="3274663"/>
            <a:chExt cx="3179294" cy="2072896"/>
          </a:xfrm>
        </p:grpSpPr>
        <p:cxnSp>
          <p:nvCxnSpPr>
            <p:cNvPr id="62" name="Straight Arrow Connector 61"/>
            <p:cNvCxnSpPr>
              <a:cxnSpLocks noChangeShapeType="1"/>
            </p:cNvCxnSpPr>
            <p:nvPr/>
          </p:nvCxnSpPr>
          <p:spPr bwMode="auto">
            <a:xfrm>
              <a:off x="5734519" y="3518759"/>
              <a:ext cx="0" cy="1828800"/>
            </a:xfrm>
            <a:prstGeom prst="straightConnector1">
              <a:avLst/>
            </a:prstGeom>
            <a:noFill/>
            <a:ln w="25400">
              <a:solidFill>
                <a:schemeClr val="accent3">
                  <a:lumMod val="50000"/>
                </a:schemeClr>
              </a:solidFill>
              <a:round/>
              <a:headEnd/>
              <a:tailEnd type="oval" w="med" len="med"/>
            </a:ln>
            <a:effectLst/>
          </p:spPr>
        </p:cxnSp>
        <p:sp>
          <p:nvSpPr>
            <p:cNvPr id="63" name="Rectangle 62"/>
            <p:cNvSpPr>
              <a:spLocks noChangeArrowheads="1"/>
            </p:cNvSpPr>
            <p:nvPr/>
          </p:nvSpPr>
          <p:spPr bwMode="auto">
            <a:xfrm>
              <a:off x="5507506" y="3274663"/>
              <a:ext cx="3179294" cy="548640"/>
            </a:xfrm>
            <a:prstGeom prst="rect">
              <a:avLst/>
            </a:prstGeom>
            <a:solidFill>
              <a:schemeClr val="accent3">
                <a:lumMod val="50000"/>
              </a:schemeClr>
            </a:solidFill>
            <a:ln w="9525">
              <a:noFill/>
              <a:round/>
              <a:headEnd/>
              <a:tailEnd/>
            </a:ln>
            <a:effectLst/>
          </p:spPr>
          <p:txBody>
            <a:bodyPr lIns="91440" tIns="45720" rIns="91440" bIns="45720" anchor="ctr"/>
            <a:lstStyle/>
            <a:p>
              <a:pPr eaLnBrk="0" hangingPunct="0">
                <a:lnSpc>
                  <a:spcPct val="90000"/>
                </a:lnSpc>
                <a:defRPr/>
              </a:pPr>
              <a:r>
                <a:rPr lang="en-US" sz="1200" b="1" dirty="0">
                  <a:solidFill>
                    <a:schemeClr val="bg1"/>
                  </a:solidFill>
                  <a:latin typeface="Arial" panose="020B0604020202020204" pitchFamily="34" charset="0"/>
                </a:rPr>
                <a:t>March 2013</a:t>
              </a:r>
            </a:p>
            <a:p>
              <a:pPr eaLnBrk="0" hangingPunct="0">
                <a:lnSpc>
                  <a:spcPct val="90000"/>
                </a:lnSpc>
                <a:defRPr/>
              </a:pPr>
              <a:r>
                <a:rPr lang="en-US" sz="1200" b="1" dirty="0">
                  <a:solidFill>
                    <a:schemeClr val="bg1"/>
                  </a:solidFill>
                  <a:latin typeface="Arial" panose="020B0604020202020204" pitchFamily="34" charset="0"/>
                </a:rPr>
                <a:t>ASCO makes rare exception to embargo and places abstract in public domain </a:t>
              </a:r>
            </a:p>
          </p:txBody>
        </p:sp>
      </p:grpSp>
      <p:grpSp>
        <p:nvGrpSpPr>
          <p:cNvPr id="6" name="Group 63"/>
          <p:cNvGrpSpPr/>
          <p:nvPr/>
        </p:nvGrpSpPr>
        <p:grpSpPr>
          <a:xfrm>
            <a:off x="6066305" y="3780486"/>
            <a:ext cx="2821663" cy="1428902"/>
            <a:chOff x="6066305" y="3918657"/>
            <a:chExt cx="2821663" cy="1428902"/>
          </a:xfrm>
        </p:grpSpPr>
        <p:cxnSp>
          <p:nvCxnSpPr>
            <p:cNvPr id="65" name="Straight Arrow Connector 64"/>
            <p:cNvCxnSpPr>
              <a:cxnSpLocks noChangeShapeType="1"/>
            </p:cNvCxnSpPr>
            <p:nvPr/>
          </p:nvCxnSpPr>
          <p:spPr bwMode="auto">
            <a:xfrm>
              <a:off x="6220294" y="4067399"/>
              <a:ext cx="0" cy="1280160"/>
            </a:xfrm>
            <a:prstGeom prst="straightConnector1">
              <a:avLst/>
            </a:prstGeom>
            <a:noFill/>
            <a:ln w="25400">
              <a:solidFill>
                <a:schemeClr val="accent3">
                  <a:lumMod val="50000"/>
                </a:schemeClr>
              </a:solidFill>
              <a:round/>
              <a:headEnd/>
              <a:tailEnd type="oval" w="med" len="med"/>
            </a:ln>
            <a:effectLst/>
          </p:spPr>
        </p:cxnSp>
        <p:sp>
          <p:nvSpPr>
            <p:cNvPr id="66" name="Rectangle 65"/>
            <p:cNvSpPr>
              <a:spLocks noChangeArrowheads="1"/>
            </p:cNvSpPr>
            <p:nvPr/>
          </p:nvSpPr>
          <p:spPr bwMode="auto">
            <a:xfrm>
              <a:off x="6066305" y="3918657"/>
              <a:ext cx="2821663" cy="548640"/>
            </a:xfrm>
            <a:prstGeom prst="rect">
              <a:avLst/>
            </a:prstGeom>
            <a:solidFill>
              <a:schemeClr val="accent3">
                <a:lumMod val="50000"/>
              </a:schemeClr>
            </a:solidFill>
            <a:ln w="9525">
              <a:noFill/>
              <a:round/>
              <a:headEnd/>
              <a:tailEnd/>
            </a:ln>
            <a:effectLst/>
          </p:spPr>
          <p:txBody>
            <a:bodyPr lIns="91440" tIns="45720" rIns="91440" bIns="45720" anchor="ctr"/>
            <a:lstStyle/>
            <a:p>
              <a:pPr eaLnBrk="0" hangingPunct="0">
                <a:lnSpc>
                  <a:spcPct val="90000"/>
                </a:lnSpc>
                <a:defRPr/>
              </a:pPr>
              <a:r>
                <a:rPr lang="en-US" sz="1200" b="1" dirty="0" smtClean="0">
                  <a:solidFill>
                    <a:schemeClr val="bg1"/>
                  </a:solidFill>
                  <a:latin typeface="Arial" panose="020B0604020202020204" pitchFamily="34" charset="0"/>
                </a:rPr>
                <a:t>March 9, </a:t>
              </a:r>
              <a:r>
                <a:rPr lang="en-US" sz="1200" b="1" dirty="0">
                  <a:solidFill>
                    <a:schemeClr val="bg1"/>
                  </a:solidFill>
                  <a:latin typeface="Arial" panose="020B0604020202020204" pitchFamily="34" charset="0"/>
                </a:rPr>
                <a:t>2013</a:t>
              </a:r>
              <a:endParaRPr lang="en-US" sz="1200" b="1" dirty="0" smtClean="0">
                <a:solidFill>
                  <a:schemeClr val="bg1"/>
                </a:solidFill>
                <a:latin typeface="Arial" panose="020B0604020202020204" pitchFamily="34" charset="0"/>
              </a:endParaRPr>
            </a:p>
            <a:p>
              <a:pPr eaLnBrk="0" hangingPunct="0">
                <a:lnSpc>
                  <a:spcPct val="90000"/>
                </a:lnSpc>
                <a:defRPr/>
              </a:pPr>
              <a:r>
                <a:rPr lang="en-US" sz="1200" b="1" dirty="0" smtClean="0">
                  <a:solidFill>
                    <a:schemeClr val="bg1"/>
                  </a:solidFill>
                  <a:latin typeface="Arial" panose="020B0604020202020204" pitchFamily="34" charset="0"/>
                </a:rPr>
                <a:t>SGO 2013 plenary of </a:t>
              </a:r>
              <a:r>
                <a:rPr lang="en-US" sz="1200" b="1" dirty="0" err="1" smtClean="0">
                  <a:solidFill>
                    <a:schemeClr val="bg1"/>
                  </a:solidFill>
                  <a:latin typeface="Arial" panose="020B0604020202020204" pitchFamily="34" charset="0"/>
                </a:rPr>
                <a:t>topotecan-paclitaxel</a:t>
              </a:r>
              <a:r>
                <a:rPr lang="en-US" sz="1200" b="1" dirty="0" smtClean="0">
                  <a:solidFill>
                    <a:schemeClr val="bg1"/>
                  </a:solidFill>
                  <a:latin typeface="Arial" panose="020B0604020202020204" pitchFamily="34" charset="0"/>
                </a:rPr>
                <a:t> backbone (abstract #1)</a:t>
              </a:r>
              <a:endParaRPr lang="en-US" sz="1200" b="1" dirty="0">
                <a:solidFill>
                  <a:schemeClr val="bg1"/>
                </a:solidFill>
                <a:latin typeface="Arial" panose="020B0604020202020204" pitchFamily="34" charset="0"/>
              </a:endParaRPr>
            </a:p>
          </p:txBody>
        </p:sp>
      </p:grpSp>
      <p:grpSp>
        <p:nvGrpSpPr>
          <p:cNvPr id="7" name="Group 66"/>
          <p:cNvGrpSpPr/>
          <p:nvPr/>
        </p:nvGrpSpPr>
        <p:grpSpPr>
          <a:xfrm>
            <a:off x="6510806" y="4424479"/>
            <a:ext cx="2462506" cy="784909"/>
            <a:chOff x="6510806" y="4562650"/>
            <a:chExt cx="2011680" cy="784909"/>
          </a:xfrm>
        </p:grpSpPr>
        <p:cxnSp>
          <p:nvCxnSpPr>
            <p:cNvPr id="68" name="Straight Arrow Connector 67"/>
            <p:cNvCxnSpPr>
              <a:cxnSpLocks noChangeShapeType="1"/>
            </p:cNvCxnSpPr>
            <p:nvPr/>
          </p:nvCxnSpPr>
          <p:spPr bwMode="auto">
            <a:xfrm>
              <a:off x="6696544" y="4798919"/>
              <a:ext cx="0" cy="548640"/>
            </a:xfrm>
            <a:prstGeom prst="straightConnector1">
              <a:avLst/>
            </a:prstGeom>
            <a:noFill/>
            <a:ln w="25400">
              <a:solidFill>
                <a:schemeClr val="accent3">
                  <a:lumMod val="50000"/>
                </a:schemeClr>
              </a:solidFill>
              <a:round/>
              <a:headEnd/>
              <a:tailEnd type="oval" w="med" len="med"/>
            </a:ln>
            <a:effectLst/>
          </p:spPr>
        </p:cxnSp>
        <p:sp>
          <p:nvSpPr>
            <p:cNvPr id="69" name="Rectangle 68"/>
            <p:cNvSpPr>
              <a:spLocks noChangeArrowheads="1"/>
            </p:cNvSpPr>
            <p:nvPr/>
          </p:nvSpPr>
          <p:spPr bwMode="auto">
            <a:xfrm>
              <a:off x="6510806" y="4562650"/>
              <a:ext cx="2011680" cy="548640"/>
            </a:xfrm>
            <a:prstGeom prst="rect">
              <a:avLst/>
            </a:prstGeom>
            <a:solidFill>
              <a:schemeClr val="accent3">
                <a:lumMod val="50000"/>
              </a:schemeClr>
            </a:solidFill>
            <a:ln w="9525">
              <a:noFill/>
              <a:round/>
              <a:headEnd/>
              <a:tailEnd/>
            </a:ln>
            <a:effectLst/>
          </p:spPr>
          <p:txBody>
            <a:bodyPr lIns="91440" tIns="45720" rIns="91440" bIns="45720" anchor="ctr"/>
            <a:lstStyle/>
            <a:p>
              <a:pPr eaLnBrk="0" hangingPunct="0">
                <a:lnSpc>
                  <a:spcPct val="90000"/>
                </a:lnSpc>
                <a:defRPr/>
              </a:pPr>
              <a:r>
                <a:rPr lang="en-US" sz="1200" b="1" dirty="0">
                  <a:solidFill>
                    <a:schemeClr val="bg1"/>
                  </a:solidFill>
                  <a:latin typeface="Arial" panose="020B0604020202020204" pitchFamily="34" charset="0"/>
                </a:rPr>
                <a:t>June 2, 2013</a:t>
              </a:r>
            </a:p>
            <a:p>
              <a:pPr eaLnBrk="0" hangingPunct="0">
                <a:lnSpc>
                  <a:spcPct val="90000"/>
                </a:lnSpc>
                <a:defRPr/>
              </a:pPr>
              <a:r>
                <a:rPr lang="en-US" sz="1200" b="1" dirty="0">
                  <a:solidFill>
                    <a:schemeClr val="bg1"/>
                  </a:solidFill>
                  <a:latin typeface="Arial" panose="020B0604020202020204" pitchFamily="34" charset="0"/>
                </a:rPr>
                <a:t>ASCO 2013 </a:t>
              </a:r>
              <a:r>
                <a:rPr lang="en-US" sz="1200" b="1" dirty="0" smtClean="0">
                  <a:solidFill>
                    <a:schemeClr val="bg1"/>
                  </a:solidFill>
                  <a:latin typeface="Arial" panose="020B0604020202020204" pitchFamily="34" charset="0"/>
                </a:rPr>
                <a:t>press </a:t>
              </a:r>
              <a:r>
                <a:rPr lang="en-US" sz="1200" b="1" dirty="0">
                  <a:solidFill>
                    <a:schemeClr val="bg1"/>
                  </a:solidFill>
                  <a:latin typeface="Arial" panose="020B0604020202020204" pitchFamily="34" charset="0"/>
                </a:rPr>
                <a:t>b</a:t>
              </a:r>
              <a:r>
                <a:rPr lang="en-US" sz="1200" b="1" dirty="0" smtClean="0">
                  <a:solidFill>
                    <a:schemeClr val="bg1"/>
                  </a:solidFill>
                  <a:latin typeface="Arial" panose="020B0604020202020204" pitchFamily="34" charset="0"/>
                </a:rPr>
                <a:t>riefing </a:t>
              </a:r>
              <a:br>
                <a:rPr lang="en-US" sz="1200" b="1" dirty="0" smtClean="0">
                  <a:solidFill>
                    <a:schemeClr val="bg1"/>
                  </a:solidFill>
                  <a:latin typeface="Arial" panose="020B0604020202020204" pitchFamily="34" charset="0"/>
                </a:rPr>
              </a:br>
              <a:r>
                <a:rPr lang="en-US" sz="1200" b="1" dirty="0" smtClean="0">
                  <a:solidFill>
                    <a:schemeClr val="bg1"/>
                  </a:solidFill>
                  <a:latin typeface="Arial" panose="020B0604020202020204" pitchFamily="34" charset="0"/>
                </a:rPr>
                <a:t>and </a:t>
              </a:r>
              <a:r>
                <a:rPr lang="en-US" sz="1200" b="1" dirty="0">
                  <a:solidFill>
                    <a:schemeClr val="bg1"/>
                  </a:solidFill>
                  <a:latin typeface="Arial" panose="020B0604020202020204" pitchFamily="34" charset="0"/>
                </a:rPr>
                <a:t>g</a:t>
              </a:r>
              <a:r>
                <a:rPr lang="en-US" sz="1200" b="1" dirty="0" smtClean="0">
                  <a:solidFill>
                    <a:schemeClr val="bg1"/>
                  </a:solidFill>
                  <a:latin typeface="Arial" panose="020B0604020202020204" pitchFamily="34" charset="0"/>
                </a:rPr>
                <a:t>eneral </a:t>
              </a:r>
              <a:r>
                <a:rPr lang="en-US" sz="1200" b="1" dirty="0">
                  <a:solidFill>
                    <a:schemeClr val="bg1"/>
                  </a:solidFill>
                  <a:latin typeface="Arial" panose="020B0604020202020204" pitchFamily="34" charset="0"/>
                </a:rPr>
                <a:t>p</a:t>
              </a:r>
              <a:r>
                <a:rPr lang="en-US" sz="1200" b="1" dirty="0" smtClean="0">
                  <a:solidFill>
                    <a:schemeClr val="bg1"/>
                  </a:solidFill>
                  <a:latin typeface="Arial" panose="020B0604020202020204" pitchFamily="34" charset="0"/>
                </a:rPr>
                <a:t>lenary</a:t>
              </a:r>
              <a:endParaRPr lang="en-US" sz="1200" b="1" dirty="0">
                <a:solidFill>
                  <a:schemeClr val="bg1"/>
                </a:solidFill>
                <a:latin typeface="Arial" panose="020B0604020202020204" pitchFamily="34" charset="0"/>
              </a:endParaRPr>
            </a:p>
          </p:txBody>
        </p:sp>
      </p:grpSp>
      <p:sp>
        <p:nvSpPr>
          <p:cNvPr id="70" name="TextBox 69"/>
          <p:cNvSpPr txBox="1"/>
          <p:nvPr/>
        </p:nvSpPr>
        <p:spPr>
          <a:xfrm>
            <a:off x="383139" y="5957489"/>
            <a:ext cx="7490861" cy="369332"/>
          </a:xfrm>
          <a:prstGeom prst="rect">
            <a:avLst/>
          </a:prstGeom>
          <a:noFill/>
        </p:spPr>
        <p:txBody>
          <a:bodyPr wrap="square" rtlCol="0" anchor="b" anchorCtr="0">
            <a:spAutoFit/>
          </a:bodyPr>
          <a:lstStyle>
            <a:defPPr>
              <a:defRPr lang="it-IT"/>
            </a:defPPr>
            <a:lvl1pPr>
              <a:lnSpc>
                <a:spcPct val="90000"/>
              </a:lnSpc>
              <a:spcBef>
                <a:spcPts val="400"/>
              </a:spcBef>
              <a:defRPr sz="1000">
                <a:latin typeface="+mn-lt"/>
              </a:defRPr>
            </a:lvl1pPr>
          </a:lstStyle>
          <a:p>
            <a:r>
              <a:rPr lang="en-US" b="1" dirty="0">
                <a:solidFill>
                  <a:schemeClr val="bg1"/>
                </a:solidFill>
                <a:latin typeface="Arial" panose="020B0604020202020204" pitchFamily="34" charset="0"/>
              </a:rPr>
              <a:t>ASCO, American Society of Clinical Oncology; </a:t>
            </a:r>
            <a:r>
              <a:rPr lang="en-US" b="1" dirty="0" err="1">
                <a:solidFill>
                  <a:schemeClr val="bg1"/>
                </a:solidFill>
                <a:latin typeface="Arial" panose="020B0604020202020204" pitchFamily="34" charset="0"/>
              </a:rPr>
              <a:t>chemoRx</a:t>
            </a:r>
            <a:r>
              <a:rPr lang="en-US" b="1" dirty="0">
                <a:solidFill>
                  <a:schemeClr val="bg1"/>
                </a:solidFill>
                <a:latin typeface="Arial" panose="020B0604020202020204" pitchFamily="34" charset="0"/>
              </a:rPr>
              <a:t>, chemotherapy treatment; DMC, data monitoring </a:t>
            </a:r>
            <a:r>
              <a:rPr lang="en-US" b="1" dirty="0" smtClean="0">
                <a:solidFill>
                  <a:schemeClr val="bg1"/>
                </a:solidFill>
                <a:latin typeface="Arial" panose="020B0604020202020204" pitchFamily="34" charset="0"/>
              </a:rPr>
              <a:t>committee; NCCN</a:t>
            </a:r>
            <a:r>
              <a:rPr lang="en-US" b="1" dirty="0">
                <a:solidFill>
                  <a:schemeClr val="bg1"/>
                </a:solidFill>
                <a:latin typeface="Arial" panose="020B0604020202020204" pitchFamily="34" charset="0"/>
              </a:rPr>
              <a:t>, National Comprehensive Cancer Network; NCI, National Cancer Institute.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266700" y="1513117"/>
            <a:ext cx="8513763" cy="1308100"/>
          </a:xfrm>
        </p:spPr>
        <p:txBody>
          <a:bodyPr>
            <a:normAutofit/>
          </a:bodyPr>
          <a:lstStyle/>
          <a:p>
            <a:pPr eaLnBrk="1" hangingPunct="1">
              <a:defRPr/>
            </a:pPr>
            <a:r>
              <a:rPr lang="en-US" sz="2400" dirty="0" smtClean="0"/>
              <a:t>Incorporation of </a:t>
            </a:r>
            <a:r>
              <a:rPr lang="en-US" sz="2400" dirty="0" err="1" smtClean="0"/>
              <a:t>Bevacizumab</a:t>
            </a:r>
            <a:r>
              <a:rPr lang="en-US" sz="2400" dirty="0" smtClean="0"/>
              <a:t> in the Treatment of Recurrent and Metastatic Cervical Cancer</a:t>
            </a:r>
            <a:endParaRPr lang="en-US" sz="2400" dirty="0"/>
          </a:p>
        </p:txBody>
      </p:sp>
      <p:sp>
        <p:nvSpPr>
          <p:cNvPr id="15363" name="Subtitle 2"/>
          <p:cNvSpPr>
            <a:spLocks noGrp="1"/>
          </p:cNvSpPr>
          <p:nvPr>
            <p:ph type="subTitle" idx="1"/>
          </p:nvPr>
        </p:nvSpPr>
        <p:spPr>
          <a:xfrm>
            <a:off x="710509" y="2720391"/>
            <a:ext cx="7607300" cy="1536700"/>
          </a:xfrm>
        </p:spPr>
        <p:txBody>
          <a:bodyPr>
            <a:normAutofit/>
          </a:bodyPr>
          <a:lstStyle/>
          <a:p>
            <a:pPr eaLnBrk="1" hangingPunct="1"/>
            <a:r>
              <a:rPr lang="en-US" sz="2400" b="1" dirty="0" smtClean="0">
                <a:solidFill>
                  <a:srgbClr val="F09828"/>
                </a:solidFill>
              </a:rPr>
              <a:t>GOG 240: A Phase 3 Randomized Trial of the Gynecologic Oncology Group</a:t>
            </a:r>
            <a:endParaRPr lang="en-US" sz="2400" b="1" dirty="0">
              <a:solidFill>
                <a:srgbClr val="F09828"/>
              </a:solidFill>
            </a:endParaRPr>
          </a:p>
        </p:txBody>
      </p:sp>
      <p:sp>
        <p:nvSpPr>
          <p:cNvPr id="15364" name="TextBox 3"/>
          <p:cNvSpPr txBox="1">
            <a:spLocks noChangeArrowheads="1"/>
          </p:cNvSpPr>
          <p:nvPr/>
        </p:nvSpPr>
        <p:spPr bwMode="auto">
          <a:xfrm>
            <a:off x="1692489" y="3927493"/>
            <a:ext cx="5643341" cy="923330"/>
          </a:xfrm>
          <a:prstGeom prst="rect">
            <a:avLst/>
          </a:prstGeom>
          <a:noFill/>
          <a:ln w="9525">
            <a:noFill/>
            <a:miter lim="800000"/>
            <a:headEnd/>
            <a:tailEnd/>
          </a:ln>
        </p:spPr>
        <p:txBody>
          <a:bodyPr wrap="none">
            <a:prstTxWarp prst="textNoShape">
              <a:avLst/>
            </a:prstTxWarp>
            <a:spAutoFit/>
          </a:bodyPr>
          <a:lstStyle/>
          <a:p>
            <a:pPr algn="ctr"/>
            <a:r>
              <a:rPr lang="en-US" b="1" dirty="0">
                <a:solidFill>
                  <a:schemeClr val="bg1"/>
                </a:solidFill>
                <a:latin typeface="Arial" panose="020B0604020202020204" pitchFamily="34" charset="0"/>
              </a:rPr>
              <a:t>KS Tewari, MW Sill, HJ Long 3</a:t>
            </a:r>
            <a:r>
              <a:rPr lang="en-US" b="1" baseline="30000" dirty="0">
                <a:solidFill>
                  <a:schemeClr val="bg1"/>
                </a:solidFill>
                <a:latin typeface="Arial" panose="020B0604020202020204" pitchFamily="34" charset="0"/>
              </a:rPr>
              <a:t>rd</a:t>
            </a:r>
            <a:r>
              <a:rPr lang="en-US" b="1" dirty="0">
                <a:solidFill>
                  <a:schemeClr val="bg1"/>
                </a:solidFill>
                <a:latin typeface="Arial" panose="020B0604020202020204" pitchFamily="34" charset="0"/>
              </a:rPr>
              <a:t>, RT </a:t>
            </a:r>
            <a:r>
              <a:rPr lang="en-US" b="1" dirty="0" err="1">
                <a:solidFill>
                  <a:schemeClr val="bg1"/>
                </a:solidFill>
                <a:latin typeface="Arial" panose="020B0604020202020204" pitchFamily="34" charset="0"/>
              </a:rPr>
              <a:t>Penson</a:t>
            </a:r>
            <a:r>
              <a:rPr lang="en-US" b="1" dirty="0">
                <a:solidFill>
                  <a:schemeClr val="bg1"/>
                </a:solidFill>
                <a:latin typeface="Arial" panose="020B0604020202020204" pitchFamily="34" charset="0"/>
              </a:rPr>
              <a:t>,</a:t>
            </a:r>
          </a:p>
          <a:p>
            <a:pPr algn="ctr"/>
            <a:r>
              <a:rPr lang="en-US" b="1" dirty="0">
                <a:solidFill>
                  <a:schemeClr val="bg1"/>
                </a:solidFill>
                <a:latin typeface="Arial" panose="020B0604020202020204" pitchFamily="34" charset="0"/>
              </a:rPr>
              <a:t>LM </a:t>
            </a:r>
            <a:r>
              <a:rPr lang="en-US" b="1" dirty="0" err="1">
                <a:solidFill>
                  <a:schemeClr val="bg1"/>
                </a:solidFill>
                <a:latin typeface="Arial" panose="020B0604020202020204" pitchFamily="34" charset="0"/>
              </a:rPr>
              <a:t>Ramondetta</a:t>
            </a:r>
            <a:r>
              <a:rPr lang="en-US" b="1" dirty="0">
                <a:solidFill>
                  <a:schemeClr val="bg1"/>
                </a:solidFill>
                <a:latin typeface="Arial" panose="020B0604020202020204" pitchFamily="34" charset="0"/>
              </a:rPr>
              <a:t>, LM Landrum,  A </a:t>
            </a:r>
            <a:r>
              <a:rPr lang="en-US" b="1" dirty="0" err="1">
                <a:solidFill>
                  <a:schemeClr val="bg1"/>
                </a:solidFill>
                <a:latin typeface="Arial" panose="020B0604020202020204" pitchFamily="34" charset="0"/>
              </a:rPr>
              <a:t>Oaknin</a:t>
            </a:r>
            <a:r>
              <a:rPr lang="en-US" b="1" dirty="0">
                <a:solidFill>
                  <a:schemeClr val="bg1"/>
                </a:solidFill>
                <a:latin typeface="Arial" panose="020B0604020202020204" pitchFamily="34" charset="0"/>
              </a:rPr>
              <a:t>, TJ Reid,</a:t>
            </a:r>
          </a:p>
          <a:p>
            <a:pPr algn="ctr"/>
            <a:r>
              <a:rPr lang="en-US" b="1" dirty="0">
                <a:solidFill>
                  <a:schemeClr val="bg1"/>
                </a:solidFill>
                <a:latin typeface="Arial" panose="020B0604020202020204" pitchFamily="34" charset="0"/>
              </a:rPr>
              <a:t> MM </a:t>
            </a:r>
            <a:r>
              <a:rPr lang="en-US" b="1" dirty="0" err="1">
                <a:solidFill>
                  <a:schemeClr val="bg1"/>
                </a:solidFill>
                <a:latin typeface="Arial" panose="020B0604020202020204" pitchFamily="34" charset="0"/>
              </a:rPr>
              <a:t>Leitao</a:t>
            </a:r>
            <a:r>
              <a:rPr lang="en-US" b="1" dirty="0">
                <a:solidFill>
                  <a:schemeClr val="bg1"/>
                </a:solidFill>
                <a:latin typeface="Arial" panose="020B0604020202020204" pitchFamily="34" charset="0"/>
              </a:rPr>
              <a:t>, HE Michael, BJ Monk</a:t>
            </a:r>
          </a:p>
        </p:txBody>
      </p:sp>
      <p:sp>
        <p:nvSpPr>
          <p:cNvPr id="6" name="TextBox 5"/>
          <p:cNvSpPr txBox="1"/>
          <p:nvPr/>
        </p:nvSpPr>
        <p:spPr>
          <a:xfrm>
            <a:off x="0" y="498342"/>
            <a:ext cx="9144000" cy="646331"/>
          </a:xfrm>
          <a:prstGeom prst="rect">
            <a:avLst/>
          </a:prstGeom>
          <a:noFill/>
        </p:spPr>
        <p:txBody>
          <a:bodyPr wrap="square" rtlCol="0">
            <a:spAutoFit/>
          </a:bodyPr>
          <a:lstStyle/>
          <a:p>
            <a:pPr algn="ctr"/>
            <a:r>
              <a:rPr lang="en-US" sz="3600" b="1" dirty="0" smtClean="0">
                <a:solidFill>
                  <a:srgbClr val="F09828"/>
                </a:solidFill>
                <a:latin typeface="Arial" panose="020B0604020202020204" pitchFamily="34" charset="0"/>
              </a:rPr>
              <a:t>GOG 240.2</a:t>
            </a:r>
            <a:endParaRPr lang="en-US" sz="3600" b="1" dirty="0">
              <a:solidFill>
                <a:srgbClr val="F09828"/>
              </a:solidFill>
              <a:latin typeface="Arial" panose="020B0604020202020204" pitchFamily="34" charset="0"/>
            </a:endParaRPr>
          </a:p>
        </p:txBody>
      </p:sp>
      <p:pic>
        <p:nvPicPr>
          <p:cNvPr id="7" name="Picture 6" descr="ASCO 2013.jpg"/>
          <p:cNvPicPr>
            <a:picLocks noChangeAspect="1"/>
          </p:cNvPicPr>
          <p:nvPr/>
        </p:nvPicPr>
        <p:blipFill>
          <a:blip r:embed="rId3"/>
          <a:stretch>
            <a:fillRect/>
          </a:stretch>
        </p:blipFill>
        <p:spPr>
          <a:xfrm>
            <a:off x="2423934" y="5703601"/>
            <a:ext cx="3980584" cy="910559"/>
          </a:xfrm>
          <a:prstGeom prst="rect">
            <a:avLst/>
          </a:prstGeom>
        </p:spPr>
      </p:pic>
      <p:sp>
        <p:nvSpPr>
          <p:cNvPr id="8" name="TextBox 7"/>
          <p:cNvSpPr txBox="1"/>
          <p:nvPr/>
        </p:nvSpPr>
        <p:spPr>
          <a:xfrm>
            <a:off x="457199" y="4929700"/>
            <a:ext cx="8113923" cy="646331"/>
          </a:xfrm>
          <a:prstGeom prst="rect">
            <a:avLst/>
          </a:prstGeom>
          <a:noFill/>
          <a:ln w="19050">
            <a:noFill/>
          </a:ln>
        </p:spPr>
        <p:txBody>
          <a:bodyPr wrap="square" rtlCol="0">
            <a:spAutoFit/>
          </a:bodyPr>
          <a:lstStyle/>
          <a:p>
            <a:pPr algn="ctr"/>
            <a:r>
              <a:rPr lang="en-US" b="1" dirty="0" smtClean="0">
                <a:solidFill>
                  <a:schemeClr val="bg1"/>
                </a:solidFill>
                <a:latin typeface="Arial" panose="020B0604020202020204" pitchFamily="34" charset="0"/>
              </a:rPr>
              <a:t>Presented at: ASCO Annual Meeting 2013</a:t>
            </a:r>
          </a:p>
          <a:p>
            <a:pPr algn="ctr"/>
            <a:r>
              <a:rPr lang="en-US" b="1" dirty="0" smtClean="0">
                <a:solidFill>
                  <a:schemeClr val="bg1"/>
                </a:solidFill>
                <a:latin typeface="Arial" panose="020B0604020202020204" pitchFamily="34" charset="0"/>
              </a:rPr>
              <a:t>Abstract 3</a:t>
            </a:r>
            <a:endParaRPr lang="en-US" b="1" dirty="0">
              <a:solidFill>
                <a:schemeClr val="bg1"/>
              </a:solidFill>
              <a:latin typeface="Arial" panose="020B0604020202020204" pitchFamily="34" charset="0"/>
            </a:endParaRPr>
          </a:p>
        </p:txBody>
      </p:sp>
      <p:pic>
        <p:nvPicPr>
          <p:cNvPr id="9" name="Picture 8" descr="united-states-flag.gif"/>
          <p:cNvPicPr>
            <a:picLocks noChangeAspect="1"/>
          </p:cNvPicPr>
          <p:nvPr/>
        </p:nvPicPr>
        <p:blipFill>
          <a:blip r:embed="rId4"/>
          <a:stretch>
            <a:fillRect/>
          </a:stretch>
        </p:blipFill>
        <p:spPr>
          <a:xfrm>
            <a:off x="8000085" y="5947441"/>
            <a:ext cx="976728" cy="66367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a:spLocks noGrp="1"/>
          </p:cNvSpPr>
          <p:nvPr>
            <p:ph type="title"/>
          </p:nvPr>
        </p:nvSpPr>
        <p:spPr>
          <a:xfrm>
            <a:off x="457200" y="257385"/>
            <a:ext cx="8229600" cy="1143000"/>
          </a:xfrm>
        </p:spPr>
        <p:txBody>
          <a:bodyPr/>
          <a:lstStyle/>
          <a:p>
            <a:r>
              <a:rPr lang="en-US" sz="3200" b="1" dirty="0" smtClean="0"/>
              <a:t>GOG 240: 2 Schema</a:t>
            </a:r>
          </a:p>
        </p:txBody>
      </p:sp>
      <p:sp>
        <p:nvSpPr>
          <p:cNvPr id="51" name="Rectangle 12"/>
          <p:cNvSpPr/>
          <p:nvPr/>
        </p:nvSpPr>
        <p:spPr>
          <a:xfrm flipH="1">
            <a:off x="6940549" y="1518479"/>
            <a:ext cx="327757" cy="2122502"/>
          </a:xfrm>
          <a:custGeom>
            <a:avLst/>
            <a:gdLst>
              <a:gd name="connsiteX0" fmla="*/ 0 w 361950"/>
              <a:gd name="connsiteY0" fmla="*/ 0 h 876300"/>
              <a:gd name="connsiteX1" fmla="*/ 361950 w 361950"/>
              <a:gd name="connsiteY1" fmla="*/ 0 h 876300"/>
              <a:gd name="connsiteX2" fmla="*/ 361950 w 361950"/>
              <a:gd name="connsiteY2" fmla="*/ 876300 h 876300"/>
              <a:gd name="connsiteX3" fmla="*/ 0 w 361950"/>
              <a:gd name="connsiteY3" fmla="*/ 876300 h 876300"/>
              <a:gd name="connsiteX4" fmla="*/ 0 w 361950"/>
              <a:gd name="connsiteY4" fmla="*/ 0 h 876300"/>
              <a:gd name="connsiteX0" fmla="*/ 0 w 361950"/>
              <a:gd name="connsiteY0" fmla="*/ 0 h 876300"/>
              <a:gd name="connsiteX1" fmla="*/ 361950 w 361950"/>
              <a:gd name="connsiteY1" fmla="*/ 0 h 876300"/>
              <a:gd name="connsiteX2" fmla="*/ 361950 w 361950"/>
              <a:gd name="connsiteY2" fmla="*/ 387350 h 876300"/>
              <a:gd name="connsiteX3" fmla="*/ 361950 w 361950"/>
              <a:gd name="connsiteY3" fmla="*/ 876300 h 876300"/>
              <a:gd name="connsiteX4" fmla="*/ 0 w 361950"/>
              <a:gd name="connsiteY4" fmla="*/ 876300 h 876300"/>
              <a:gd name="connsiteX5" fmla="*/ 0 w 361950"/>
              <a:gd name="connsiteY5" fmla="*/ 0 h 876300"/>
              <a:gd name="connsiteX0" fmla="*/ 361950 w 453390"/>
              <a:gd name="connsiteY0" fmla="*/ 387350 h 876300"/>
              <a:gd name="connsiteX1" fmla="*/ 361950 w 453390"/>
              <a:gd name="connsiteY1" fmla="*/ 876300 h 876300"/>
              <a:gd name="connsiteX2" fmla="*/ 0 w 453390"/>
              <a:gd name="connsiteY2" fmla="*/ 876300 h 876300"/>
              <a:gd name="connsiteX3" fmla="*/ 0 w 453390"/>
              <a:gd name="connsiteY3" fmla="*/ 0 h 876300"/>
              <a:gd name="connsiteX4" fmla="*/ 361950 w 453390"/>
              <a:gd name="connsiteY4" fmla="*/ 0 h 876300"/>
              <a:gd name="connsiteX5" fmla="*/ 453390 w 453390"/>
              <a:gd name="connsiteY5" fmla="*/ 478790 h 876300"/>
              <a:gd name="connsiteX0" fmla="*/ 361950 w 361950"/>
              <a:gd name="connsiteY0" fmla="*/ 387350 h 876300"/>
              <a:gd name="connsiteX1" fmla="*/ 361950 w 361950"/>
              <a:gd name="connsiteY1" fmla="*/ 876300 h 876300"/>
              <a:gd name="connsiteX2" fmla="*/ 0 w 361950"/>
              <a:gd name="connsiteY2" fmla="*/ 876300 h 876300"/>
              <a:gd name="connsiteX3" fmla="*/ 0 w 361950"/>
              <a:gd name="connsiteY3" fmla="*/ 0 h 876300"/>
              <a:gd name="connsiteX4" fmla="*/ 361950 w 361950"/>
              <a:gd name="connsiteY4" fmla="*/ 0 h 876300"/>
              <a:gd name="connsiteX0" fmla="*/ 361950 w 361950"/>
              <a:gd name="connsiteY0" fmla="*/ 876300 h 876300"/>
              <a:gd name="connsiteX1" fmla="*/ 0 w 361950"/>
              <a:gd name="connsiteY1" fmla="*/ 876300 h 876300"/>
              <a:gd name="connsiteX2" fmla="*/ 0 w 361950"/>
              <a:gd name="connsiteY2" fmla="*/ 0 h 876300"/>
              <a:gd name="connsiteX3" fmla="*/ 361950 w 361950"/>
              <a:gd name="connsiteY3" fmla="*/ 0 h 876300"/>
            </a:gdLst>
            <a:ahLst/>
            <a:cxnLst>
              <a:cxn ang="0">
                <a:pos x="connsiteX0" y="connsiteY0"/>
              </a:cxn>
              <a:cxn ang="0">
                <a:pos x="connsiteX1" y="connsiteY1"/>
              </a:cxn>
              <a:cxn ang="0">
                <a:pos x="connsiteX2" y="connsiteY2"/>
              </a:cxn>
              <a:cxn ang="0">
                <a:pos x="connsiteX3" y="connsiteY3"/>
              </a:cxn>
            </a:cxnLst>
            <a:rect l="l" t="t" r="r" b="b"/>
            <a:pathLst>
              <a:path w="361950" h="876300">
                <a:moveTo>
                  <a:pt x="361950" y="876300"/>
                </a:moveTo>
                <a:lnTo>
                  <a:pt x="0" y="876300"/>
                </a:lnTo>
                <a:lnTo>
                  <a:pt x="0" y="0"/>
                </a:lnTo>
                <a:lnTo>
                  <a:pt x="361950" y="0"/>
                </a:lnTo>
              </a:path>
            </a:pathLst>
          </a:custGeom>
          <a:noFill/>
          <a:ln w="25400">
            <a:solidFill>
              <a:schemeClr val="accent6">
                <a:lumMod val="75000"/>
              </a:schemeClr>
            </a:solidFill>
            <a:round/>
            <a:headEnd type="triangle" w="lg" len="lg"/>
            <a:tailEnd type="triangle" w="lg" len="lg"/>
          </a:ln>
          <a:effectLst/>
          <a:extLst>
            <a:ext uri="{909E8E84-426E-40DD-AFC4-6F175D3DCCD1}">
              <a14:hiddenFill xmlns:a14="http://schemas.microsoft.com/office/drawing/2010/main">
                <a:noFill/>
              </a14:hiddenFill>
            </a:ext>
          </a:extLst>
        </p:spPr>
        <p:txBody>
          <a:bodyPr rtlCol="0" anchor="ctr"/>
          <a:lstStyle/>
          <a:p>
            <a:pPr algn="ctr"/>
            <a:endParaRPr lang="en-US" sz="1600">
              <a:solidFill>
                <a:schemeClr val="bg1"/>
              </a:solidFill>
              <a:latin typeface="Arial" panose="020B0604020202020204" pitchFamily="34" charset="0"/>
              <a:cs typeface="Arial" panose="020B0604020202020204" pitchFamily="34" charset="0"/>
            </a:endParaRPr>
          </a:p>
        </p:txBody>
      </p:sp>
      <p:sp>
        <p:nvSpPr>
          <p:cNvPr id="52" name="TextBox 22"/>
          <p:cNvSpPr txBox="1">
            <a:spLocks noChangeArrowheads="1"/>
          </p:cNvSpPr>
          <p:nvPr/>
        </p:nvSpPr>
        <p:spPr bwMode="auto">
          <a:xfrm>
            <a:off x="7358525" y="1923114"/>
            <a:ext cx="1151277"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F09828"/>
                </a:solidFill>
                <a:effectLst/>
                <a:uLnTx/>
                <a:uFillTx/>
                <a:latin typeface="Arial" panose="020B0604020202020204" pitchFamily="34" charset="0"/>
                <a:cs typeface="Arial" panose="020B0604020202020204" pitchFamily="34" charset="0"/>
              </a:rPr>
              <a:t>Chemo alone</a:t>
            </a:r>
          </a:p>
        </p:txBody>
      </p:sp>
      <p:sp>
        <p:nvSpPr>
          <p:cNvPr id="53" name="Rectangle 12"/>
          <p:cNvSpPr/>
          <p:nvPr/>
        </p:nvSpPr>
        <p:spPr>
          <a:xfrm flipH="1">
            <a:off x="6940547" y="2516657"/>
            <a:ext cx="406402" cy="1936030"/>
          </a:xfrm>
          <a:custGeom>
            <a:avLst/>
            <a:gdLst>
              <a:gd name="connsiteX0" fmla="*/ 0 w 361950"/>
              <a:gd name="connsiteY0" fmla="*/ 0 h 876300"/>
              <a:gd name="connsiteX1" fmla="*/ 361950 w 361950"/>
              <a:gd name="connsiteY1" fmla="*/ 0 h 876300"/>
              <a:gd name="connsiteX2" fmla="*/ 361950 w 361950"/>
              <a:gd name="connsiteY2" fmla="*/ 876300 h 876300"/>
              <a:gd name="connsiteX3" fmla="*/ 0 w 361950"/>
              <a:gd name="connsiteY3" fmla="*/ 876300 h 876300"/>
              <a:gd name="connsiteX4" fmla="*/ 0 w 361950"/>
              <a:gd name="connsiteY4" fmla="*/ 0 h 876300"/>
              <a:gd name="connsiteX0" fmla="*/ 0 w 361950"/>
              <a:gd name="connsiteY0" fmla="*/ 0 h 876300"/>
              <a:gd name="connsiteX1" fmla="*/ 361950 w 361950"/>
              <a:gd name="connsiteY1" fmla="*/ 0 h 876300"/>
              <a:gd name="connsiteX2" fmla="*/ 361950 w 361950"/>
              <a:gd name="connsiteY2" fmla="*/ 387350 h 876300"/>
              <a:gd name="connsiteX3" fmla="*/ 361950 w 361950"/>
              <a:gd name="connsiteY3" fmla="*/ 876300 h 876300"/>
              <a:gd name="connsiteX4" fmla="*/ 0 w 361950"/>
              <a:gd name="connsiteY4" fmla="*/ 876300 h 876300"/>
              <a:gd name="connsiteX5" fmla="*/ 0 w 361950"/>
              <a:gd name="connsiteY5" fmla="*/ 0 h 876300"/>
              <a:gd name="connsiteX0" fmla="*/ 361950 w 453390"/>
              <a:gd name="connsiteY0" fmla="*/ 387350 h 876300"/>
              <a:gd name="connsiteX1" fmla="*/ 361950 w 453390"/>
              <a:gd name="connsiteY1" fmla="*/ 876300 h 876300"/>
              <a:gd name="connsiteX2" fmla="*/ 0 w 453390"/>
              <a:gd name="connsiteY2" fmla="*/ 876300 h 876300"/>
              <a:gd name="connsiteX3" fmla="*/ 0 w 453390"/>
              <a:gd name="connsiteY3" fmla="*/ 0 h 876300"/>
              <a:gd name="connsiteX4" fmla="*/ 361950 w 453390"/>
              <a:gd name="connsiteY4" fmla="*/ 0 h 876300"/>
              <a:gd name="connsiteX5" fmla="*/ 453390 w 453390"/>
              <a:gd name="connsiteY5" fmla="*/ 478790 h 876300"/>
              <a:gd name="connsiteX0" fmla="*/ 361950 w 361950"/>
              <a:gd name="connsiteY0" fmla="*/ 387350 h 876300"/>
              <a:gd name="connsiteX1" fmla="*/ 361950 w 361950"/>
              <a:gd name="connsiteY1" fmla="*/ 876300 h 876300"/>
              <a:gd name="connsiteX2" fmla="*/ 0 w 361950"/>
              <a:gd name="connsiteY2" fmla="*/ 876300 h 876300"/>
              <a:gd name="connsiteX3" fmla="*/ 0 w 361950"/>
              <a:gd name="connsiteY3" fmla="*/ 0 h 876300"/>
              <a:gd name="connsiteX4" fmla="*/ 361950 w 361950"/>
              <a:gd name="connsiteY4" fmla="*/ 0 h 876300"/>
              <a:gd name="connsiteX0" fmla="*/ 361950 w 361950"/>
              <a:gd name="connsiteY0" fmla="*/ 876300 h 876300"/>
              <a:gd name="connsiteX1" fmla="*/ 0 w 361950"/>
              <a:gd name="connsiteY1" fmla="*/ 876300 h 876300"/>
              <a:gd name="connsiteX2" fmla="*/ 0 w 361950"/>
              <a:gd name="connsiteY2" fmla="*/ 0 h 876300"/>
              <a:gd name="connsiteX3" fmla="*/ 361950 w 361950"/>
              <a:gd name="connsiteY3" fmla="*/ 0 h 876300"/>
            </a:gdLst>
            <a:ahLst/>
            <a:cxnLst>
              <a:cxn ang="0">
                <a:pos x="connsiteX0" y="connsiteY0"/>
              </a:cxn>
              <a:cxn ang="0">
                <a:pos x="connsiteX1" y="connsiteY1"/>
              </a:cxn>
              <a:cxn ang="0">
                <a:pos x="connsiteX2" y="connsiteY2"/>
              </a:cxn>
              <a:cxn ang="0">
                <a:pos x="connsiteX3" y="connsiteY3"/>
              </a:cxn>
            </a:cxnLst>
            <a:rect l="l" t="t" r="r" b="b"/>
            <a:pathLst>
              <a:path w="361950" h="876300">
                <a:moveTo>
                  <a:pt x="361950" y="876300"/>
                </a:moveTo>
                <a:lnTo>
                  <a:pt x="0" y="876300"/>
                </a:lnTo>
                <a:lnTo>
                  <a:pt x="0" y="0"/>
                </a:lnTo>
                <a:lnTo>
                  <a:pt x="361950" y="0"/>
                </a:lnTo>
              </a:path>
            </a:pathLst>
          </a:custGeom>
          <a:noFill/>
          <a:ln w="25400">
            <a:solidFill>
              <a:schemeClr val="bg1"/>
            </a:solidFill>
            <a:round/>
            <a:headEnd type="triangle" w="lg" len="lg"/>
            <a:tailEnd type="triangle" w="lg" len="lg"/>
          </a:ln>
          <a:effectLst/>
          <a:extLst>
            <a:ext uri="{909E8E84-426E-40DD-AFC4-6F175D3DCCD1}">
              <a14:hiddenFill xmlns:a14="http://schemas.microsoft.com/office/drawing/2010/main">
                <a:noFill/>
              </a14:hiddenFill>
            </a:ext>
          </a:extLst>
        </p:spPr>
        <p:txBody>
          <a:bodyPr rtlCol="0" anchor="ctr"/>
          <a:lstStyle/>
          <a:p>
            <a:pPr algn="ctr"/>
            <a:endParaRPr lang="en-US" sz="1600">
              <a:solidFill>
                <a:schemeClr val="bg1"/>
              </a:solidFill>
              <a:latin typeface="Arial" panose="020B0604020202020204" pitchFamily="34" charset="0"/>
              <a:cs typeface="Arial" panose="020B0604020202020204" pitchFamily="34" charset="0"/>
            </a:endParaRPr>
          </a:p>
        </p:txBody>
      </p:sp>
      <p:sp>
        <p:nvSpPr>
          <p:cNvPr id="54" name="TextBox 23"/>
          <p:cNvSpPr txBox="1">
            <a:spLocks noChangeArrowheads="1"/>
          </p:cNvSpPr>
          <p:nvPr/>
        </p:nvSpPr>
        <p:spPr bwMode="auto">
          <a:xfrm>
            <a:off x="7358554" y="3877879"/>
            <a:ext cx="1162498"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Chemo + Bev</a:t>
            </a:r>
          </a:p>
        </p:txBody>
      </p:sp>
      <p:sp>
        <p:nvSpPr>
          <p:cNvPr id="55" name="Text Placeholder 12"/>
          <p:cNvSpPr>
            <a:spLocks noGrp="1"/>
          </p:cNvSpPr>
          <p:nvPr>
            <p:ph type="body" sz="quarter" idx="11"/>
          </p:nvPr>
        </p:nvSpPr>
        <p:spPr>
          <a:xfrm>
            <a:off x="431915" y="6424544"/>
            <a:ext cx="8502069" cy="245660"/>
          </a:xfrm>
        </p:spPr>
        <p:txBody>
          <a:bodyPr/>
          <a:lstStyle/>
          <a:p>
            <a:pPr algn="l"/>
            <a:r>
              <a:rPr lang="en-US" b="1" dirty="0" smtClean="0"/>
              <a:t>National </a:t>
            </a:r>
            <a:r>
              <a:rPr lang="en-US" b="1" dirty="0"/>
              <a:t>Institutes of Health. Available at: http://</a:t>
            </a:r>
            <a:r>
              <a:rPr lang="en-US" b="1" dirty="0" smtClean="0"/>
              <a:t>clinicaltrials.gov/ct2/show/NCT00803062. </a:t>
            </a:r>
            <a:r>
              <a:rPr lang="en-US" b="1" dirty="0"/>
              <a:t>Accessed </a:t>
            </a:r>
            <a:r>
              <a:rPr lang="en-US" b="1" dirty="0" smtClean="0"/>
              <a:t>January 7, 2015.</a:t>
            </a:r>
            <a:endParaRPr lang="en-US" b="1" dirty="0"/>
          </a:p>
        </p:txBody>
      </p:sp>
      <p:grpSp>
        <p:nvGrpSpPr>
          <p:cNvPr id="56" name="Group 55"/>
          <p:cNvGrpSpPr/>
          <p:nvPr/>
        </p:nvGrpSpPr>
        <p:grpSpPr>
          <a:xfrm>
            <a:off x="503181" y="1301304"/>
            <a:ext cx="8183618" cy="4802755"/>
            <a:chOff x="503181" y="1163280"/>
            <a:chExt cx="8183618" cy="4802755"/>
          </a:xfrm>
        </p:grpSpPr>
        <p:cxnSp>
          <p:nvCxnSpPr>
            <p:cNvPr id="57" name="Straight Arrow Connector 37"/>
            <p:cNvCxnSpPr>
              <a:cxnSpLocks noChangeShapeType="1"/>
            </p:cNvCxnSpPr>
            <p:nvPr/>
          </p:nvCxnSpPr>
          <p:spPr bwMode="auto">
            <a:xfrm flipV="1">
              <a:off x="2801560" y="2745748"/>
              <a:ext cx="640080" cy="1"/>
            </a:xfrm>
            <a:prstGeom prst="straightConnector1">
              <a:avLst/>
            </a:prstGeom>
            <a:noFill/>
            <a:ln w="28575">
              <a:solidFill>
                <a:schemeClr val="bg1">
                  <a:lumMod val="65000"/>
                </a:schemeClr>
              </a:solidFill>
              <a:round/>
              <a:headEnd/>
              <a:tailEnd type="triangle" w="lg" len="lg"/>
            </a:ln>
            <a:extLst>
              <a:ext uri="{909E8E84-426E-40DD-AFC4-6F175D3DCCD1}">
                <a14:hiddenFill xmlns:a14="http://schemas.microsoft.com/office/drawing/2010/main">
                  <a:noFill/>
                </a14:hiddenFill>
              </a:ext>
            </a:extLst>
          </p:spPr>
        </p:cxnSp>
        <p:sp>
          <p:nvSpPr>
            <p:cNvPr id="58" name="TextBox 24"/>
            <p:cNvSpPr txBox="1">
              <a:spLocks noChangeArrowheads="1"/>
            </p:cNvSpPr>
            <p:nvPr/>
          </p:nvSpPr>
          <p:spPr bwMode="auto">
            <a:xfrm>
              <a:off x="612910" y="4691511"/>
              <a:ext cx="2002624" cy="383182"/>
            </a:xfrm>
            <a:prstGeom prst="rect">
              <a:avLst/>
            </a:prstGeom>
            <a:solidFill>
              <a:srgbClr val="FFFFFF"/>
            </a:solidFill>
            <a:ln w="12700">
              <a:solidFill>
                <a:srgbClr val="4D4D4D"/>
              </a:solidFill>
              <a:miter lim="800000"/>
              <a:headEnd/>
              <a:tailEnd/>
            </a:ln>
          </p:spPr>
          <p:txBody>
            <a:bodyPr wrap="square" lIns="45720" rIns="45720" anchor="ctr" anchorCtr="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D4D4D"/>
                  </a:solidFill>
                  <a:effectLst/>
                  <a:uLnTx/>
                  <a:uFillTx/>
                  <a:latin typeface="Arial" panose="020B0604020202020204" pitchFamily="34" charset="0"/>
                  <a:cs typeface="Arial" panose="020B0604020202020204" pitchFamily="34" charset="0"/>
                </a:rPr>
                <a:t>Activated: 4/6/09</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4D4D4D"/>
                  </a:solidFill>
                  <a:effectLst/>
                  <a:uLnTx/>
                  <a:uFillTx/>
                  <a:latin typeface="Arial" panose="020B0604020202020204" pitchFamily="34" charset="0"/>
                  <a:cs typeface="Arial" panose="020B0604020202020204" pitchFamily="34" charset="0"/>
                </a:rPr>
                <a:t>Closed to accrual: 1/3/12</a:t>
              </a:r>
            </a:p>
          </p:txBody>
        </p:sp>
        <p:sp>
          <p:nvSpPr>
            <p:cNvPr id="59" name="Rectangle 58"/>
            <p:cNvSpPr/>
            <p:nvPr/>
          </p:nvSpPr>
          <p:spPr>
            <a:xfrm>
              <a:off x="605308" y="1763309"/>
              <a:ext cx="2310499" cy="1817158"/>
            </a:xfrm>
            <a:prstGeom prst="rect">
              <a:avLst/>
            </a:prstGeom>
            <a:solidFill>
              <a:schemeClr val="bg1">
                <a:lumMod val="75000"/>
              </a:schemeClr>
            </a:solidFill>
            <a:ln w="9525" cap="flat" cmpd="sng" algn="ctr">
              <a:noFill/>
              <a:prstDash val="solid"/>
            </a:ln>
            <a:effectLst/>
          </p:spPr>
          <p:txBody>
            <a:bodyPr lIns="45720" rIns="4572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90000"/>
                </a:lnSpc>
                <a:spcBef>
                  <a:spcPts val="0"/>
                </a:spcBef>
                <a:spcAft>
                  <a:spcPts val="300"/>
                </a:spcAft>
                <a:buClrTx/>
                <a:buSzTx/>
                <a:buFontTx/>
                <a:buNone/>
                <a:tabLst/>
                <a:defRPr/>
              </a:pPr>
              <a:r>
                <a:rPr kumimoji="0" lang="en-US" altLang="en-US" sz="14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Carcinoma of the cervix</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Primary stage IVB</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Recurrent/persistent </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Measureable disease </a:t>
              </a: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GOG PS </a:t>
              </a:r>
              <a:r>
                <a:rPr lang="en-US" altLang="en-US" sz="1200" kern="0" dirty="0" smtClean="0">
                  <a:solidFill>
                    <a:srgbClr val="000000"/>
                  </a:solidFill>
                  <a:latin typeface="Arial" panose="020B0604020202020204" pitchFamily="34" charset="0"/>
                  <a:cs typeface="Arial" panose="020B0604020202020204" pitchFamily="34" charset="0"/>
                </a:rPr>
                <a:t>0-1</a:t>
              </a:r>
              <a:endParaRPr lang="en-US" altLang="en-US" sz="1200" kern="0" dirty="0">
                <a:solidFill>
                  <a:srgbClr val="000000"/>
                </a:solidFill>
                <a:latin typeface="Arial" panose="020B0604020202020204" pitchFamily="34" charset="0"/>
                <a:cs typeface="Arial" panose="020B0604020202020204" pitchFamily="34" charset="0"/>
              </a:endParaRPr>
            </a:p>
            <a:p>
              <a:pPr marL="169863" marR="0" lvl="0" indent="-115888" defTabSz="914400" eaLnBrk="1" fontAlgn="auto" latinLnBrk="0" hangingPunct="1">
                <a:lnSpc>
                  <a:spcPct val="90000"/>
                </a:lnSpc>
                <a:spcBef>
                  <a:spcPts val="0"/>
                </a:spcBef>
                <a:spcAft>
                  <a:spcPts val="100"/>
                </a:spcAft>
                <a:buClrTx/>
                <a:buSzTx/>
                <a:buFont typeface="Arial" charset="0"/>
                <a:buChar char="•"/>
                <a:tabLst/>
                <a:defRPr/>
              </a:pPr>
              <a:r>
                <a:rPr lang="en-US" altLang="en-US" sz="1200" kern="0" dirty="0">
                  <a:solidFill>
                    <a:srgbClr val="000000"/>
                  </a:solidFill>
                  <a:latin typeface="Arial" panose="020B0604020202020204" pitchFamily="34" charset="0"/>
                  <a:cs typeface="Arial" panose="020B0604020202020204" pitchFamily="34" charset="0"/>
                </a:rPr>
                <a:t>No prior </a:t>
              </a:r>
              <a:r>
                <a:rPr lang="en-US" altLang="en-US" sz="1200" kern="0" dirty="0" smtClean="0">
                  <a:solidFill>
                    <a:srgbClr val="000000"/>
                  </a:solidFill>
                  <a:latin typeface="Arial" panose="020B0604020202020204" pitchFamily="34" charset="0"/>
                  <a:cs typeface="Arial" panose="020B0604020202020204" pitchFamily="34" charset="0"/>
                </a:rPr>
                <a:t>chemotherapy</a:t>
              </a:r>
              <a:br>
                <a:rPr lang="en-US" altLang="en-US" sz="1200" kern="0" dirty="0" smtClean="0">
                  <a:solidFill>
                    <a:srgbClr val="000000"/>
                  </a:solidFill>
                  <a:latin typeface="Arial" panose="020B0604020202020204" pitchFamily="34" charset="0"/>
                  <a:cs typeface="Arial" panose="020B0604020202020204" pitchFamily="34" charset="0"/>
                </a:rPr>
              </a:br>
              <a:r>
                <a:rPr lang="en-US" altLang="en-US" sz="1200" kern="0" dirty="0" smtClean="0">
                  <a:solidFill>
                    <a:srgbClr val="000000"/>
                  </a:solidFill>
                  <a:latin typeface="Arial" panose="020B0604020202020204" pitchFamily="34" charset="0"/>
                  <a:cs typeface="Arial" panose="020B0604020202020204" pitchFamily="34" charset="0"/>
                </a:rPr>
                <a:t>for recurrence</a:t>
              </a:r>
            </a:p>
            <a:p>
              <a:pPr marL="173038" marR="0" lvl="0" algn="ctr" defTabSz="914400" eaLnBrk="1" fontAlgn="auto" latinLnBrk="0" hangingPunct="1">
                <a:lnSpc>
                  <a:spcPct val="90000"/>
                </a:lnSpc>
                <a:spcBef>
                  <a:spcPts val="0"/>
                </a:spcBef>
                <a:spcAft>
                  <a:spcPts val="300"/>
                </a:spcAft>
                <a:buClrTx/>
                <a:buSzTx/>
                <a:tabLst/>
                <a:defRPr/>
              </a:pPr>
              <a:r>
                <a:rPr lang="en-US" altLang="en-US" sz="1200" kern="0" dirty="0">
                  <a:solidFill>
                    <a:srgbClr val="000000"/>
                  </a:solidFill>
                  <a:latin typeface="Arial" panose="020B0604020202020204" pitchFamily="34" charset="0"/>
                  <a:cs typeface="Arial" panose="020B0604020202020204" pitchFamily="34" charset="0"/>
                </a:rPr>
                <a:t>(</a:t>
              </a:r>
              <a:r>
                <a:rPr lang="en-US" altLang="en-US" sz="1200" kern="0" dirty="0" smtClean="0">
                  <a:solidFill>
                    <a:srgbClr val="000000"/>
                  </a:solidFill>
                  <a:latin typeface="Arial" panose="020B0604020202020204" pitchFamily="34" charset="0"/>
                  <a:cs typeface="Arial" panose="020B0604020202020204" pitchFamily="34" charset="0"/>
                </a:rPr>
                <a:t>N = 452)</a:t>
              </a:r>
              <a:endParaRPr lang="en-US" altLang="en-US" sz="1200" kern="0" dirty="0">
                <a:solidFill>
                  <a:srgbClr val="000000"/>
                </a:solidFill>
                <a:latin typeface="Arial" panose="020B0604020202020204" pitchFamily="34" charset="0"/>
                <a:cs typeface="Arial" panose="020B0604020202020204" pitchFamily="34" charset="0"/>
              </a:endParaRPr>
            </a:p>
          </p:txBody>
        </p:sp>
        <p:sp>
          <p:nvSpPr>
            <p:cNvPr id="60" name="TextBox 35"/>
            <p:cNvSpPr txBox="1">
              <a:spLocks noChangeArrowheads="1"/>
            </p:cNvSpPr>
            <p:nvPr/>
          </p:nvSpPr>
          <p:spPr bwMode="auto">
            <a:xfrm>
              <a:off x="3323625" y="3707932"/>
              <a:ext cx="7156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1:1:1:1</a:t>
              </a:r>
            </a:p>
          </p:txBody>
        </p:sp>
        <p:cxnSp>
          <p:nvCxnSpPr>
            <p:cNvPr id="61" name="Straight Arrow Connector 60"/>
            <p:cNvCxnSpPr/>
            <p:nvPr/>
          </p:nvCxnSpPr>
          <p:spPr bwMode="auto">
            <a:xfrm>
              <a:off x="3700414" y="2908123"/>
              <a:ext cx="822960" cy="394884"/>
            </a:xfrm>
            <a:prstGeom prst="straightConnector1">
              <a:avLst/>
            </a:prstGeom>
            <a:solidFill>
              <a:srgbClr val="4D4D4D"/>
            </a:solidFill>
            <a:ln w="28575" cap="flat" cmpd="sng" algn="ctr">
              <a:solidFill>
                <a:schemeClr val="accent6">
                  <a:lumMod val="75000"/>
                </a:schemeClr>
              </a:solidFill>
              <a:prstDash val="solid"/>
              <a:tailEnd type="triangle" w="lg" len="lg"/>
            </a:ln>
            <a:effectLst/>
          </p:spPr>
        </p:cxnSp>
        <p:cxnSp>
          <p:nvCxnSpPr>
            <p:cNvPr id="62" name="Straight Arrow Connector 61"/>
            <p:cNvCxnSpPr/>
            <p:nvPr/>
          </p:nvCxnSpPr>
          <p:spPr bwMode="auto">
            <a:xfrm flipV="1">
              <a:off x="3700414" y="1607199"/>
              <a:ext cx="822960" cy="1263629"/>
            </a:xfrm>
            <a:prstGeom prst="straightConnector1">
              <a:avLst/>
            </a:prstGeom>
            <a:solidFill>
              <a:srgbClr val="4D4D4D"/>
            </a:solidFill>
            <a:ln w="28575" cap="flat" cmpd="sng" algn="ctr">
              <a:solidFill>
                <a:schemeClr val="accent6">
                  <a:lumMod val="75000"/>
                </a:schemeClr>
              </a:solidFill>
              <a:prstDash val="solid"/>
              <a:tailEnd type="triangle" w="lg" len="lg"/>
            </a:ln>
            <a:effectLst/>
          </p:spPr>
        </p:cxnSp>
        <p:sp>
          <p:nvSpPr>
            <p:cNvPr id="63" name="TextBox 70"/>
            <p:cNvSpPr txBox="1">
              <a:spLocks noChangeArrowheads="1"/>
            </p:cNvSpPr>
            <p:nvPr/>
          </p:nvSpPr>
          <p:spPr bwMode="auto">
            <a:xfrm>
              <a:off x="4522255" y="1232744"/>
              <a:ext cx="435528" cy="438805"/>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a:t>
              </a:r>
            </a:p>
          </p:txBody>
        </p:sp>
        <p:sp>
          <p:nvSpPr>
            <p:cNvPr id="64" name="Rectangle 63"/>
            <p:cNvSpPr/>
            <p:nvPr/>
          </p:nvSpPr>
          <p:spPr bwMode="auto">
            <a:xfrm>
              <a:off x="4855466" y="1163280"/>
              <a:ext cx="2048256" cy="270126"/>
            </a:xfrm>
            <a:prstGeom prst="rect">
              <a:avLst/>
            </a:prstGeom>
            <a:solidFill>
              <a:schemeClr val="accent5">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Paclitaxel 135 or 175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65" name="Rectangle 64"/>
            <p:cNvSpPr/>
            <p:nvPr/>
          </p:nvSpPr>
          <p:spPr bwMode="auto">
            <a:xfrm>
              <a:off x="4855466" y="1470887"/>
              <a:ext cx="2048256" cy="270126"/>
            </a:xfrm>
            <a:prstGeom prst="rect">
              <a:avLst/>
            </a:prstGeom>
            <a:solidFill>
              <a:schemeClr val="accent6">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Cisplatin</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50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66" name="TextBox 70"/>
            <p:cNvSpPr txBox="1">
              <a:spLocks noChangeArrowheads="1"/>
            </p:cNvSpPr>
            <p:nvPr/>
          </p:nvSpPr>
          <p:spPr bwMode="auto">
            <a:xfrm>
              <a:off x="4396032" y="3090151"/>
              <a:ext cx="538005" cy="442674"/>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III</a:t>
              </a:r>
            </a:p>
          </p:txBody>
        </p:sp>
        <p:sp>
          <p:nvSpPr>
            <p:cNvPr id="67" name="Rectangle 66"/>
            <p:cNvSpPr/>
            <p:nvPr/>
          </p:nvSpPr>
          <p:spPr bwMode="auto">
            <a:xfrm>
              <a:off x="4855466" y="3020706"/>
              <a:ext cx="2048256" cy="270126"/>
            </a:xfrm>
            <a:prstGeom prst="rect">
              <a:avLst/>
            </a:prstGeom>
            <a:solidFill>
              <a:schemeClr val="accent5">
                <a:lumMod val="75000"/>
              </a:schemeClr>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5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Paclitaxel 175 mg/m</a:t>
              </a:r>
              <a:r>
                <a:rPr kumimoji="0" lang="en-US" altLang="en-US" sz="1050" b="1" i="0" u="none" strike="noStrike" kern="0" cap="none" spc="0" normalizeH="0" baseline="30000" noProof="0">
                  <a:ln>
                    <a:noFill/>
                  </a:ln>
                  <a:solidFill>
                    <a:srgbClr val="FFFFFF"/>
                  </a:solidFill>
                  <a:effectLst/>
                  <a:uLnTx/>
                  <a:uFillTx/>
                  <a:latin typeface="Arial" panose="020B0604020202020204" pitchFamily="34" charset="0"/>
                  <a:cs typeface="Arial" panose="020B0604020202020204" pitchFamily="34" charset="0"/>
                </a:rPr>
                <a:t>2</a:t>
              </a:r>
              <a:r>
                <a:rPr kumimoji="0" lang="en-US" altLang="en-US" sz="105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 IV </a:t>
              </a:r>
            </a:p>
          </p:txBody>
        </p:sp>
        <p:sp>
          <p:nvSpPr>
            <p:cNvPr id="68" name="Rectangle 67"/>
            <p:cNvSpPr/>
            <p:nvPr/>
          </p:nvSpPr>
          <p:spPr bwMode="auto">
            <a:xfrm>
              <a:off x="4855466" y="3332144"/>
              <a:ext cx="2048256" cy="270126"/>
            </a:xfrm>
            <a:prstGeom prst="rect">
              <a:avLst/>
            </a:prstGeom>
            <a:solidFill>
              <a:srgbClr val="339933"/>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Topotecan 0.75 mg/m</a:t>
              </a:r>
              <a:r>
                <a:rPr kumimoji="0" lang="sv-SE" alt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 </a:t>
              </a: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d1-3</a:t>
              </a:r>
              <a:endPar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cxnSp>
          <p:nvCxnSpPr>
            <p:cNvPr id="69" name="Straight Arrow Connector 68"/>
            <p:cNvCxnSpPr/>
            <p:nvPr/>
          </p:nvCxnSpPr>
          <p:spPr bwMode="auto">
            <a:xfrm>
              <a:off x="3700414" y="2857665"/>
              <a:ext cx="822960" cy="1263630"/>
            </a:xfrm>
            <a:prstGeom prst="straightConnector1">
              <a:avLst/>
            </a:prstGeom>
            <a:solidFill>
              <a:srgbClr val="4D4D4D"/>
            </a:solidFill>
            <a:ln w="28575" cap="flat" cmpd="sng" algn="ctr">
              <a:solidFill>
                <a:schemeClr val="bg1"/>
              </a:solidFill>
              <a:prstDash val="solid"/>
              <a:tailEnd type="triangle" w="lg" len="lg"/>
            </a:ln>
            <a:effectLst/>
          </p:spPr>
        </p:cxnSp>
        <p:cxnSp>
          <p:nvCxnSpPr>
            <p:cNvPr id="70" name="Straight Arrow Connector 69"/>
            <p:cNvCxnSpPr/>
            <p:nvPr/>
          </p:nvCxnSpPr>
          <p:spPr bwMode="auto">
            <a:xfrm flipV="1">
              <a:off x="3700414" y="2425486"/>
              <a:ext cx="822960" cy="394884"/>
            </a:xfrm>
            <a:prstGeom prst="straightConnector1">
              <a:avLst/>
            </a:prstGeom>
            <a:solidFill>
              <a:srgbClr val="4D4D4D"/>
            </a:solidFill>
            <a:ln w="28575" cap="flat" cmpd="sng" algn="ctr">
              <a:solidFill>
                <a:schemeClr val="bg1"/>
              </a:solidFill>
              <a:prstDash val="solid"/>
              <a:tailEnd type="triangle" w="lg" len="lg"/>
            </a:ln>
            <a:effectLst/>
          </p:spPr>
        </p:cxnSp>
        <p:sp>
          <p:nvSpPr>
            <p:cNvPr id="71" name="TextBox 70"/>
            <p:cNvSpPr txBox="1">
              <a:spLocks noChangeArrowheads="1"/>
            </p:cNvSpPr>
            <p:nvPr/>
          </p:nvSpPr>
          <p:spPr bwMode="auto">
            <a:xfrm>
              <a:off x="4490249" y="2155075"/>
              <a:ext cx="435528" cy="438805"/>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II</a:t>
              </a:r>
            </a:p>
          </p:txBody>
        </p:sp>
        <p:sp>
          <p:nvSpPr>
            <p:cNvPr id="72" name="Rectangle 71"/>
            <p:cNvSpPr/>
            <p:nvPr/>
          </p:nvSpPr>
          <p:spPr bwMode="auto">
            <a:xfrm>
              <a:off x="4855457" y="1922630"/>
              <a:ext cx="2048256" cy="270172"/>
            </a:xfrm>
            <a:prstGeom prst="rect">
              <a:avLst/>
            </a:prstGeom>
            <a:solidFill>
              <a:schemeClr val="accent5">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Paclitaxel 135 or 175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73" name="Round Diagonal Corner Rectangle 72"/>
            <p:cNvSpPr/>
            <p:nvPr/>
          </p:nvSpPr>
          <p:spPr bwMode="auto">
            <a:xfrm>
              <a:off x="4855457" y="2241780"/>
              <a:ext cx="2048256" cy="270172"/>
            </a:xfrm>
            <a:prstGeom prst="round2DiagRect">
              <a:avLst>
                <a:gd name="adj1" fmla="val 0"/>
                <a:gd name="adj2" fmla="val 0"/>
              </a:avLst>
            </a:prstGeom>
            <a:solidFill>
              <a:schemeClr val="accent6">
                <a:lumMod val="75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Cisplatin</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50 mg/m</a:t>
              </a:r>
              <a:r>
                <a:rPr kumimoji="0" 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a:t>
              </a:r>
            </a:p>
          </p:txBody>
        </p:sp>
        <p:sp>
          <p:nvSpPr>
            <p:cNvPr id="74" name="Rectangle 73"/>
            <p:cNvSpPr/>
            <p:nvPr/>
          </p:nvSpPr>
          <p:spPr bwMode="auto">
            <a:xfrm>
              <a:off x="4855457" y="2556154"/>
              <a:ext cx="2048256" cy="270172"/>
            </a:xfrm>
            <a:prstGeom prst="rect">
              <a:avLst/>
            </a:prstGeom>
            <a:solidFill>
              <a:schemeClr val="accent2">
                <a:lumMod val="50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Bevacizumab</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15 mg/kg IV</a:t>
              </a:r>
            </a:p>
          </p:txBody>
        </p:sp>
        <p:sp>
          <p:nvSpPr>
            <p:cNvPr id="75" name="TextBox 70"/>
            <p:cNvSpPr txBox="1">
              <a:spLocks noChangeArrowheads="1"/>
            </p:cNvSpPr>
            <p:nvPr/>
          </p:nvSpPr>
          <p:spPr bwMode="auto">
            <a:xfrm>
              <a:off x="4370427" y="4007328"/>
              <a:ext cx="538005" cy="442674"/>
            </a:xfrm>
            <a:prstGeom prst="roundRect">
              <a:avLst/>
            </a:prstGeom>
            <a:noFill/>
            <a:ln w="9525" cap="flat" cmpd="sng" algn="ctr">
              <a:noFill/>
              <a:prstDash val="solid"/>
              <a:headEnd/>
              <a:tailEnd/>
            </a:ln>
            <a:effec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IV</a:t>
              </a:r>
            </a:p>
          </p:txBody>
        </p:sp>
        <p:sp>
          <p:nvSpPr>
            <p:cNvPr id="76" name="Rectangle 75"/>
            <p:cNvSpPr/>
            <p:nvPr/>
          </p:nvSpPr>
          <p:spPr bwMode="auto">
            <a:xfrm>
              <a:off x="4856295" y="3784216"/>
              <a:ext cx="2048256" cy="270171"/>
            </a:xfrm>
            <a:prstGeom prst="rect">
              <a:avLst/>
            </a:prstGeom>
            <a:solidFill>
              <a:schemeClr val="accent5">
                <a:lumMod val="75000"/>
              </a:schemeClr>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Paclitaxel 175 mg/m</a:t>
              </a:r>
              <a:r>
                <a:rPr kumimoji="0" lang="en-US" alt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a:t>
              </a:r>
              <a:r>
                <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IV </a:t>
              </a:r>
            </a:p>
          </p:txBody>
        </p:sp>
        <p:sp>
          <p:nvSpPr>
            <p:cNvPr id="77" name="Rectangle 76"/>
            <p:cNvSpPr/>
            <p:nvPr/>
          </p:nvSpPr>
          <p:spPr bwMode="auto">
            <a:xfrm>
              <a:off x="4855457" y="4092396"/>
              <a:ext cx="2048256" cy="270171"/>
            </a:xfrm>
            <a:prstGeom prst="rect">
              <a:avLst/>
            </a:prstGeom>
            <a:solidFill>
              <a:srgbClr val="339933"/>
            </a:solidFill>
            <a:ln w="25400" cap="flat" cmpd="sng" algn="ctr">
              <a:noFill/>
              <a:prstDash val="solid"/>
            </a:ln>
            <a:effectLst/>
          </p:spPr>
          <p:txBody>
            <a:bodyPr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Topotecan 0.75 mg/m</a:t>
              </a:r>
              <a:r>
                <a:rPr kumimoji="0" lang="sv-SE" altLang="en-US" sz="1050" b="1" i="0" u="none" strike="noStrike" kern="0" cap="none" spc="0" normalizeH="0" baseline="30000" noProof="0" dirty="0">
                  <a:ln>
                    <a:noFill/>
                  </a:ln>
                  <a:solidFill>
                    <a:srgbClr val="FFFFFF"/>
                  </a:solidFill>
                  <a:effectLst/>
                  <a:uLnTx/>
                  <a:uFillTx/>
                  <a:latin typeface="Arial" panose="020B0604020202020204" pitchFamily="34" charset="0"/>
                  <a:cs typeface="Arial" panose="020B0604020202020204" pitchFamily="34" charset="0"/>
                </a:rPr>
                <a:t>2 </a:t>
              </a:r>
              <a:r>
                <a:rPr kumimoji="0" lang="sv-SE"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d1-3</a:t>
              </a:r>
              <a:endParaRPr kumimoji="0" lang="en-US" alt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8" name="Rectangle 77"/>
            <p:cNvSpPr/>
            <p:nvPr/>
          </p:nvSpPr>
          <p:spPr bwMode="auto">
            <a:xfrm>
              <a:off x="4855457" y="4402940"/>
              <a:ext cx="2048256" cy="270172"/>
            </a:xfrm>
            <a:prstGeom prst="rect">
              <a:avLst/>
            </a:prstGeom>
            <a:solidFill>
              <a:schemeClr val="accent2">
                <a:lumMod val="50000"/>
              </a:schemeClr>
            </a:solidFill>
            <a:ln w="25400" cap="flat" cmpd="sng" algn="ctr">
              <a:no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Bevacizumab</a:t>
              </a:r>
              <a:r>
                <a:rPr kumimoji="0" lang="en-US" sz="105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15 mg/kg IV</a:t>
              </a:r>
            </a:p>
          </p:txBody>
        </p:sp>
        <p:sp>
          <p:nvSpPr>
            <p:cNvPr id="79" name="TextBox 19"/>
            <p:cNvSpPr>
              <a:spLocks noChangeArrowheads="1"/>
            </p:cNvSpPr>
            <p:nvPr/>
          </p:nvSpPr>
          <p:spPr bwMode="auto">
            <a:xfrm>
              <a:off x="7273462" y="2537262"/>
              <a:ext cx="1413337" cy="759828"/>
            </a:xfrm>
            <a:prstGeom prst="rect">
              <a:avLst/>
            </a:prstGeom>
            <a:noFill/>
            <a:ln w="12700">
              <a:noFill/>
              <a:miter lim="800000"/>
              <a:headEnd/>
              <a:tailEnd/>
            </a:ln>
          </p:spPr>
          <p:txBody>
            <a:bodyPr wrap="square" anchor="ctr" anchorCtr="0">
              <a:no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rPr>
                <a:t>q21d Rx </a:t>
              </a:r>
              <a:r>
                <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to PD, toxicity, </a:t>
              </a:r>
              <a:r>
                <a:rPr kumimoji="0" lang="en-US" altLang="en-US" sz="1200" b="1" i="0" u="none" strike="noStrike" kern="0" cap="none" spc="0" normalizeH="0" baseline="0" noProof="0" dirty="0" smtClean="0">
                  <a:ln>
                    <a:noFill/>
                  </a:ln>
                  <a:solidFill>
                    <a:srgbClr val="FFFFFF"/>
                  </a:solidFill>
                  <a:effectLst/>
                  <a:uLnTx/>
                  <a:uFillTx/>
                  <a:latin typeface="Arial" panose="020B0604020202020204" pitchFamily="34" charset="0"/>
                  <a:cs typeface="Arial" panose="020B0604020202020204" pitchFamily="34" charset="0"/>
                </a:rPr>
                <a:t>CR</a:t>
              </a:r>
              <a:endPar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80" name="Content Placeholder 2"/>
            <p:cNvSpPr txBox="1">
              <a:spLocks/>
            </p:cNvSpPr>
            <p:nvPr/>
          </p:nvSpPr>
          <p:spPr>
            <a:xfrm>
              <a:off x="503181" y="3563779"/>
              <a:ext cx="3281419" cy="1012941"/>
            </a:xfrm>
            <a:prstGeom prst="rect">
              <a:avLst/>
            </a:prstGeom>
          </p:spPr>
          <p:txBody>
            <a:bodyPr/>
            <a:lstStyle>
              <a:lvl1pPr marL="228600" indent="-228600" algn="l" rtl="0" eaLnBrk="0" fontAlgn="base" hangingPunct="0">
                <a:lnSpc>
                  <a:spcPct val="90000"/>
                </a:lnSpc>
                <a:spcBef>
                  <a:spcPts val="0"/>
                </a:spcBef>
                <a:spcAft>
                  <a:spcPts val="400"/>
                </a:spcAft>
                <a:buClr>
                  <a:schemeClr val="accent3"/>
                </a:buClr>
                <a:buFont typeface="Arial" charset="0"/>
                <a:buChar char="•"/>
                <a:defRPr lang="en-US" altLang="en-US" sz="2400" kern="1200" dirty="0" smtClean="0">
                  <a:solidFill>
                    <a:schemeClr val="tx1"/>
                  </a:solidFill>
                  <a:latin typeface="+mn-lt"/>
                  <a:ea typeface="ＭＳ Ｐゴシック" charset="0"/>
                  <a:cs typeface="ＭＳ Ｐゴシック" charset="0"/>
                </a:defRPr>
              </a:lvl1pPr>
              <a:lvl2pPr marL="742950" indent="-285750" algn="l" rtl="0" eaLnBrk="0" fontAlgn="base" hangingPunct="0">
                <a:lnSpc>
                  <a:spcPct val="90000"/>
                </a:lnSpc>
                <a:spcBef>
                  <a:spcPts val="0"/>
                </a:spcBef>
                <a:spcAft>
                  <a:spcPts val="400"/>
                </a:spcAft>
                <a:buClr>
                  <a:schemeClr val="accent3"/>
                </a:buClr>
                <a:buFont typeface="Arial" charset="0"/>
                <a:buChar char="–"/>
                <a:defRPr lang="en-US" altLang="en-US" sz="2000" kern="1200" dirty="0" smtClean="0">
                  <a:solidFill>
                    <a:schemeClr val="tx1"/>
                  </a:solidFill>
                  <a:latin typeface="+mn-lt"/>
                  <a:ea typeface="ＭＳ Ｐゴシック" charset="0"/>
                  <a:cs typeface="+mn-cs"/>
                </a:defRPr>
              </a:lvl2pPr>
              <a:lvl3pPr marL="1143000" indent="-228600" algn="l" rtl="0" eaLnBrk="0" fontAlgn="base" hangingPunct="0">
                <a:lnSpc>
                  <a:spcPct val="90000"/>
                </a:lnSpc>
                <a:spcBef>
                  <a:spcPts val="0"/>
                </a:spcBef>
                <a:spcAft>
                  <a:spcPts val="400"/>
                </a:spcAft>
                <a:buClr>
                  <a:schemeClr val="accent3"/>
                </a:buClr>
                <a:buFont typeface="Arial" charset="0"/>
                <a:buChar char="•"/>
                <a:defRPr lang="en-US" altLang="en-US" sz="1800" kern="1200" dirty="0" smtClean="0">
                  <a:solidFill>
                    <a:schemeClr val="tx1"/>
                  </a:solidFill>
                  <a:latin typeface="+mn-lt"/>
                  <a:ea typeface="ＭＳ Ｐゴシック" charset="0"/>
                  <a:cs typeface="+mn-cs"/>
                </a:defRPr>
              </a:lvl3pPr>
              <a:lvl4pPr marL="1600200" indent="-228600" algn="l" rtl="0" eaLnBrk="0" fontAlgn="base" hangingPunct="0">
                <a:lnSpc>
                  <a:spcPct val="90000"/>
                </a:lnSpc>
                <a:spcBef>
                  <a:spcPts val="0"/>
                </a:spcBef>
                <a:spcAft>
                  <a:spcPts val="400"/>
                </a:spcAft>
                <a:buClr>
                  <a:schemeClr val="accent3"/>
                </a:buClr>
                <a:buFont typeface="Arial" charset="0"/>
                <a:buChar char="–"/>
                <a:defRPr lang="en-US" altLang="en-US" sz="1800" kern="1200" dirty="0" smtClean="0">
                  <a:solidFill>
                    <a:schemeClr val="tx1"/>
                  </a:solidFill>
                  <a:latin typeface="+mn-lt"/>
                  <a:ea typeface="ＭＳ Ｐゴシック" charset="0"/>
                  <a:cs typeface="+mn-cs"/>
                </a:defRPr>
              </a:lvl4pPr>
              <a:lvl5pPr marL="2057400" indent="-228600" algn="l" rtl="0" eaLnBrk="0" fontAlgn="base" hangingPunct="0">
                <a:lnSpc>
                  <a:spcPct val="90000"/>
                </a:lnSpc>
                <a:spcBef>
                  <a:spcPts val="0"/>
                </a:spcBef>
                <a:spcAft>
                  <a:spcPts val="400"/>
                </a:spcAft>
                <a:buClr>
                  <a:schemeClr val="accent3"/>
                </a:buClr>
                <a:buFont typeface="Arial" charset="0"/>
                <a:buChar char="»"/>
                <a:defRPr lang="en-US" altLang="en-US" sz="1400" kern="1200" dirty="0" smtClean="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0"/>
                </a:spcBef>
                <a:spcAft>
                  <a:spcPts val="200"/>
                </a:spcAft>
                <a:buClr>
                  <a:srgbClr val="01B8CA"/>
                </a:buClr>
                <a:buSzTx/>
                <a:buFont typeface="Arial" charset="0"/>
                <a:buNone/>
                <a:tabLst/>
                <a:defRPr/>
              </a:pPr>
              <a:r>
                <a:rPr kumimoji="0" lang="en-US" altLang="en-US" sz="1200" b="1" i="0" u="none" strike="noStrike" kern="1200" cap="none" spc="0" normalizeH="0" baseline="0" noProof="0" dirty="0" smtClean="0">
                  <a:ln>
                    <a:noFill/>
                  </a:ln>
                  <a:solidFill>
                    <a:schemeClr val="bg1"/>
                  </a:solidFill>
                  <a:effectLst/>
                  <a:uLnTx/>
                  <a:uFillTx/>
                  <a:latin typeface="Arial" panose="020B0604020202020204" pitchFamily="34" charset="0"/>
                  <a:cs typeface="Arial" panose="020B0604020202020204" pitchFamily="34" charset="0"/>
                </a:rPr>
                <a:t>Stratification factors</a:t>
              </a:r>
              <a:r>
                <a:rPr kumimoji="0" lang="en-US" altLang="en-US" sz="1200" b="0" i="0" u="none" strike="noStrike" kern="1200" cap="none" spc="0" normalizeH="0" baseline="0" noProof="0" dirty="0" smtClean="0">
                  <a:ln>
                    <a:noFill/>
                  </a:ln>
                  <a:solidFill>
                    <a:schemeClr val="bg1"/>
                  </a:solidFill>
                  <a:effectLst/>
                  <a:uLnTx/>
                  <a:uFillTx/>
                  <a:latin typeface="Arial" panose="020B0604020202020204" pitchFamily="34" charset="0"/>
                  <a:cs typeface="Arial" panose="020B0604020202020204" pitchFamily="34" charset="0"/>
                </a:rPr>
                <a:t>: </a:t>
              </a:r>
            </a:p>
            <a:p>
              <a:pPr marL="114300" lvl="0" indent="-114300" defTabSz="914400">
                <a:lnSpc>
                  <a:spcPct val="100000"/>
                </a:lnSpc>
                <a:spcAft>
                  <a:spcPts val="200"/>
                </a:spcAft>
                <a:buClr>
                  <a:srgbClr val="F09828"/>
                </a:buClr>
                <a:defRPr/>
              </a:pPr>
              <a:r>
                <a:rPr lang="en-US" altLang="en-US" sz="1200" b="1" dirty="0">
                  <a:solidFill>
                    <a:schemeClr val="bg1"/>
                  </a:solidFill>
                  <a:latin typeface="Arial" panose="020B0604020202020204" pitchFamily="34" charset="0"/>
                  <a:cs typeface="Arial" panose="020B0604020202020204" pitchFamily="34" charset="0"/>
                </a:rPr>
                <a:t>Stage IVB vs recurrent</a:t>
              </a:r>
              <a:r>
                <a:rPr lang="en-US" altLang="en-US" sz="1200" b="1" dirty="0" smtClean="0">
                  <a:solidFill>
                    <a:schemeClr val="bg1"/>
                  </a:solidFill>
                  <a:latin typeface="Arial" panose="020B0604020202020204" pitchFamily="34" charset="0"/>
                  <a:cs typeface="Arial" panose="020B0604020202020204" pitchFamily="34" charset="0"/>
                </a:rPr>
                <a:t>/</a:t>
              </a:r>
              <a:br>
                <a:rPr lang="en-US" altLang="en-US" sz="1200" b="1" dirty="0" smtClean="0">
                  <a:solidFill>
                    <a:schemeClr val="bg1"/>
                  </a:solidFill>
                  <a:latin typeface="Arial" panose="020B0604020202020204" pitchFamily="34" charset="0"/>
                  <a:cs typeface="Arial" panose="020B0604020202020204" pitchFamily="34" charset="0"/>
                </a:rPr>
              </a:br>
              <a:r>
                <a:rPr lang="en-US" altLang="en-US" sz="1200" b="1" dirty="0" smtClean="0">
                  <a:solidFill>
                    <a:schemeClr val="bg1"/>
                  </a:solidFill>
                  <a:latin typeface="Arial" panose="020B0604020202020204" pitchFamily="34" charset="0"/>
                  <a:cs typeface="Arial" panose="020B0604020202020204" pitchFamily="34" charset="0"/>
                </a:rPr>
                <a:t>persistent </a:t>
              </a:r>
              <a:r>
                <a:rPr lang="en-US" altLang="en-US" sz="1200" b="1" dirty="0">
                  <a:solidFill>
                    <a:schemeClr val="bg1"/>
                  </a:solidFill>
                  <a:latin typeface="Arial" panose="020B0604020202020204" pitchFamily="34" charset="0"/>
                  <a:cs typeface="Arial" panose="020B0604020202020204" pitchFamily="34" charset="0"/>
                </a:rPr>
                <a:t>disease</a:t>
              </a:r>
            </a:p>
            <a:p>
              <a:pPr marL="114300" lvl="0" indent="-114300" defTabSz="914400">
                <a:lnSpc>
                  <a:spcPct val="100000"/>
                </a:lnSpc>
                <a:spcAft>
                  <a:spcPts val="200"/>
                </a:spcAft>
                <a:buClr>
                  <a:srgbClr val="F09828"/>
                </a:buClr>
                <a:defRPr/>
              </a:pPr>
              <a:r>
                <a:rPr lang="en-US" altLang="en-US" sz="1200" b="1" dirty="0">
                  <a:solidFill>
                    <a:schemeClr val="bg1"/>
                  </a:solidFill>
                  <a:latin typeface="Arial" panose="020B0604020202020204" pitchFamily="34" charset="0"/>
                  <a:cs typeface="Arial" panose="020B0604020202020204" pitchFamily="34" charset="0"/>
                </a:rPr>
                <a:t>Performance status</a:t>
              </a:r>
            </a:p>
            <a:p>
              <a:pPr marL="114300" lvl="0" indent="-114300" defTabSz="914400">
                <a:lnSpc>
                  <a:spcPct val="100000"/>
                </a:lnSpc>
                <a:spcAft>
                  <a:spcPts val="200"/>
                </a:spcAft>
                <a:buClr>
                  <a:srgbClr val="F09828"/>
                </a:buClr>
                <a:defRPr/>
              </a:pPr>
              <a:r>
                <a:rPr lang="en-US" altLang="en-US" sz="1200" b="1" dirty="0">
                  <a:solidFill>
                    <a:schemeClr val="bg1"/>
                  </a:solidFill>
                  <a:latin typeface="Arial" panose="020B0604020202020204" pitchFamily="34" charset="0"/>
                  <a:cs typeface="Arial" panose="020B0604020202020204" pitchFamily="34" charset="0"/>
                </a:rPr>
                <a:t>Prior cisplatin Rx as radiation-sensitizer</a:t>
              </a:r>
            </a:p>
          </p:txBody>
        </p:sp>
        <p:sp>
          <p:nvSpPr>
            <p:cNvPr id="81" name="TextBox 80"/>
            <p:cNvSpPr txBox="1"/>
            <p:nvPr/>
          </p:nvSpPr>
          <p:spPr>
            <a:xfrm>
              <a:off x="3455199" y="1740029"/>
              <a:ext cx="411480" cy="2011438"/>
            </a:xfrm>
            <a:prstGeom prst="roundRect">
              <a:avLst>
                <a:gd name="adj" fmla="val 0"/>
              </a:avLst>
            </a:prstGeom>
            <a:solidFill>
              <a:schemeClr val="bg1">
                <a:lumMod val="75000"/>
              </a:schemeClr>
            </a:solidFill>
            <a:ln w="19050">
              <a:noFill/>
            </a:ln>
          </p:spPr>
          <p:txBody>
            <a:bodyPr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R</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A</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N</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D</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O</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M</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I</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Z</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latin typeface="Arial" panose="020B0604020202020204" pitchFamily="34" charset="0"/>
                  <a:cs typeface="Arial" panose="020B0604020202020204" pitchFamily="34" charset="0"/>
                </a:rPr>
                <a:t>E</a:t>
              </a:r>
            </a:p>
          </p:txBody>
        </p:sp>
        <p:sp>
          <p:nvSpPr>
            <p:cNvPr id="82" name="TextBox 81"/>
            <p:cNvSpPr txBox="1"/>
            <p:nvPr/>
          </p:nvSpPr>
          <p:spPr>
            <a:xfrm>
              <a:off x="2667444" y="4691511"/>
              <a:ext cx="1997590" cy="383182"/>
            </a:xfrm>
            <a:prstGeom prst="rect">
              <a:avLst/>
            </a:prstGeom>
            <a:solidFill>
              <a:srgbClr val="FFFFFF"/>
            </a:solidFill>
            <a:ln w="12700">
              <a:solidFill>
                <a:srgbClr val="4D4D4D"/>
              </a:solidFill>
              <a:miter lim="800000"/>
              <a:headEnd/>
              <a:tailEnd/>
            </a:ln>
          </p:spPr>
          <p:txBody>
            <a:bodyPr wrap="square" lIns="45720" rIns="45720" anchor="ctr" anchorCtr="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1100" b="0" i="0" u="none" strike="noStrike" kern="0" cap="none" spc="0" normalizeH="0" baseline="0">
                  <a:ln>
                    <a:noFill/>
                  </a:ln>
                  <a:solidFill>
                    <a:srgbClr val="4D4D4D"/>
                  </a:solidFill>
                  <a:effectLst/>
                  <a:uLnTx/>
                  <a:uFillTx/>
                  <a:cs typeface="ＭＳ Ｐゴシック" charset="-128"/>
                </a:defRPr>
              </a:lvl1pPr>
            </a:lstStyle>
            <a:p>
              <a:r>
                <a:rPr lang="en-US" sz="1050" dirty="0">
                  <a:latin typeface="Arial" panose="020B0604020202020204" pitchFamily="34" charset="0"/>
                  <a:cs typeface="Arial" panose="020B0604020202020204" pitchFamily="34" charset="0"/>
                </a:rPr>
                <a:t>United </a:t>
              </a:r>
              <a:r>
                <a:rPr lang="en-US" sz="1050" dirty="0" smtClean="0">
                  <a:latin typeface="Arial" panose="020B0604020202020204" pitchFamily="34" charset="0"/>
                  <a:cs typeface="Arial" panose="020B0604020202020204" pitchFamily="34" charset="0"/>
                </a:rPr>
                <a:t>States, </a:t>
              </a:r>
            </a:p>
            <a:p>
              <a:r>
                <a:rPr lang="en-US" sz="1050" dirty="0" smtClean="0">
                  <a:latin typeface="Arial" panose="020B0604020202020204" pitchFamily="34" charset="0"/>
                  <a:cs typeface="Arial" panose="020B0604020202020204" pitchFamily="34" charset="0"/>
                </a:rPr>
                <a:t>Canada </a:t>
              </a:r>
              <a:r>
                <a:rPr lang="en-US" sz="1050" dirty="0">
                  <a:latin typeface="Arial" panose="020B0604020202020204" pitchFamily="34" charset="0"/>
                  <a:cs typeface="Arial" panose="020B0604020202020204" pitchFamily="34" charset="0"/>
                </a:rPr>
                <a:t>&amp; Spain</a:t>
              </a:r>
            </a:p>
          </p:txBody>
        </p:sp>
        <p:pic>
          <p:nvPicPr>
            <p:cNvPr id="83" name="Picture 82" descr="Flag of U.S..png"/>
            <p:cNvPicPr>
              <a:picLocks noChangeAspect="1"/>
            </p:cNvPicPr>
            <p:nvPr/>
          </p:nvPicPr>
          <p:blipFill>
            <a:blip r:embed="rId3"/>
            <a:stretch>
              <a:fillRect/>
            </a:stretch>
          </p:blipFill>
          <p:spPr>
            <a:xfrm>
              <a:off x="593864" y="5241912"/>
              <a:ext cx="1208251" cy="724123"/>
            </a:xfrm>
            <a:prstGeom prst="rect">
              <a:avLst/>
            </a:prstGeom>
          </p:spPr>
        </p:pic>
        <p:pic>
          <p:nvPicPr>
            <p:cNvPr id="84" name="Picture 83" descr="Flag of Spain.png"/>
            <p:cNvPicPr>
              <a:picLocks noChangeAspect="1"/>
            </p:cNvPicPr>
            <p:nvPr/>
          </p:nvPicPr>
          <p:blipFill>
            <a:blip r:embed="rId4"/>
            <a:stretch>
              <a:fillRect/>
            </a:stretch>
          </p:blipFill>
          <p:spPr>
            <a:xfrm>
              <a:off x="3610989" y="5217063"/>
              <a:ext cx="1073052" cy="748971"/>
            </a:xfrm>
            <a:prstGeom prst="rect">
              <a:avLst/>
            </a:prstGeom>
          </p:spPr>
        </p:pic>
        <p:pic>
          <p:nvPicPr>
            <p:cNvPr id="85" name="Picture 84" descr="Canada flag.png"/>
            <p:cNvPicPr>
              <a:picLocks noChangeAspect="1"/>
            </p:cNvPicPr>
            <p:nvPr/>
          </p:nvPicPr>
          <p:blipFill>
            <a:blip r:embed="rId5"/>
            <a:stretch>
              <a:fillRect/>
            </a:stretch>
          </p:blipFill>
          <p:spPr>
            <a:xfrm>
              <a:off x="1960681" y="5217136"/>
              <a:ext cx="1480959" cy="74048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mp:transition xmlns:mp="http://schemas.microsoft.com/office/mac/powerpoint/2008/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p:cNvGraphicFramePr>
            <a:graphicFrameLocks/>
          </p:cNvGraphicFramePr>
          <p:nvPr>
            <p:extLst>
              <p:ext uri="{D42A27DB-BD31-4B8C-83A1-F6EECF244321}">
                <p14:modId xmlns:p14="http://schemas.microsoft.com/office/powerpoint/2010/main" val="3922924459"/>
              </p:ext>
            </p:extLst>
          </p:nvPr>
        </p:nvGraphicFramePr>
        <p:xfrm>
          <a:off x="482600" y="1596067"/>
          <a:ext cx="8196264" cy="4389280"/>
        </p:xfrm>
        <a:graphic>
          <a:graphicData uri="http://schemas.openxmlformats.org/drawingml/2006/table">
            <a:tbl>
              <a:tblPr firstRow="1" bandRow="1">
                <a:tableStyleId>{B301B821-A1FF-4177-AEE7-76D212191A09}</a:tableStyleId>
              </a:tblPr>
              <a:tblGrid>
                <a:gridCol w="2798597"/>
                <a:gridCol w="2699701"/>
                <a:gridCol w="2697966"/>
              </a:tblGrid>
              <a:tr h="3922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tx1"/>
                          </a:solidFill>
                          <a:effectLst/>
                          <a:latin typeface="Arial" panose="020B0604020202020204" pitchFamily="34" charset="0"/>
                        </a:rPr>
                        <a:t>Characteristic</a:t>
                      </a:r>
                      <a:endParaRPr kumimoji="0" lang="en-US" sz="1200" b="1" i="0" u="none" strike="noStrike" cap="none" normalizeH="0" baseline="0" dirty="0" smtClean="0">
                        <a:ln>
                          <a:noFill/>
                        </a:ln>
                        <a:solidFill>
                          <a:schemeClr val="tx1"/>
                        </a:solidFill>
                        <a:effectLst/>
                        <a:latin typeface="Arial" charset="0"/>
                        <a:ea typeface="ＭＳ Ｐゴシック" charset="-128"/>
                      </a:endParaRPr>
                    </a:p>
                  </a:txBody>
                  <a:tcPr marL="91448" marR="91448" marT="45730" marB="45730" anchor="b" horzOverflow="overflow">
                    <a:lnL w="12700" cmpd="sng">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tx1"/>
                          </a:solidFill>
                          <a:effectLst/>
                          <a:latin typeface="Arial" panose="020B0604020202020204" pitchFamily="34" charset="0"/>
                        </a:rPr>
                        <a:t>Chemo Alone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tx1"/>
                          </a:solidFill>
                          <a:effectLst/>
                          <a:latin typeface="Arial" panose="020B0604020202020204" pitchFamily="34" charset="0"/>
                        </a:rPr>
                        <a:t>(n = 225), %</a:t>
                      </a:r>
                      <a:endParaRPr kumimoji="0" lang="en-US" sz="1200" b="1" i="0" u="none" strike="noStrike" cap="none" normalizeH="0" baseline="0" dirty="0" smtClean="0">
                        <a:ln>
                          <a:noFill/>
                        </a:ln>
                        <a:solidFill>
                          <a:schemeClr val="tx1"/>
                        </a:solidFill>
                        <a:effectLst/>
                        <a:latin typeface="Arial" charset="0"/>
                        <a:ea typeface="ＭＳ Ｐゴシック" charset="-128"/>
                      </a:endParaRPr>
                    </a:p>
                  </a:txBody>
                  <a:tcPr marL="91448" marR="91448" marT="45730" marB="45730" horzOverflow="overflow">
                    <a:lnL>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tx1"/>
                          </a:solidFill>
                          <a:effectLst/>
                          <a:latin typeface="Arial" panose="020B0604020202020204" pitchFamily="34" charset="0"/>
                        </a:rPr>
                        <a:t>Chemo + Bev</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tx1"/>
                          </a:solidFill>
                          <a:effectLst/>
                          <a:latin typeface="Arial" panose="020B0604020202020204" pitchFamily="34" charset="0"/>
                        </a:rPr>
                        <a:t>(n = 227), %</a:t>
                      </a:r>
                      <a:endParaRPr kumimoji="0" lang="en-US" sz="1200" b="1" i="0" u="none" strike="noStrike" cap="none" normalizeH="0" baseline="0" dirty="0" smtClean="0">
                        <a:ln>
                          <a:noFill/>
                        </a:ln>
                        <a:solidFill>
                          <a:schemeClr val="tx1"/>
                        </a:solidFill>
                        <a:effectLst/>
                        <a:latin typeface="Arial" charset="0"/>
                        <a:ea typeface="ＭＳ Ｐゴシック" charset="-128"/>
                      </a:endParaRPr>
                    </a:p>
                  </a:txBody>
                  <a:tcPr marL="91448" marR="91448" marT="45730" marB="45730" horzOverflow="overflow">
                    <a:lnL>
                      <a:noFill/>
                    </a:lnL>
                    <a:lnR w="12700" cmpd="sng">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r>
              <a:tr h="2310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Median age, years (range)</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w="12700" cmpd="sng">
                      <a:noFill/>
                    </a:lnL>
                    <a:lnR>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46 (20–83)</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48 (22–85)</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55471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Histology, %</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Squamous</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Adenocarcinoma, unspec.</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u="none" strike="noStrike" cap="none" normalizeH="0" baseline="0" dirty="0" smtClean="0">
                        <a:ln>
                          <a:noFill/>
                        </a:ln>
                        <a:solidFill>
                          <a:schemeClr val="bg1"/>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68</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20</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u="none" strike="noStrike" cap="none" normalizeH="0" baseline="0" dirty="0" smtClean="0">
                        <a:ln>
                          <a:noFill/>
                        </a:ln>
                        <a:solidFill>
                          <a:schemeClr val="bg1"/>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70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19</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w="12700" cmpd="sng">
                      <a:noFill/>
                    </a:lnR>
                    <a:lnT w="12700" cmpd="sng">
                      <a:noFill/>
                    </a:lnT>
                    <a:lnB w="12700" cmpd="sng">
                      <a:noFill/>
                    </a:lnB>
                    <a:lnTlToBr w="12700" cmpd="sng">
                      <a:noFill/>
                      <a:prstDash val="solid"/>
                    </a:lnTlToBr>
                    <a:lnBlToTr w="12700" cmpd="sng">
                      <a:noFill/>
                      <a:prstDash val="solid"/>
                    </a:lnBlToTr>
                    <a:noFill/>
                  </a:tcPr>
                </a:tc>
              </a:tr>
              <a:tr h="8783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Race, %</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White</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African American</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Asian</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Pacific Islander</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u="none" strike="noStrike" cap="none" normalizeH="0" baseline="0" dirty="0" smtClean="0">
                        <a:ln>
                          <a:noFill/>
                        </a:ln>
                        <a:solidFill>
                          <a:schemeClr val="bg1"/>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80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0</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u="none" strike="noStrike" cap="none" normalizeH="0" baseline="0" dirty="0" smtClean="0">
                        <a:ln>
                          <a:noFill/>
                        </a:ln>
                        <a:solidFill>
                          <a:schemeClr val="bg1"/>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75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16</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0</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w="12700" cmpd="sng">
                      <a:noFill/>
                    </a:lnR>
                    <a:lnT w="12700" cmpd="sng">
                      <a:noFill/>
                    </a:lnT>
                    <a:lnB w="12700" cmpd="sng">
                      <a:noFill/>
                    </a:lnB>
                    <a:lnTlToBr w="12700" cmpd="sng">
                      <a:noFill/>
                      <a:prstDash val="solid"/>
                    </a:lnTlToBr>
                    <a:lnBlToTr w="12700" cmpd="sng">
                      <a:noFill/>
                      <a:prstDash val="solid"/>
                    </a:lnBlToTr>
                    <a:noFill/>
                  </a:tcPr>
                </a:tc>
              </a:tr>
              <a:tr h="71595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Stage of disease, %</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Recurrent</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Persistent</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Advanced</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u="none" strike="noStrike" cap="none" normalizeH="0" baseline="0" dirty="0" smtClean="0">
                        <a:ln>
                          <a:noFill/>
                        </a:ln>
                        <a:solidFill>
                          <a:schemeClr val="bg1"/>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73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10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16</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u="none" strike="noStrike" cap="none" normalizeH="0" baseline="0" dirty="0" smtClean="0">
                        <a:ln>
                          <a:noFill/>
                        </a:ln>
                        <a:solidFill>
                          <a:schemeClr val="bg1"/>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70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12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17</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w="12700" cmpd="sng">
                      <a:noFill/>
                    </a:lnR>
                    <a:lnT w="12700" cmpd="sng">
                      <a:noFill/>
                    </a:lnT>
                    <a:lnB w="12700" cmpd="sng">
                      <a:noFill/>
                    </a:lnB>
                    <a:lnTlToBr w="12700" cmpd="sng">
                      <a:noFill/>
                      <a:prstDash val="solid"/>
                    </a:lnTlToBr>
                    <a:lnBlToTr w="12700" cmpd="sng">
                      <a:noFill/>
                      <a:prstDash val="solid"/>
                    </a:lnBlToTr>
                    <a:noFill/>
                  </a:tcPr>
                </a:tc>
              </a:tr>
              <a:tr h="55471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Performance status, %</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0</a:t>
                      </a:r>
                    </a:p>
                    <a:p>
                      <a:pPr marL="0" marR="0" lvl="0" indent="17145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1</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u="none" strike="noStrike" cap="none" normalizeH="0" baseline="0" dirty="0" smtClean="0">
                        <a:ln>
                          <a:noFill/>
                        </a:ln>
                        <a:solidFill>
                          <a:schemeClr val="bg1"/>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58</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42</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u="none" strike="noStrike" cap="none" normalizeH="0" baseline="0" dirty="0" smtClean="0">
                        <a:ln>
                          <a:noFill/>
                        </a:ln>
                        <a:solidFill>
                          <a:schemeClr val="bg1"/>
                        </a:solidFill>
                        <a:effectLst/>
                        <a:latin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58</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42</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w="12700" cmpd="sng">
                      <a:noFill/>
                    </a:lnR>
                    <a:lnT w="12700" cmpd="sng">
                      <a:noFill/>
                    </a:lnT>
                    <a:lnB w="12700" cmpd="sng">
                      <a:noFill/>
                    </a:lnB>
                    <a:lnTlToBr w="12700" cmpd="sng">
                      <a:noFill/>
                      <a:prstDash val="solid"/>
                    </a:lnTlToBr>
                    <a:lnBlToTr w="12700" cmpd="sng">
                      <a:noFill/>
                      <a:prstDash val="solid"/>
                    </a:lnBlToTr>
                    <a:noFill/>
                  </a:tcPr>
                </a:tc>
              </a:tr>
              <a:tr h="2310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Prior platinum, %</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74</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75</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w="12700" cmpd="sng">
                      <a:noFill/>
                    </a:lnR>
                    <a:lnT w="12700" cmpd="sng">
                      <a:noFill/>
                    </a:lnT>
                    <a:lnB w="12700" cmpd="sng">
                      <a:noFill/>
                    </a:lnB>
                    <a:lnTlToBr w="12700" cmpd="sng">
                      <a:noFill/>
                      <a:prstDash val="solid"/>
                    </a:lnTlToBr>
                    <a:lnBlToTr w="12700" cmpd="sng">
                      <a:noFill/>
                      <a:prstDash val="solid"/>
                    </a:lnBlToTr>
                    <a:noFill/>
                  </a:tcPr>
                </a:tc>
              </a:tr>
              <a:tr h="2310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Pelvic disease, %</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w="12700" cmpd="sng">
                      <a:noFill/>
                    </a:lnL>
                    <a:lnR>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53</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solidFill>
                            <a:schemeClr val="bg1"/>
                          </a:solidFill>
                          <a:effectLst/>
                          <a:latin typeface="Arial" panose="020B0604020202020204" pitchFamily="34" charset="0"/>
                        </a:rPr>
                        <a:t>54</a:t>
                      </a:r>
                      <a:endParaRPr kumimoji="0" lang="en-US" sz="1200" b="1" i="0" u="none" strike="noStrike" cap="none" normalizeH="0" baseline="0" dirty="0" smtClean="0">
                        <a:ln>
                          <a:noFill/>
                        </a:ln>
                        <a:solidFill>
                          <a:schemeClr val="bg1"/>
                        </a:solidFill>
                        <a:effectLst/>
                        <a:latin typeface="Arial" charset="0"/>
                        <a:ea typeface="ＭＳ Ｐゴシック" charset="-128"/>
                      </a:endParaRPr>
                    </a:p>
                  </a:txBody>
                  <a:tcPr marL="91448" marR="91448" marT="45730" marB="45730" horzOverflow="overflow">
                    <a:lnL>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314" name="Title 1"/>
          <p:cNvSpPr>
            <a:spLocks noGrp="1"/>
          </p:cNvSpPr>
          <p:nvPr>
            <p:ph type="title"/>
          </p:nvPr>
        </p:nvSpPr>
        <p:spPr>
          <a:xfrm>
            <a:off x="0" y="355531"/>
            <a:ext cx="9144000" cy="1143000"/>
          </a:xfrm>
        </p:spPr>
        <p:txBody>
          <a:bodyPr/>
          <a:lstStyle/>
          <a:p>
            <a:pPr>
              <a:lnSpc>
                <a:spcPct val="85000"/>
              </a:lnSpc>
            </a:pPr>
            <a:r>
              <a:rPr lang="en-US" sz="3000" b="1" dirty="0" smtClean="0"/>
              <a:t>GOG 240.2: Demographics</a:t>
            </a:r>
            <a:br>
              <a:rPr lang="en-US" sz="3000" b="1" dirty="0" smtClean="0"/>
            </a:br>
            <a:r>
              <a:rPr lang="en-US" sz="3000" b="1" dirty="0" smtClean="0"/>
              <a:t>&amp; Baseline Characteristics</a:t>
            </a:r>
          </a:p>
        </p:txBody>
      </p:sp>
      <p:sp>
        <p:nvSpPr>
          <p:cNvPr id="6" name="Rectangle 5"/>
          <p:cNvSpPr/>
          <p:nvPr/>
        </p:nvSpPr>
        <p:spPr>
          <a:xfrm>
            <a:off x="337960" y="6429612"/>
            <a:ext cx="6728883" cy="276999"/>
          </a:xfrm>
          <a:prstGeom prst="rect">
            <a:avLst/>
          </a:prstGeom>
        </p:spPr>
        <p:txBody>
          <a:bodyPr wrap="square">
            <a:spAutoFit/>
          </a:bodyPr>
          <a:lstStyle/>
          <a:p>
            <a:r>
              <a:rPr lang="en-US" sz="1200" b="1" dirty="0" err="1">
                <a:solidFill>
                  <a:schemeClr val="bg1"/>
                </a:solidFill>
                <a:latin typeface="Arial" panose="020B0604020202020204" pitchFamily="34" charset="0"/>
                <a:cs typeface="Arial" panose="020B0604020202020204" pitchFamily="34" charset="0"/>
              </a:rPr>
              <a:t>Tewari</a:t>
            </a:r>
            <a:r>
              <a:rPr lang="en-US" sz="1200" b="1" dirty="0">
                <a:solidFill>
                  <a:schemeClr val="bg1"/>
                </a:solidFill>
                <a:latin typeface="Arial" panose="020B0604020202020204" pitchFamily="34" charset="0"/>
                <a:cs typeface="Arial" panose="020B0604020202020204" pitchFamily="34" charset="0"/>
              </a:rPr>
              <a:t> KS, et al. </a:t>
            </a:r>
            <a:r>
              <a:rPr lang="en-US" sz="1200" b="1" i="1" dirty="0">
                <a:solidFill>
                  <a:schemeClr val="bg1"/>
                </a:solidFill>
                <a:latin typeface="Arial" panose="020B0604020202020204" pitchFamily="34" charset="0"/>
                <a:cs typeface="Arial" panose="020B0604020202020204" pitchFamily="34" charset="0"/>
              </a:rPr>
              <a:t>J </a:t>
            </a:r>
            <a:r>
              <a:rPr lang="en-US" sz="1200" b="1" i="1" dirty="0" err="1">
                <a:solidFill>
                  <a:schemeClr val="bg1"/>
                </a:solidFill>
                <a:latin typeface="Arial" panose="020B0604020202020204" pitchFamily="34" charset="0"/>
                <a:cs typeface="Arial" panose="020B0604020202020204" pitchFamily="34" charset="0"/>
              </a:rPr>
              <a:t>Clin</a:t>
            </a:r>
            <a:r>
              <a:rPr lang="en-US" sz="1200" b="1" i="1" dirty="0">
                <a:solidFill>
                  <a:schemeClr val="bg1"/>
                </a:solidFill>
                <a:latin typeface="Arial" panose="020B0604020202020204" pitchFamily="34" charset="0"/>
                <a:cs typeface="Arial" panose="020B0604020202020204" pitchFamily="34" charset="0"/>
              </a:rPr>
              <a:t> </a:t>
            </a:r>
            <a:r>
              <a:rPr lang="en-US" sz="1200" b="1" i="1" dirty="0" err="1">
                <a:solidFill>
                  <a:schemeClr val="bg1"/>
                </a:solidFill>
                <a:latin typeface="Arial" panose="020B0604020202020204" pitchFamily="34" charset="0"/>
                <a:cs typeface="Arial" panose="020B0604020202020204" pitchFamily="34" charset="0"/>
              </a:rPr>
              <a:t>Oncol</a:t>
            </a:r>
            <a:r>
              <a:rPr lang="en-US" sz="1200" b="1" dirty="0">
                <a:solidFill>
                  <a:schemeClr val="bg1"/>
                </a:solidFill>
                <a:latin typeface="Arial" panose="020B0604020202020204" pitchFamily="34" charset="0"/>
                <a:cs typeface="Arial" panose="020B0604020202020204" pitchFamily="34" charset="0"/>
              </a:rPr>
              <a:t>. 2013;31(</a:t>
            </a:r>
            <a:r>
              <a:rPr lang="en-US" sz="1200" b="1" dirty="0" err="1">
                <a:solidFill>
                  <a:schemeClr val="bg1"/>
                </a:solidFill>
                <a:latin typeface="Arial" panose="020B0604020202020204" pitchFamily="34" charset="0"/>
                <a:cs typeface="Arial" panose="020B0604020202020204" pitchFamily="34" charset="0"/>
              </a:rPr>
              <a:t>Suppl</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Abstract 3.</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204984093"/>
              </p:ext>
            </p:extLst>
          </p:nvPr>
        </p:nvGraphicFramePr>
        <p:xfrm>
          <a:off x="3859727" y="1670091"/>
          <a:ext cx="4909278" cy="1859416"/>
        </p:xfrm>
        <a:graphic>
          <a:graphicData uri="http://schemas.openxmlformats.org/drawingml/2006/table">
            <a:tbl>
              <a:tblPr/>
              <a:tblGrid>
                <a:gridCol w="1332096"/>
                <a:gridCol w="1770331"/>
                <a:gridCol w="1806851"/>
              </a:tblGrid>
              <a:tr h="425303">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FFFFFF"/>
                        </a:solidFill>
                        <a:effectLst/>
                        <a:latin typeface="Arial" charset="0"/>
                        <a:cs typeface="Arial" charset="0"/>
                      </a:endParaRPr>
                    </a:p>
                  </a:txBody>
                  <a:tcPr marL="91454" marR="91454" marT="45685" marB="45685" horzOverflow="overflow">
                    <a:lnL>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6600"/>
                          </a:solidFill>
                          <a:effectLst/>
                          <a:latin typeface="Arial" charset="0"/>
                          <a:cs typeface="Arial" charset="0"/>
                        </a:rPr>
                        <a:t>Chemotherapy</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6600"/>
                          </a:solidFill>
                          <a:effectLst/>
                          <a:latin typeface="Arial" charset="0"/>
                          <a:cs typeface="Arial" charset="0"/>
                        </a:rPr>
                        <a:t>(n = 225)</a:t>
                      </a:r>
                    </a:p>
                  </a:txBody>
                  <a:tcPr marL="91454" marR="91454" marT="45685" marB="45685" horzOverflow="overflow">
                    <a:lnL>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ea typeface="ＭＳ Ｐゴシック" charset="-128"/>
                          <a:cs typeface="Arial" charset="0"/>
                        </a:rPr>
                        <a:t>Chemotherapy + Bev (n = 227)</a:t>
                      </a:r>
                    </a:p>
                  </a:txBody>
                  <a:tcPr marL="91459" marR="91459" marT="45749" marB="45749" horzOverflow="overflow">
                    <a:lnL>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8800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Events, n (%)</a:t>
                      </a:r>
                    </a:p>
                  </a:txBody>
                  <a:tcPr marL="91454" marR="91454" marT="45701" marB="45701"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140 (62)</a:t>
                      </a:r>
                    </a:p>
                  </a:txBody>
                  <a:tcPr marL="91454" marR="91454" marT="45685" marB="45685"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131 (58)</a:t>
                      </a:r>
                    </a:p>
                  </a:txBody>
                  <a:tcPr marL="91459" marR="91459" marT="45749" marB="45749"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r>
              <a:tr h="41312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Median OS, months</a:t>
                      </a:r>
                    </a:p>
                  </a:txBody>
                  <a:tcPr marL="91454" marR="0" marT="45701" marB="45701"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13.3</a:t>
                      </a:r>
                    </a:p>
                  </a:txBody>
                  <a:tcPr marL="91454" marR="91454" marT="45685" marB="45685"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17.0</a:t>
                      </a:r>
                    </a:p>
                  </a:txBody>
                  <a:tcPr marL="91459" marR="91459" marT="45749" marB="45749"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noFill/>
                  </a:tcPr>
                </a:tc>
              </a:tr>
              <a:tr h="489567">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2E3192"/>
                        </a:solidFill>
                        <a:effectLst/>
                        <a:latin typeface="Arial" charset="0"/>
                        <a:ea typeface="ＭＳ Ｐゴシック" charset="-128"/>
                        <a:cs typeface="Arial" charset="0"/>
                      </a:endParaRPr>
                    </a:p>
                  </a:txBody>
                  <a:tcPr marL="91459" marR="91459" marT="45749" marB="45749" horzOverflow="overflow">
                    <a:lnL>
                      <a:noFill/>
                    </a:lnL>
                    <a:lnR>
                      <a:noFill/>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HR = 0.71 (97% CI, 0.54-0.94)</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smtClean="0">
                          <a:ln>
                            <a:noFill/>
                          </a:ln>
                          <a:solidFill>
                            <a:schemeClr val="bg1"/>
                          </a:solidFill>
                          <a:effectLst/>
                          <a:latin typeface="Arial" charset="0"/>
                          <a:ea typeface="ＭＳ Ｐゴシック" charset="-128"/>
                          <a:cs typeface="Arial" charset="0"/>
                        </a:rPr>
                        <a:t>P </a:t>
                      </a: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 .0035</a:t>
                      </a:r>
                    </a:p>
                  </a:txBody>
                  <a:tcPr marL="91459" marR="91459" marT="45749" marB="45749" horzOverflow="overflow">
                    <a:lnL>
                      <a:noFill/>
                    </a:lnL>
                    <a:lnR>
                      <a:noFill/>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GB"/>
                    </a:p>
                  </a:txBody>
                  <a:tcPr/>
                </a:tc>
              </a:tr>
            </a:tbl>
          </a:graphicData>
        </a:graphic>
      </p:graphicFrame>
      <p:sp>
        <p:nvSpPr>
          <p:cNvPr id="9" name="Rectangle 8"/>
          <p:cNvSpPr/>
          <p:nvPr/>
        </p:nvSpPr>
        <p:spPr bwMode="auto">
          <a:xfrm>
            <a:off x="6873875" y="2078670"/>
            <a:ext cx="1293813" cy="4778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sp>
        <p:nvSpPr>
          <p:cNvPr id="10" name="Rectangle 9"/>
          <p:cNvSpPr/>
          <p:nvPr/>
        </p:nvSpPr>
        <p:spPr bwMode="auto">
          <a:xfrm>
            <a:off x="6943725" y="2669220"/>
            <a:ext cx="1293813" cy="4778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sp>
        <p:nvSpPr>
          <p:cNvPr id="8" name="Rectangle 7"/>
          <p:cNvSpPr/>
          <p:nvPr/>
        </p:nvSpPr>
        <p:spPr bwMode="auto">
          <a:xfrm>
            <a:off x="4076700" y="3288345"/>
            <a:ext cx="4184650" cy="4778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sp>
        <p:nvSpPr>
          <p:cNvPr id="14553" name="Line 233"/>
          <p:cNvSpPr>
            <a:spLocks noChangeShapeType="1"/>
          </p:cNvSpPr>
          <p:nvPr/>
        </p:nvSpPr>
        <p:spPr bwMode="auto">
          <a:xfrm flipH="1">
            <a:off x="1314108" y="5567595"/>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54" name="Line 238"/>
          <p:cNvSpPr>
            <a:spLocks noChangeShapeType="1"/>
          </p:cNvSpPr>
          <p:nvPr/>
        </p:nvSpPr>
        <p:spPr bwMode="auto">
          <a:xfrm flipH="1">
            <a:off x="1314108" y="5225658"/>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55" name="Line 243"/>
          <p:cNvSpPr>
            <a:spLocks noChangeShapeType="1"/>
          </p:cNvSpPr>
          <p:nvPr/>
        </p:nvSpPr>
        <p:spPr bwMode="auto">
          <a:xfrm flipH="1">
            <a:off x="1314108" y="4885291"/>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56" name="Line 248"/>
          <p:cNvSpPr>
            <a:spLocks noChangeShapeType="1"/>
          </p:cNvSpPr>
          <p:nvPr/>
        </p:nvSpPr>
        <p:spPr bwMode="auto">
          <a:xfrm flipH="1">
            <a:off x="1314108" y="4543354"/>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57" name="Line 253"/>
          <p:cNvSpPr>
            <a:spLocks noChangeShapeType="1"/>
          </p:cNvSpPr>
          <p:nvPr/>
        </p:nvSpPr>
        <p:spPr bwMode="auto">
          <a:xfrm flipH="1">
            <a:off x="1314108" y="4201418"/>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58" name="Line 258"/>
          <p:cNvSpPr>
            <a:spLocks noChangeShapeType="1"/>
          </p:cNvSpPr>
          <p:nvPr/>
        </p:nvSpPr>
        <p:spPr bwMode="auto">
          <a:xfrm flipH="1">
            <a:off x="1314108" y="3861049"/>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59" name="Line 263"/>
          <p:cNvSpPr>
            <a:spLocks noChangeShapeType="1"/>
          </p:cNvSpPr>
          <p:nvPr/>
        </p:nvSpPr>
        <p:spPr bwMode="auto">
          <a:xfrm flipH="1">
            <a:off x="1314108" y="3517544"/>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60" name="Line 268"/>
          <p:cNvSpPr>
            <a:spLocks noChangeShapeType="1"/>
          </p:cNvSpPr>
          <p:nvPr/>
        </p:nvSpPr>
        <p:spPr bwMode="auto">
          <a:xfrm flipH="1">
            <a:off x="1314108" y="3177177"/>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61" name="Line 273"/>
          <p:cNvSpPr>
            <a:spLocks noChangeShapeType="1"/>
          </p:cNvSpPr>
          <p:nvPr/>
        </p:nvSpPr>
        <p:spPr bwMode="auto">
          <a:xfrm flipH="1">
            <a:off x="1314108" y="2835241"/>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62" name="Line 278"/>
          <p:cNvSpPr>
            <a:spLocks noChangeShapeType="1"/>
          </p:cNvSpPr>
          <p:nvPr/>
        </p:nvSpPr>
        <p:spPr bwMode="auto">
          <a:xfrm flipH="1">
            <a:off x="1314108" y="2494872"/>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563" name="Line 283"/>
          <p:cNvSpPr>
            <a:spLocks noChangeShapeType="1"/>
          </p:cNvSpPr>
          <p:nvPr/>
        </p:nvSpPr>
        <p:spPr bwMode="auto">
          <a:xfrm flipH="1">
            <a:off x="1314108" y="2162174"/>
            <a:ext cx="9105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41" name="Freeform 40"/>
          <p:cNvSpPr/>
          <p:nvPr/>
        </p:nvSpPr>
        <p:spPr bwMode="auto">
          <a:xfrm>
            <a:off x="1404394" y="2065856"/>
            <a:ext cx="6176963" cy="3551238"/>
          </a:xfrm>
          <a:custGeom>
            <a:avLst/>
            <a:gdLst>
              <a:gd name="connsiteX0" fmla="*/ 0 w 6240780"/>
              <a:gd name="connsiteY0" fmla="*/ 0 h 3017520"/>
              <a:gd name="connsiteX1" fmla="*/ 0 w 6240780"/>
              <a:gd name="connsiteY1" fmla="*/ 3017520 h 3017520"/>
              <a:gd name="connsiteX2" fmla="*/ 6240780 w 6240780"/>
              <a:gd name="connsiteY2" fmla="*/ 3017520 h 3017520"/>
            </a:gdLst>
            <a:ahLst/>
            <a:cxnLst>
              <a:cxn ang="0">
                <a:pos x="connsiteX0" y="connsiteY0"/>
              </a:cxn>
              <a:cxn ang="0">
                <a:pos x="connsiteX1" y="connsiteY1"/>
              </a:cxn>
              <a:cxn ang="0">
                <a:pos x="connsiteX2" y="connsiteY2"/>
              </a:cxn>
            </a:cxnLst>
            <a:rect l="l" t="t" r="r" b="b"/>
            <a:pathLst>
              <a:path w="6240780" h="3017520">
                <a:moveTo>
                  <a:pt x="0" y="0"/>
                </a:moveTo>
                <a:lnTo>
                  <a:pt x="0" y="3017520"/>
                </a:lnTo>
                <a:lnTo>
                  <a:pt x="6240780" y="3017520"/>
                </a:lnTo>
              </a:path>
            </a:pathLst>
          </a:cu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charset="0"/>
              <a:ea typeface="ＭＳ Ｐゴシック" charset="-128"/>
            </a:endParaRPr>
          </a:p>
        </p:txBody>
      </p:sp>
      <p:sp>
        <p:nvSpPr>
          <p:cNvPr id="35" name="Line 298"/>
          <p:cNvSpPr>
            <a:spLocks noChangeShapeType="1"/>
          </p:cNvSpPr>
          <p:nvPr/>
        </p:nvSpPr>
        <p:spPr bwMode="auto">
          <a:xfrm>
            <a:off x="1404395" y="5620268"/>
            <a:ext cx="0" cy="106362"/>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36" name="Line 304"/>
          <p:cNvSpPr>
            <a:spLocks noChangeShapeType="1"/>
          </p:cNvSpPr>
          <p:nvPr/>
        </p:nvSpPr>
        <p:spPr bwMode="auto">
          <a:xfrm>
            <a:off x="3470790" y="5620268"/>
            <a:ext cx="0" cy="106362"/>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37" name="Line 316"/>
          <p:cNvSpPr>
            <a:spLocks noChangeShapeType="1"/>
          </p:cNvSpPr>
          <p:nvPr/>
        </p:nvSpPr>
        <p:spPr bwMode="auto">
          <a:xfrm>
            <a:off x="7568127" y="5620268"/>
            <a:ext cx="0" cy="106362"/>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42" name="Line 304"/>
          <p:cNvSpPr>
            <a:spLocks noChangeShapeType="1"/>
          </p:cNvSpPr>
          <p:nvPr/>
        </p:nvSpPr>
        <p:spPr bwMode="auto">
          <a:xfrm>
            <a:off x="5474215" y="5620268"/>
            <a:ext cx="0" cy="106362"/>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endParaRPr>
          </a:p>
        </p:txBody>
      </p:sp>
      <p:sp>
        <p:nvSpPr>
          <p:cNvPr id="14373" name="Rectangle 284"/>
          <p:cNvSpPr>
            <a:spLocks noChangeArrowheads="1"/>
          </p:cNvSpPr>
          <p:nvPr/>
        </p:nvSpPr>
        <p:spPr bwMode="auto">
          <a:xfrm rot="-5400000">
            <a:off x="-386385" y="3650896"/>
            <a:ext cx="2040623" cy="246221"/>
          </a:xfrm>
          <a:prstGeom prst="rect">
            <a:avLst/>
          </a:prstGeom>
          <a:noFill/>
          <a:ln w="9525">
            <a:noFill/>
            <a:miter lim="800000"/>
            <a:headEnd/>
            <a:tailEnd/>
          </a:ln>
        </p:spPr>
        <p:txBody>
          <a:bodyPr wrap="none" lIns="0" tIns="0" rIns="0" bIns="0">
            <a:spAutoFit/>
          </a:bodyPr>
          <a:lstStyle/>
          <a:p>
            <a:r>
              <a:rPr lang="en-US" sz="1600" b="1" dirty="0">
                <a:solidFill>
                  <a:schemeClr val="bg1"/>
                </a:solidFill>
                <a:latin typeface="Arial" panose="020B0604020202020204" pitchFamily="34" charset="0"/>
              </a:rPr>
              <a:t>Proportion Surviving</a:t>
            </a:r>
            <a:endParaRPr lang="en-US" b="1" dirty="0">
              <a:solidFill>
                <a:schemeClr val="bg1"/>
              </a:solidFill>
              <a:latin typeface="Lucida Sans" charset="0"/>
            </a:endParaRPr>
          </a:p>
        </p:txBody>
      </p:sp>
      <p:sp>
        <p:nvSpPr>
          <p:cNvPr id="14374" name="Rectangle 317"/>
          <p:cNvSpPr>
            <a:spLocks noChangeArrowheads="1"/>
          </p:cNvSpPr>
          <p:nvPr/>
        </p:nvSpPr>
        <p:spPr bwMode="auto">
          <a:xfrm>
            <a:off x="3735000" y="5966368"/>
            <a:ext cx="1663918" cy="246221"/>
          </a:xfrm>
          <a:prstGeom prst="rect">
            <a:avLst/>
          </a:prstGeom>
          <a:noFill/>
          <a:ln w="9525">
            <a:noFill/>
            <a:miter lim="800000"/>
            <a:headEnd/>
            <a:tailEnd/>
          </a:ln>
        </p:spPr>
        <p:txBody>
          <a:bodyPr wrap="none" lIns="0" tIns="0" rIns="0" bIns="0">
            <a:spAutoFit/>
          </a:bodyPr>
          <a:lstStyle/>
          <a:p>
            <a:pPr algn="ctr"/>
            <a:r>
              <a:rPr lang="en-US" sz="1600" b="1" dirty="0">
                <a:solidFill>
                  <a:schemeClr val="bg1"/>
                </a:solidFill>
                <a:latin typeface="Arial" panose="020B0604020202020204" pitchFamily="34" charset="0"/>
              </a:rPr>
              <a:t>Months on Study</a:t>
            </a:r>
            <a:endParaRPr lang="en-US" b="1" dirty="0">
              <a:solidFill>
                <a:schemeClr val="bg1"/>
              </a:solidFill>
              <a:latin typeface="Lucida Sans" charset="0"/>
            </a:endParaRPr>
          </a:p>
        </p:txBody>
      </p:sp>
      <p:sp>
        <p:nvSpPr>
          <p:cNvPr id="14375" name="Freeform 11"/>
          <p:cNvSpPr>
            <a:spLocks/>
          </p:cNvSpPr>
          <p:nvPr/>
        </p:nvSpPr>
        <p:spPr bwMode="auto">
          <a:xfrm>
            <a:off x="1421327" y="2136024"/>
            <a:ext cx="5784850" cy="3462337"/>
          </a:xfrm>
          <a:custGeom>
            <a:avLst/>
            <a:gdLst>
              <a:gd name="T0" fmla="*/ 2147483647 w 3644"/>
              <a:gd name="T1" fmla="*/ 2147483647 h 2181"/>
              <a:gd name="T2" fmla="*/ 2147483647 w 3644"/>
              <a:gd name="T3" fmla="*/ 2147483647 h 2181"/>
              <a:gd name="T4" fmla="*/ 2147483647 w 3644"/>
              <a:gd name="T5" fmla="*/ 2147483647 h 2181"/>
              <a:gd name="T6" fmla="*/ 2147483647 w 3644"/>
              <a:gd name="T7" fmla="*/ 2147483647 h 2181"/>
              <a:gd name="T8" fmla="*/ 2147483647 w 3644"/>
              <a:gd name="T9" fmla="*/ 2147483647 h 2181"/>
              <a:gd name="T10" fmla="*/ 2147483647 w 3644"/>
              <a:gd name="T11" fmla="*/ 2147483647 h 2181"/>
              <a:gd name="T12" fmla="*/ 2147483647 w 3644"/>
              <a:gd name="T13" fmla="*/ 2147483647 h 2181"/>
              <a:gd name="T14" fmla="*/ 2147483647 w 3644"/>
              <a:gd name="T15" fmla="*/ 2147483647 h 2181"/>
              <a:gd name="T16" fmla="*/ 2147483647 w 3644"/>
              <a:gd name="T17" fmla="*/ 2147483647 h 2181"/>
              <a:gd name="T18" fmla="*/ 2147483647 w 3644"/>
              <a:gd name="T19" fmla="*/ 2147483647 h 2181"/>
              <a:gd name="T20" fmla="*/ 2147483647 w 3644"/>
              <a:gd name="T21" fmla="*/ 2147483647 h 2181"/>
              <a:gd name="T22" fmla="*/ 2147483647 w 3644"/>
              <a:gd name="T23" fmla="*/ 2147483647 h 2181"/>
              <a:gd name="T24" fmla="*/ 2147483647 w 3644"/>
              <a:gd name="T25" fmla="*/ 2147483647 h 2181"/>
              <a:gd name="T26" fmla="*/ 2147483647 w 3644"/>
              <a:gd name="T27" fmla="*/ 2147483647 h 2181"/>
              <a:gd name="T28" fmla="*/ 2147483647 w 3644"/>
              <a:gd name="T29" fmla="*/ 2147483647 h 2181"/>
              <a:gd name="T30" fmla="*/ 2147483647 w 3644"/>
              <a:gd name="T31" fmla="*/ 2147483647 h 2181"/>
              <a:gd name="T32" fmla="*/ 2147483647 w 3644"/>
              <a:gd name="T33" fmla="*/ 2147483647 h 2181"/>
              <a:gd name="T34" fmla="*/ 2147483647 w 3644"/>
              <a:gd name="T35" fmla="*/ 2147483647 h 2181"/>
              <a:gd name="T36" fmla="*/ 2147483647 w 3644"/>
              <a:gd name="T37" fmla="*/ 2147483647 h 2181"/>
              <a:gd name="T38" fmla="*/ 2147483647 w 3644"/>
              <a:gd name="T39" fmla="*/ 2147483647 h 2181"/>
              <a:gd name="T40" fmla="*/ 2147483647 w 3644"/>
              <a:gd name="T41" fmla="*/ 2147483647 h 2181"/>
              <a:gd name="T42" fmla="*/ 2147483647 w 3644"/>
              <a:gd name="T43" fmla="*/ 2147483647 h 2181"/>
              <a:gd name="T44" fmla="*/ 2147483647 w 3644"/>
              <a:gd name="T45" fmla="*/ 2147483647 h 2181"/>
              <a:gd name="T46" fmla="*/ 2147483647 w 3644"/>
              <a:gd name="T47" fmla="*/ 2147483647 h 2181"/>
              <a:gd name="T48" fmla="*/ 2147483647 w 3644"/>
              <a:gd name="T49" fmla="*/ 2147483647 h 2181"/>
              <a:gd name="T50" fmla="*/ 2147483647 w 3644"/>
              <a:gd name="T51" fmla="*/ 2147483647 h 2181"/>
              <a:gd name="T52" fmla="*/ 2147483647 w 3644"/>
              <a:gd name="T53" fmla="*/ 2147483647 h 2181"/>
              <a:gd name="T54" fmla="*/ 2147483647 w 3644"/>
              <a:gd name="T55" fmla="*/ 2147483647 h 2181"/>
              <a:gd name="T56" fmla="*/ 2147483647 w 3644"/>
              <a:gd name="T57" fmla="*/ 2147483647 h 2181"/>
              <a:gd name="T58" fmla="*/ 2147483647 w 3644"/>
              <a:gd name="T59" fmla="*/ 2147483647 h 2181"/>
              <a:gd name="T60" fmla="*/ 2147483647 w 3644"/>
              <a:gd name="T61" fmla="*/ 2147483647 h 2181"/>
              <a:gd name="T62" fmla="*/ 2147483647 w 3644"/>
              <a:gd name="T63" fmla="*/ 2147483647 h 2181"/>
              <a:gd name="T64" fmla="*/ 2147483647 w 3644"/>
              <a:gd name="T65" fmla="*/ 2147483647 h 2181"/>
              <a:gd name="T66" fmla="*/ 2147483647 w 3644"/>
              <a:gd name="T67" fmla="*/ 2147483647 h 2181"/>
              <a:gd name="T68" fmla="*/ 2147483647 w 3644"/>
              <a:gd name="T69" fmla="*/ 2147483647 h 2181"/>
              <a:gd name="T70" fmla="*/ 2147483647 w 3644"/>
              <a:gd name="T71" fmla="*/ 2147483647 h 2181"/>
              <a:gd name="T72" fmla="*/ 2147483647 w 3644"/>
              <a:gd name="T73" fmla="*/ 2147483647 h 2181"/>
              <a:gd name="T74" fmla="*/ 2147483647 w 3644"/>
              <a:gd name="T75" fmla="*/ 2147483647 h 2181"/>
              <a:gd name="T76" fmla="*/ 2147483647 w 3644"/>
              <a:gd name="T77" fmla="*/ 2147483647 h 2181"/>
              <a:gd name="T78" fmla="*/ 2147483647 w 3644"/>
              <a:gd name="T79" fmla="*/ 2147483647 h 2181"/>
              <a:gd name="T80" fmla="*/ 2147483647 w 3644"/>
              <a:gd name="T81" fmla="*/ 2147483647 h 2181"/>
              <a:gd name="T82" fmla="*/ 2147483647 w 3644"/>
              <a:gd name="T83" fmla="*/ 2147483647 h 2181"/>
              <a:gd name="T84" fmla="*/ 2147483647 w 3644"/>
              <a:gd name="T85" fmla="*/ 2147483647 h 2181"/>
              <a:gd name="T86" fmla="*/ 2147483647 w 3644"/>
              <a:gd name="T87" fmla="*/ 2147483647 h 2181"/>
              <a:gd name="T88" fmla="*/ 2147483647 w 3644"/>
              <a:gd name="T89" fmla="*/ 2147483647 h 2181"/>
              <a:gd name="T90" fmla="*/ 2147483647 w 3644"/>
              <a:gd name="T91" fmla="*/ 2147483647 h 2181"/>
              <a:gd name="T92" fmla="*/ 2147483647 w 3644"/>
              <a:gd name="T93" fmla="*/ 2147483647 h 2181"/>
              <a:gd name="T94" fmla="*/ 2147483647 w 3644"/>
              <a:gd name="T95" fmla="*/ 2147483647 h 2181"/>
              <a:gd name="T96" fmla="*/ 2147483647 w 3644"/>
              <a:gd name="T97" fmla="*/ 2147483647 h 2181"/>
              <a:gd name="T98" fmla="*/ 2147483647 w 3644"/>
              <a:gd name="T99" fmla="*/ 2147483647 h 2181"/>
              <a:gd name="T100" fmla="*/ 2147483647 w 3644"/>
              <a:gd name="T101" fmla="*/ 2147483647 h 2181"/>
              <a:gd name="T102" fmla="*/ 2147483647 w 3644"/>
              <a:gd name="T103" fmla="*/ 2147483647 h 2181"/>
              <a:gd name="T104" fmla="*/ 2147483647 w 3644"/>
              <a:gd name="T105" fmla="*/ 2147483647 h 21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644"/>
              <a:gd name="T160" fmla="*/ 0 h 2181"/>
              <a:gd name="T161" fmla="*/ 3644 w 3644"/>
              <a:gd name="T162" fmla="*/ 2181 h 21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644" h="2181">
                <a:moveTo>
                  <a:pt x="0" y="0"/>
                </a:moveTo>
                <a:lnTo>
                  <a:pt x="37" y="0"/>
                </a:lnTo>
                <a:lnTo>
                  <a:pt x="37" y="4"/>
                </a:lnTo>
                <a:lnTo>
                  <a:pt x="102" y="4"/>
                </a:lnTo>
                <a:lnTo>
                  <a:pt x="102" y="14"/>
                </a:lnTo>
                <a:lnTo>
                  <a:pt x="132" y="14"/>
                </a:lnTo>
                <a:lnTo>
                  <a:pt x="132" y="28"/>
                </a:lnTo>
                <a:lnTo>
                  <a:pt x="155" y="28"/>
                </a:lnTo>
                <a:lnTo>
                  <a:pt x="155" y="36"/>
                </a:lnTo>
                <a:lnTo>
                  <a:pt x="193" y="36"/>
                </a:lnTo>
                <a:lnTo>
                  <a:pt x="193" y="58"/>
                </a:lnTo>
                <a:lnTo>
                  <a:pt x="228" y="58"/>
                </a:lnTo>
                <a:lnTo>
                  <a:pt x="228" y="70"/>
                </a:lnTo>
                <a:lnTo>
                  <a:pt x="242" y="70"/>
                </a:lnTo>
                <a:lnTo>
                  <a:pt x="242" y="92"/>
                </a:lnTo>
                <a:lnTo>
                  <a:pt x="252" y="92"/>
                </a:lnTo>
                <a:lnTo>
                  <a:pt x="252" y="116"/>
                </a:lnTo>
                <a:lnTo>
                  <a:pt x="261" y="116"/>
                </a:lnTo>
                <a:lnTo>
                  <a:pt x="261" y="144"/>
                </a:lnTo>
                <a:lnTo>
                  <a:pt x="289" y="144"/>
                </a:lnTo>
                <a:lnTo>
                  <a:pt x="289" y="158"/>
                </a:lnTo>
                <a:lnTo>
                  <a:pt x="303" y="158"/>
                </a:lnTo>
                <a:lnTo>
                  <a:pt x="303" y="168"/>
                </a:lnTo>
                <a:lnTo>
                  <a:pt x="318" y="168"/>
                </a:lnTo>
                <a:lnTo>
                  <a:pt x="318" y="176"/>
                </a:lnTo>
                <a:lnTo>
                  <a:pt x="340" y="176"/>
                </a:lnTo>
                <a:lnTo>
                  <a:pt x="340" y="190"/>
                </a:lnTo>
                <a:lnTo>
                  <a:pt x="360" y="190"/>
                </a:lnTo>
                <a:lnTo>
                  <a:pt x="360" y="200"/>
                </a:lnTo>
                <a:lnTo>
                  <a:pt x="373" y="200"/>
                </a:lnTo>
                <a:lnTo>
                  <a:pt x="373" y="212"/>
                </a:lnTo>
                <a:lnTo>
                  <a:pt x="381" y="212"/>
                </a:lnTo>
                <a:lnTo>
                  <a:pt x="381" y="222"/>
                </a:lnTo>
                <a:lnTo>
                  <a:pt x="401" y="222"/>
                </a:lnTo>
                <a:lnTo>
                  <a:pt x="401" y="234"/>
                </a:lnTo>
                <a:lnTo>
                  <a:pt x="413" y="234"/>
                </a:lnTo>
                <a:lnTo>
                  <a:pt x="413" y="244"/>
                </a:lnTo>
                <a:lnTo>
                  <a:pt x="425" y="244"/>
                </a:lnTo>
                <a:lnTo>
                  <a:pt x="425" y="250"/>
                </a:lnTo>
                <a:lnTo>
                  <a:pt x="436" y="250"/>
                </a:lnTo>
                <a:lnTo>
                  <a:pt x="436" y="267"/>
                </a:lnTo>
                <a:lnTo>
                  <a:pt x="456" y="267"/>
                </a:lnTo>
                <a:lnTo>
                  <a:pt x="456" y="277"/>
                </a:lnTo>
                <a:lnTo>
                  <a:pt x="466" y="277"/>
                </a:lnTo>
                <a:lnTo>
                  <a:pt x="466" y="285"/>
                </a:lnTo>
                <a:lnTo>
                  <a:pt x="476" y="285"/>
                </a:lnTo>
                <a:lnTo>
                  <a:pt x="476" y="299"/>
                </a:lnTo>
                <a:lnTo>
                  <a:pt x="497" y="299"/>
                </a:lnTo>
                <a:lnTo>
                  <a:pt x="497" y="317"/>
                </a:lnTo>
                <a:lnTo>
                  <a:pt x="531" y="317"/>
                </a:lnTo>
                <a:lnTo>
                  <a:pt x="531" y="349"/>
                </a:lnTo>
                <a:lnTo>
                  <a:pt x="556" y="349"/>
                </a:lnTo>
                <a:lnTo>
                  <a:pt x="556" y="361"/>
                </a:lnTo>
                <a:lnTo>
                  <a:pt x="566" y="361"/>
                </a:lnTo>
                <a:lnTo>
                  <a:pt x="566" y="373"/>
                </a:lnTo>
                <a:lnTo>
                  <a:pt x="584" y="373"/>
                </a:lnTo>
                <a:lnTo>
                  <a:pt x="584" y="395"/>
                </a:lnTo>
                <a:lnTo>
                  <a:pt x="592" y="395"/>
                </a:lnTo>
                <a:lnTo>
                  <a:pt x="592" y="421"/>
                </a:lnTo>
                <a:lnTo>
                  <a:pt x="607" y="421"/>
                </a:lnTo>
                <a:lnTo>
                  <a:pt x="607" y="431"/>
                </a:lnTo>
                <a:lnTo>
                  <a:pt x="617" y="431"/>
                </a:lnTo>
                <a:lnTo>
                  <a:pt x="617" y="447"/>
                </a:lnTo>
                <a:lnTo>
                  <a:pt x="629" y="447"/>
                </a:lnTo>
                <a:lnTo>
                  <a:pt x="629" y="455"/>
                </a:lnTo>
                <a:lnTo>
                  <a:pt x="651" y="455"/>
                </a:lnTo>
                <a:lnTo>
                  <a:pt x="651" y="465"/>
                </a:lnTo>
                <a:lnTo>
                  <a:pt x="672" y="465"/>
                </a:lnTo>
                <a:lnTo>
                  <a:pt x="672" y="475"/>
                </a:lnTo>
                <a:lnTo>
                  <a:pt x="694" y="475"/>
                </a:lnTo>
                <a:lnTo>
                  <a:pt x="694" y="485"/>
                </a:lnTo>
                <a:lnTo>
                  <a:pt x="717" y="485"/>
                </a:lnTo>
                <a:lnTo>
                  <a:pt x="717" y="495"/>
                </a:lnTo>
                <a:lnTo>
                  <a:pt x="729" y="495"/>
                </a:lnTo>
                <a:lnTo>
                  <a:pt x="729" y="507"/>
                </a:lnTo>
                <a:lnTo>
                  <a:pt x="735" y="507"/>
                </a:lnTo>
                <a:lnTo>
                  <a:pt x="735" y="519"/>
                </a:lnTo>
                <a:lnTo>
                  <a:pt x="735" y="527"/>
                </a:lnTo>
                <a:lnTo>
                  <a:pt x="765" y="527"/>
                </a:lnTo>
                <a:lnTo>
                  <a:pt x="765" y="539"/>
                </a:lnTo>
                <a:lnTo>
                  <a:pt x="765" y="543"/>
                </a:lnTo>
                <a:lnTo>
                  <a:pt x="835" y="543"/>
                </a:lnTo>
                <a:lnTo>
                  <a:pt x="835" y="557"/>
                </a:lnTo>
                <a:lnTo>
                  <a:pt x="843" y="557"/>
                </a:lnTo>
                <a:lnTo>
                  <a:pt x="843" y="583"/>
                </a:lnTo>
                <a:lnTo>
                  <a:pt x="853" y="583"/>
                </a:lnTo>
                <a:lnTo>
                  <a:pt x="853" y="627"/>
                </a:lnTo>
                <a:lnTo>
                  <a:pt x="861" y="627"/>
                </a:lnTo>
                <a:lnTo>
                  <a:pt x="861" y="649"/>
                </a:lnTo>
                <a:lnTo>
                  <a:pt x="873" y="649"/>
                </a:lnTo>
                <a:lnTo>
                  <a:pt x="873" y="661"/>
                </a:lnTo>
                <a:lnTo>
                  <a:pt x="886" y="661"/>
                </a:lnTo>
                <a:lnTo>
                  <a:pt x="886" y="675"/>
                </a:lnTo>
                <a:lnTo>
                  <a:pt x="896" y="675"/>
                </a:lnTo>
                <a:lnTo>
                  <a:pt x="896" y="685"/>
                </a:lnTo>
                <a:lnTo>
                  <a:pt x="908" y="685"/>
                </a:lnTo>
                <a:lnTo>
                  <a:pt x="908" y="693"/>
                </a:lnTo>
                <a:lnTo>
                  <a:pt x="963" y="693"/>
                </a:lnTo>
                <a:lnTo>
                  <a:pt x="963" y="717"/>
                </a:lnTo>
                <a:lnTo>
                  <a:pt x="977" y="717"/>
                </a:lnTo>
                <a:lnTo>
                  <a:pt x="977" y="731"/>
                </a:lnTo>
                <a:lnTo>
                  <a:pt x="989" y="731"/>
                </a:lnTo>
                <a:lnTo>
                  <a:pt x="989" y="739"/>
                </a:lnTo>
                <a:lnTo>
                  <a:pt x="1002" y="739"/>
                </a:lnTo>
                <a:lnTo>
                  <a:pt x="1002" y="757"/>
                </a:lnTo>
                <a:lnTo>
                  <a:pt x="1016" y="757"/>
                </a:lnTo>
                <a:lnTo>
                  <a:pt x="1016" y="797"/>
                </a:lnTo>
                <a:lnTo>
                  <a:pt x="1026" y="797"/>
                </a:lnTo>
                <a:lnTo>
                  <a:pt x="1026" y="809"/>
                </a:lnTo>
                <a:lnTo>
                  <a:pt x="1048" y="809"/>
                </a:lnTo>
                <a:lnTo>
                  <a:pt x="1048" y="821"/>
                </a:lnTo>
                <a:lnTo>
                  <a:pt x="1091" y="821"/>
                </a:lnTo>
                <a:lnTo>
                  <a:pt x="1091" y="829"/>
                </a:lnTo>
                <a:lnTo>
                  <a:pt x="1101" y="829"/>
                </a:lnTo>
                <a:lnTo>
                  <a:pt x="1101" y="841"/>
                </a:lnTo>
                <a:lnTo>
                  <a:pt x="1101" y="849"/>
                </a:lnTo>
                <a:lnTo>
                  <a:pt x="1112" y="849"/>
                </a:lnTo>
                <a:lnTo>
                  <a:pt x="1112" y="861"/>
                </a:lnTo>
                <a:lnTo>
                  <a:pt x="1134" y="861"/>
                </a:lnTo>
                <a:lnTo>
                  <a:pt x="1134" y="895"/>
                </a:lnTo>
                <a:lnTo>
                  <a:pt x="1142" y="895"/>
                </a:lnTo>
                <a:lnTo>
                  <a:pt x="1142" y="921"/>
                </a:lnTo>
                <a:lnTo>
                  <a:pt x="1154" y="921"/>
                </a:lnTo>
                <a:lnTo>
                  <a:pt x="1154" y="933"/>
                </a:lnTo>
                <a:lnTo>
                  <a:pt x="1162" y="933"/>
                </a:lnTo>
                <a:lnTo>
                  <a:pt x="1162" y="969"/>
                </a:lnTo>
                <a:lnTo>
                  <a:pt x="1250" y="969"/>
                </a:lnTo>
                <a:lnTo>
                  <a:pt x="1250" y="981"/>
                </a:lnTo>
                <a:lnTo>
                  <a:pt x="1262" y="981"/>
                </a:lnTo>
                <a:lnTo>
                  <a:pt x="1262" y="993"/>
                </a:lnTo>
                <a:lnTo>
                  <a:pt x="1270" y="993"/>
                </a:lnTo>
                <a:lnTo>
                  <a:pt x="1270" y="1003"/>
                </a:lnTo>
                <a:lnTo>
                  <a:pt x="1283" y="1003"/>
                </a:lnTo>
                <a:lnTo>
                  <a:pt x="1283" y="1013"/>
                </a:lnTo>
                <a:lnTo>
                  <a:pt x="1297" y="1013"/>
                </a:lnTo>
                <a:lnTo>
                  <a:pt x="1297" y="1028"/>
                </a:lnTo>
                <a:lnTo>
                  <a:pt x="1356" y="1028"/>
                </a:lnTo>
                <a:lnTo>
                  <a:pt x="1356" y="1038"/>
                </a:lnTo>
                <a:lnTo>
                  <a:pt x="1366" y="1038"/>
                </a:lnTo>
                <a:lnTo>
                  <a:pt x="1366" y="1054"/>
                </a:lnTo>
                <a:lnTo>
                  <a:pt x="1376" y="1054"/>
                </a:lnTo>
                <a:lnTo>
                  <a:pt x="1376" y="1064"/>
                </a:lnTo>
                <a:lnTo>
                  <a:pt x="1388" y="1064"/>
                </a:lnTo>
                <a:lnTo>
                  <a:pt x="1388" y="1076"/>
                </a:lnTo>
                <a:lnTo>
                  <a:pt x="1421" y="1076"/>
                </a:lnTo>
                <a:lnTo>
                  <a:pt x="1421" y="1090"/>
                </a:lnTo>
                <a:lnTo>
                  <a:pt x="1445" y="1090"/>
                </a:lnTo>
                <a:lnTo>
                  <a:pt x="1445" y="1108"/>
                </a:lnTo>
                <a:lnTo>
                  <a:pt x="1456" y="1108"/>
                </a:lnTo>
                <a:lnTo>
                  <a:pt x="1456" y="1120"/>
                </a:lnTo>
                <a:lnTo>
                  <a:pt x="1464" y="1120"/>
                </a:lnTo>
                <a:lnTo>
                  <a:pt x="1464" y="1132"/>
                </a:lnTo>
                <a:lnTo>
                  <a:pt x="1507" y="1132"/>
                </a:lnTo>
                <a:lnTo>
                  <a:pt x="1507" y="1144"/>
                </a:lnTo>
                <a:lnTo>
                  <a:pt x="1529" y="1144"/>
                </a:lnTo>
                <a:lnTo>
                  <a:pt x="1529" y="1170"/>
                </a:lnTo>
                <a:lnTo>
                  <a:pt x="1574" y="1170"/>
                </a:lnTo>
                <a:lnTo>
                  <a:pt x="1574" y="1194"/>
                </a:lnTo>
                <a:lnTo>
                  <a:pt x="1584" y="1194"/>
                </a:lnTo>
                <a:lnTo>
                  <a:pt x="1584" y="1216"/>
                </a:lnTo>
                <a:lnTo>
                  <a:pt x="1614" y="1216"/>
                </a:lnTo>
                <a:lnTo>
                  <a:pt x="1614" y="1236"/>
                </a:lnTo>
                <a:lnTo>
                  <a:pt x="1627" y="1236"/>
                </a:lnTo>
                <a:lnTo>
                  <a:pt x="1627" y="1248"/>
                </a:lnTo>
                <a:lnTo>
                  <a:pt x="1667" y="1248"/>
                </a:lnTo>
                <a:lnTo>
                  <a:pt x="1667" y="1264"/>
                </a:lnTo>
                <a:lnTo>
                  <a:pt x="1702" y="1264"/>
                </a:lnTo>
                <a:lnTo>
                  <a:pt x="1702" y="1284"/>
                </a:lnTo>
                <a:lnTo>
                  <a:pt x="1712" y="1284"/>
                </a:lnTo>
                <a:lnTo>
                  <a:pt x="1712" y="1296"/>
                </a:lnTo>
                <a:lnTo>
                  <a:pt x="1765" y="1296"/>
                </a:lnTo>
                <a:lnTo>
                  <a:pt x="1765" y="1312"/>
                </a:lnTo>
                <a:lnTo>
                  <a:pt x="1779" y="1312"/>
                </a:lnTo>
                <a:lnTo>
                  <a:pt x="1779" y="1326"/>
                </a:lnTo>
                <a:lnTo>
                  <a:pt x="1810" y="1326"/>
                </a:lnTo>
                <a:lnTo>
                  <a:pt x="1810" y="1356"/>
                </a:lnTo>
                <a:lnTo>
                  <a:pt x="1828" y="1356"/>
                </a:lnTo>
                <a:lnTo>
                  <a:pt x="1828" y="1370"/>
                </a:lnTo>
                <a:lnTo>
                  <a:pt x="1840" y="1370"/>
                </a:lnTo>
                <a:lnTo>
                  <a:pt x="1840" y="1388"/>
                </a:lnTo>
                <a:lnTo>
                  <a:pt x="1873" y="1388"/>
                </a:lnTo>
                <a:lnTo>
                  <a:pt x="1873" y="1406"/>
                </a:lnTo>
                <a:lnTo>
                  <a:pt x="1926" y="1406"/>
                </a:lnTo>
                <a:lnTo>
                  <a:pt x="1926" y="1420"/>
                </a:lnTo>
                <a:lnTo>
                  <a:pt x="2046" y="1420"/>
                </a:lnTo>
                <a:lnTo>
                  <a:pt x="2046" y="1438"/>
                </a:lnTo>
                <a:lnTo>
                  <a:pt x="2066" y="1438"/>
                </a:lnTo>
                <a:lnTo>
                  <a:pt x="2066" y="1470"/>
                </a:lnTo>
                <a:lnTo>
                  <a:pt x="2152" y="1470"/>
                </a:lnTo>
                <a:lnTo>
                  <a:pt x="2152" y="1492"/>
                </a:lnTo>
                <a:lnTo>
                  <a:pt x="2164" y="1492"/>
                </a:lnTo>
                <a:lnTo>
                  <a:pt x="2164" y="1516"/>
                </a:lnTo>
                <a:lnTo>
                  <a:pt x="2197" y="1516"/>
                </a:lnTo>
                <a:lnTo>
                  <a:pt x="2197" y="1536"/>
                </a:lnTo>
                <a:lnTo>
                  <a:pt x="2333" y="1536"/>
                </a:lnTo>
                <a:lnTo>
                  <a:pt x="2333" y="1554"/>
                </a:lnTo>
                <a:lnTo>
                  <a:pt x="2347" y="1554"/>
                </a:lnTo>
                <a:lnTo>
                  <a:pt x="2347" y="1580"/>
                </a:lnTo>
                <a:lnTo>
                  <a:pt x="2394" y="1580"/>
                </a:lnTo>
                <a:lnTo>
                  <a:pt x="2394" y="1602"/>
                </a:lnTo>
                <a:lnTo>
                  <a:pt x="2467" y="1602"/>
                </a:lnTo>
                <a:lnTo>
                  <a:pt x="2467" y="1634"/>
                </a:lnTo>
                <a:lnTo>
                  <a:pt x="2539" y="1634"/>
                </a:lnTo>
                <a:lnTo>
                  <a:pt x="2539" y="1652"/>
                </a:lnTo>
                <a:lnTo>
                  <a:pt x="2559" y="1652"/>
                </a:lnTo>
                <a:lnTo>
                  <a:pt x="2559" y="1682"/>
                </a:lnTo>
                <a:lnTo>
                  <a:pt x="2879" y="1682"/>
                </a:lnTo>
                <a:lnTo>
                  <a:pt x="2879" y="1728"/>
                </a:lnTo>
                <a:lnTo>
                  <a:pt x="3443" y="1728"/>
                </a:lnTo>
                <a:lnTo>
                  <a:pt x="3443" y="1845"/>
                </a:lnTo>
                <a:lnTo>
                  <a:pt x="3522" y="1845"/>
                </a:lnTo>
                <a:lnTo>
                  <a:pt x="3522" y="2007"/>
                </a:lnTo>
                <a:lnTo>
                  <a:pt x="3644" y="2007"/>
                </a:lnTo>
                <a:lnTo>
                  <a:pt x="3644" y="2181"/>
                </a:lnTo>
              </a:path>
            </a:pathLst>
          </a:custGeom>
          <a:noFill/>
          <a:ln w="28575">
            <a:solidFill>
              <a:srgbClr val="FF6600"/>
            </a:solidFill>
            <a:miter lim="800000"/>
            <a:headEnd/>
            <a:tailEnd/>
          </a:ln>
        </p:spPr>
        <p:txBody>
          <a:bodyPr/>
          <a:lstStyle/>
          <a:p>
            <a:endParaRPr lang="en-US" dirty="0">
              <a:solidFill>
                <a:schemeClr val="bg1"/>
              </a:solidFill>
              <a:latin typeface="Arial" panose="020B0604020202020204" pitchFamily="34" charset="0"/>
            </a:endParaRPr>
          </a:p>
        </p:txBody>
      </p:sp>
      <p:sp>
        <p:nvSpPr>
          <p:cNvPr id="139" name="TextBox 138"/>
          <p:cNvSpPr txBox="1">
            <a:spLocks noChangeArrowheads="1"/>
          </p:cNvSpPr>
          <p:nvPr/>
        </p:nvSpPr>
        <p:spPr bwMode="auto">
          <a:xfrm>
            <a:off x="5973662" y="3652480"/>
            <a:ext cx="2031325" cy="307777"/>
          </a:xfrm>
          <a:prstGeom prst="rect">
            <a:avLst/>
          </a:prstGeom>
          <a:noFill/>
          <a:ln w="9525">
            <a:noFill/>
            <a:miter lim="800000"/>
            <a:headEnd/>
            <a:tailEnd/>
          </a:ln>
        </p:spPr>
        <p:txBody>
          <a:bodyPr wrap="none">
            <a:spAutoFit/>
          </a:bodyPr>
          <a:lstStyle/>
          <a:p>
            <a:r>
              <a:rPr lang="en-US" sz="1400" b="1" dirty="0">
                <a:solidFill>
                  <a:schemeClr val="bg1"/>
                </a:solidFill>
                <a:latin typeface="Arial" panose="020B0604020202020204" pitchFamily="34" charset="0"/>
              </a:rPr>
              <a:t>Median </a:t>
            </a:r>
            <a:r>
              <a:rPr lang="en-US" sz="1400" b="1" dirty="0" smtClean="0">
                <a:solidFill>
                  <a:schemeClr val="bg1"/>
                </a:solidFill>
                <a:latin typeface="Arial" panose="020B0604020202020204" pitchFamily="34" charset="0"/>
              </a:rPr>
              <a:t>follow-up	</a:t>
            </a:r>
            <a:endParaRPr lang="en-US" sz="1400" b="1" dirty="0">
              <a:solidFill>
                <a:schemeClr val="bg1"/>
              </a:solidFill>
              <a:latin typeface="Arial" panose="020B0604020202020204" pitchFamily="34" charset="0"/>
            </a:endParaRPr>
          </a:p>
        </p:txBody>
      </p:sp>
      <p:cxnSp>
        <p:nvCxnSpPr>
          <p:cNvPr id="140" name="Straight Connector 139"/>
          <p:cNvCxnSpPr/>
          <p:nvPr/>
        </p:nvCxnSpPr>
        <p:spPr>
          <a:xfrm>
            <a:off x="1395927" y="3862906"/>
            <a:ext cx="2286000"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sp>
        <p:nvSpPr>
          <p:cNvPr id="14395" name="Line 71"/>
          <p:cNvSpPr>
            <a:spLocks noChangeShapeType="1"/>
          </p:cNvSpPr>
          <p:nvPr/>
        </p:nvSpPr>
        <p:spPr bwMode="auto">
          <a:xfrm>
            <a:off x="3350140" y="35930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76" name="Line 15"/>
          <p:cNvSpPr>
            <a:spLocks noChangeShapeType="1"/>
          </p:cNvSpPr>
          <p:nvPr/>
        </p:nvSpPr>
        <p:spPr bwMode="auto">
          <a:xfrm>
            <a:off x="6999802" y="4974156"/>
            <a:ext cx="0" cy="79375"/>
          </a:xfrm>
          <a:prstGeom prst="line">
            <a:avLst/>
          </a:prstGeom>
          <a:noFill/>
          <a:ln w="2">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77" name="Line 18"/>
          <p:cNvSpPr>
            <a:spLocks noChangeShapeType="1"/>
          </p:cNvSpPr>
          <p:nvPr/>
        </p:nvSpPr>
        <p:spPr bwMode="auto">
          <a:xfrm>
            <a:off x="6844227" y="47915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78" name="Line 19"/>
          <p:cNvSpPr>
            <a:spLocks noChangeShapeType="1"/>
          </p:cNvSpPr>
          <p:nvPr/>
        </p:nvSpPr>
        <p:spPr bwMode="auto">
          <a:xfrm>
            <a:off x="6656902" y="47915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79" name="Line 20"/>
          <p:cNvSpPr>
            <a:spLocks noChangeShapeType="1"/>
          </p:cNvSpPr>
          <p:nvPr/>
        </p:nvSpPr>
        <p:spPr bwMode="auto">
          <a:xfrm>
            <a:off x="6537840" y="47915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0" name="Line 21"/>
          <p:cNvSpPr>
            <a:spLocks noChangeShapeType="1"/>
          </p:cNvSpPr>
          <p:nvPr/>
        </p:nvSpPr>
        <p:spPr bwMode="auto">
          <a:xfrm>
            <a:off x="6337815" y="47915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1" name="Line 55"/>
          <p:cNvSpPr>
            <a:spLocks noChangeShapeType="1"/>
          </p:cNvSpPr>
          <p:nvPr/>
        </p:nvSpPr>
        <p:spPr bwMode="auto">
          <a:xfrm>
            <a:off x="1929327" y="23182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2" name="Line 58"/>
          <p:cNvSpPr>
            <a:spLocks noChangeShapeType="1"/>
          </p:cNvSpPr>
          <p:nvPr/>
        </p:nvSpPr>
        <p:spPr bwMode="auto">
          <a:xfrm>
            <a:off x="1518165" y="20737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3" name="Line 59"/>
          <p:cNvSpPr>
            <a:spLocks noChangeShapeType="1"/>
          </p:cNvSpPr>
          <p:nvPr/>
        </p:nvSpPr>
        <p:spPr bwMode="auto">
          <a:xfrm>
            <a:off x="1465777" y="20452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4" name="Line 60"/>
          <p:cNvSpPr>
            <a:spLocks noChangeShapeType="1"/>
          </p:cNvSpPr>
          <p:nvPr/>
        </p:nvSpPr>
        <p:spPr bwMode="auto">
          <a:xfrm>
            <a:off x="1453077" y="20452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5" name="Line 61"/>
          <p:cNvSpPr>
            <a:spLocks noChangeShapeType="1"/>
          </p:cNvSpPr>
          <p:nvPr/>
        </p:nvSpPr>
        <p:spPr bwMode="auto">
          <a:xfrm>
            <a:off x="1434027" y="20452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6" name="Line 62"/>
          <p:cNvSpPr>
            <a:spLocks noChangeShapeType="1"/>
          </p:cNvSpPr>
          <p:nvPr/>
        </p:nvSpPr>
        <p:spPr bwMode="auto">
          <a:xfrm>
            <a:off x="4207390" y="41026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7" name="Line 63"/>
          <p:cNvSpPr>
            <a:spLocks noChangeShapeType="1"/>
          </p:cNvSpPr>
          <p:nvPr/>
        </p:nvSpPr>
        <p:spPr bwMode="auto">
          <a:xfrm>
            <a:off x="4096265" y="404864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8" name="Line 64"/>
          <p:cNvSpPr>
            <a:spLocks noChangeShapeType="1"/>
          </p:cNvSpPr>
          <p:nvPr/>
        </p:nvSpPr>
        <p:spPr bwMode="auto">
          <a:xfrm>
            <a:off x="3997840" y="40168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89" name="Line 65"/>
          <p:cNvSpPr>
            <a:spLocks noChangeShapeType="1"/>
          </p:cNvSpPr>
          <p:nvPr/>
        </p:nvSpPr>
        <p:spPr bwMode="auto">
          <a:xfrm>
            <a:off x="3896240" y="39057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90" name="Line 66"/>
          <p:cNvSpPr>
            <a:spLocks noChangeShapeType="1"/>
          </p:cNvSpPr>
          <p:nvPr/>
        </p:nvSpPr>
        <p:spPr bwMode="auto">
          <a:xfrm>
            <a:off x="3783527" y="385338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91" name="Line 67"/>
          <p:cNvSpPr>
            <a:spLocks noChangeShapeType="1"/>
          </p:cNvSpPr>
          <p:nvPr/>
        </p:nvSpPr>
        <p:spPr bwMode="auto">
          <a:xfrm>
            <a:off x="3726377" y="38009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92" name="Line 68"/>
          <p:cNvSpPr>
            <a:spLocks noChangeShapeType="1"/>
          </p:cNvSpPr>
          <p:nvPr/>
        </p:nvSpPr>
        <p:spPr bwMode="auto">
          <a:xfrm>
            <a:off x="3677165" y="37724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93" name="Line 69"/>
          <p:cNvSpPr>
            <a:spLocks noChangeShapeType="1"/>
          </p:cNvSpPr>
          <p:nvPr/>
        </p:nvSpPr>
        <p:spPr bwMode="auto">
          <a:xfrm>
            <a:off x="3577152" y="3691456"/>
            <a:ext cx="0" cy="80963"/>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94" name="Line 70"/>
          <p:cNvSpPr>
            <a:spLocks noChangeShapeType="1"/>
          </p:cNvSpPr>
          <p:nvPr/>
        </p:nvSpPr>
        <p:spPr bwMode="auto">
          <a:xfrm>
            <a:off x="3505715" y="3678756"/>
            <a:ext cx="0" cy="80963"/>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96" name="Line 72"/>
          <p:cNvSpPr>
            <a:spLocks noChangeShapeType="1"/>
          </p:cNvSpPr>
          <p:nvPr/>
        </p:nvSpPr>
        <p:spPr bwMode="auto">
          <a:xfrm>
            <a:off x="3156465" y="33612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97" name="Line 73"/>
          <p:cNvSpPr>
            <a:spLocks noChangeShapeType="1"/>
          </p:cNvSpPr>
          <p:nvPr/>
        </p:nvSpPr>
        <p:spPr bwMode="auto">
          <a:xfrm>
            <a:off x="3112015" y="33517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98" name="Line 74"/>
          <p:cNvSpPr>
            <a:spLocks noChangeShapeType="1"/>
          </p:cNvSpPr>
          <p:nvPr/>
        </p:nvSpPr>
        <p:spPr bwMode="auto">
          <a:xfrm>
            <a:off x="2885002" y="31485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399" name="Line 75"/>
          <p:cNvSpPr>
            <a:spLocks noChangeShapeType="1"/>
          </p:cNvSpPr>
          <p:nvPr/>
        </p:nvSpPr>
        <p:spPr bwMode="auto">
          <a:xfrm>
            <a:off x="4258190" y="415024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00" name="Line 76"/>
          <p:cNvSpPr>
            <a:spLocks noChangeShapeType="1"/>
          </p:cNvSpPr>
          <p:nvPr/>
        </p:nvSpPr>
        <p:spPr bwMode="auto">
          <a:xfrm>
            <a:off x="4497902" y="42883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01" name="Line 77"/>
          <p:cNvSpPr>
            <a:spLocks noChangeShapeType="1"/>
          </p:cNvSpPr>
          <p:nvPr/>
        </p:nvSpPr>
        <p:spPr bwMode="auto">
          <a:xfrm>
            <a:off x="4394715" y="42661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02" name="Line 78"/>
          <p:cNvSpPr>
            <a:spLocks noChangeShapeType="1"/>
          </p:cNvSpPr>
          <p:nvPr/>
        </p:nvSpPr>
        <p:spPr bwMode="auto">
          <a:xfrm>
            <a:off x="6075877" y="47947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03" name="Line 79"/>
          <p:cNvSpPr>
            <a:spLocks noChangeShapeType="1"/>
          </p:cNvSpPr>
          <p:nvPr/>
        </p:nvSpPr>
        <p:spPr bwMode="auto">
          <a:xfrm>
            <a:off x="6163190" y="47947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04" name="Line 80"/>
          <p:cNvSpPr>
            <a:spLocks noChangeShapeType="1"/>
          </p:cNvSpPr>
          <p:nvPr/>
        </p:nvSpPr>
        <p:spPr bwMode="auto">
          <a:xfrm>
            <a:off x="5923477" y="4715394"/>
            <a:ext cx="0" cy="79375"/>
          </a:xfrm>
          <a:prstGeom prst="line">
            <a:avLst/>
          </a:prstGeom>
          <a:noFill/>
          <a:ln w="9525">
            <a:solidFill>
              <a:srgbClr val="000000"/>
            </a:solidFill>
            <a:miter lim="800000"/>
            <a:headEnd/>
            <a:tailEnd/>
          </a:ln>
        </p:spPr>
        <p:txBody>
          <a:bodyPr/>
          <a:lstStyle/>
          <a:p>
            <a:endParaRPr lang="en-US" dirty="0">
              <a:solidFill>
                <a:schemeClr val="bg1"/>
              </a:solidFill>
              <a:latin typeface="Arial" panose="020B0604020202020204" pitchFamily="34" charset="0"/>
            </a:endParaRPr>
          </a:p>
        </p:txBody>
      </p:sp>
      <p:sp>
        <p:nvSpPr>
          <p:cNvPr id="14405" name="Line 81"/>
          <p:cNvSpPr>
            <a:spLocks noChangeShapeType="1"/>
          </p:cNvSpPr>
          <p:nvPr/>
        </p:nvSpPr>
        <p:spPr bwMode="auto">
          <a:xfrm>
            <a:off x="5774252" y="47153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06" name="Line 82"/>
          <p:cNvSpPr>
            <a:spLocks noChangeShapeType="1"/>
          </p:cNvSpPr>
          <p:nvPr/>
        </p:nvSpPr>
        <p:spPr bwMode="auto">
          <a:xfrm>
            <a:off x="5720277" y="47153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07" name="Line 83"/>
          <p:cNvSpPr>
            <a:spLocks noChangeShapeType="1"/>
          </p:cNvSpPr>
          <p:nvPr/>
        </p:nvSpPr>
        <p:spPr bwMode="auto">
          <a:xfrm>
            <a:off x="5671065" y="47153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08" name="Line 84"/>
          <p:cNvSpPr>
            <a:spLocks noChangeShapeType="1"/>
          </p:cNvSpPr>
          <p:nvPr/>
        </p:nvSpPr>
        <p:spPr bwMode="auto">
          <a:xfrm>
            <a:off x="5552002" y="47153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09" name="Line 85"/>
          <p:cNvSpPr>
            <a:spLocks noChangeShapeType="1"/>
          </p:cNvSpPr>
          <p:nvPr/>
        </p:nvSpPr>
        <p:spPr bwMode="auto">
          <a:xfrm>
            <a:off x="5436115" y="46360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0" name="Line 86"/>
          <p:cNvSpPr>
            <a:spLocks noChangeShapeType="1"/>
          </p:cNvSpPr>
          <p:nvPr/>
        </p:nvSpPr>
        <p:spPr bwMode="auto">
          <a:xfrm>
            <a:off x="5396427" y="46360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1" name="Line 87"/>
          <p:cNvSpPr>
            <a:spLocks noChangeShapeType="1"/>
          </p:cNvSpPr>
          <p:nvPr/>
        </p:nvSpPr>
        <p:spPr bwMode="auto">
          <a:xfrm>
            <a:off x="5244027" y="459474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2" name="Line 88"/>
          <p:cNvSpPr>
            <a:spLocks noChangeShapeType="1"/>
          </p:cNvSpPr>
          <p:nvPr/>
        </p:nvSpPr>
        <p:spPr bwMode="auto">
          <a:xfrm>
            <a:off x="5177352" y="455664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3" name="Line 89"/>
          <p:cNvSpPr>
            <a:spLocks noChangeShapeType="1"/>
          </p:cNvSpPr>
          <p:nvPr/>
        </p:nvSpPr>
        <p:spPr bwMode="auto">
          <a:xfrm>
            <a:off x="5121790" y="44867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4" name="Line 90"/>
          <p:cNvSpPr>
            <a:spLocks noChangeShapeType="1"/>
          </p:cNvSpPr>
          <p:nvPr/>
        </p:nvSpPr>
        <p:spPr bwMode="auto">
          <a:xfrm>
            <a:off x="5093215" y="44867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5" name="Line 91"/>
          <p:cNvSpPr>
            <a:spLocks noChangeShapeType="1"/>
          </p:cNvSpPr>
          <p:nvPr/>
        </p:nvSpPr>
        <p:spPr bwMode="auto">
          <a:xfrm>
            <a:off x="5056702" y="44867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6" name="Line 92"/>
          <p:cNvSpPr>
            <a:spLocks noChangeShapeType="1"/>
          </p:cNvSpPr>
          <p:nvPr/>
        </p:nvSpPr>
        <p:spPr bwMode="auto">
          <a:xfrm>
            <a:off x="4990027" y="44867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7" name="Line 93"/>
          <p:cNvSpPr>
            <a:spLocks noChangeShapeType="1"/>
          </p:cNvSpPr>
          <p:nvPr/>
        </p:nvSpPr>
        <p:spPr bwMode="auto">
          <a:xfrm>
            <a:off x="4802702" y="43947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8" name="Line 94"/>
          <p:cNvSpPr>
            <a:spLocks noChangeShapeType="1"/>
          </p:cNvSpPr>
          <p:nvPr/>
        </p:nvSpPr>
        <p:spPr bwMode="auto">
          <a:xfrm>
            <a:off x="4769365" y="43947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19" name="Line 95"/>
          <p:cNvSpPr>
            <a:spLocks noChangeShapeType="1"/>
          </p:cNvSpPr>
          <p:nvPr/>
        </p:nvSpPr>
        <p:spPr bwMode="auto">
          <a:xfrm>
            <a:off x="4734440" y="43947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0" name="Line 96"/>
          <p:cNvSpPr>
            <a:spLocks noChangeShapeType="1"/>
          </p:cNvSpPr>
          <p:nvPr/>
        </p:nvSpPr>
        <p:spPr bwMode="auto">
          <a:xfrm>
            <a:off x="4656652" y="42883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1" name="Line 97"/>
          <p:cNvSpPr>
            <a:spLocks noChangeShapeType="1"/>
          </p:cNvSpPr>
          <p:nvPr/>
        </p:nvSpPr>
        <p:spPr bwMode="auto">
          <a:xfrm>
            <a:off x="6841052" y="47915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2" name="Line 98"/>
          <p:cNvSpPr>
            <a:spLocks noChangeShapeType="1"/>
          </p:cNvSpPr>
          <p:nvPr/>
        </p:nvSpPr>
        <p:spPr bwMode="auto">
          <a:xfrm>
            <a:off x="6996627" y="497098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3" name="Line 56"/>
          <p:cNvSpPr>
            <a:spLocks noChangeShapeType="1"/>
          </p:cNvSpPr>
          <p:nvPr/>
        </p:nvSpPr>
        <p:spPr bwMode="auto">
          <a:xfrm>
            <a:off x="1434027" y="20452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4" name="Line 56"/>
          <p:cNvSpPr>
            <a:spLocks noChangeShapeType="1"/>
          </p:cNvSpPr>
          <p:nvPr/>
        </p:nvSpPr>
        <p:spPr bwMode="auto">
          <a:xfrm>
            <a:off x="1465777" y="207538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5" name="Line 56"/>
          <p:cNvSpPr>
            <a:spLocks noChangeShapeType="1"/>
          </p:cNvSpPr>
          <p:nvPr/>
        </p:nvSpPr>
        <p:spPr bwMode="auto">
          <a:xfrm>
            <a:off x="1445140" y="20452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6" name="Line 56"/>
          <p:cNvSpPr>
            <a:spLocks noChangeShapeType="1"/>
          </p:cNvSpPr>
          <p:nvPr/>
        </p:nvSpPr>
        <p:spPr bwMode="auto">
          <a:xfrm>
            <a:off x="1465777" y="20452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7" name="Line 56"/>
          <p:cNvSpPr>
            <a:spLocks noChangeShapeType="1"/>
          </p:cNvSpPr>
          <p:nvPr/>
        </p:nvSpPr>
        <p:spPr bwMode="auto">
          <a:xfrm>
            <a:off x="1516577" y="20737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8" name="Line 56"/>
          <p:cNvSpPr>
            <a:spLocks noChangeShapeType="1"/>
          </p:cNvSpPr>
          <p:nvPr/>
        </p:nvSpPr>
        <p:spPr bwMode="auto">
          <a:xfrm>
            <a:off x="1532452" y="208014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29" name="Line 56"/>
          <p:cNvSpPr>
            <a:spLocks noChangeShapeType="1"/>
          </p:cNvSpPr>
          <p:nvPr/>
        </p:nvSpPr>
        <p:spPr bwMode="auto">
          <a:xfrm>
            <a:off x="1929327" y="23198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0" name="Line 56"/>
          <p:cNvSpPr>
            <a:spLocks noChangeShapeType="1"/>
          </p:cNvSpPr>
          <p:nvPr/>
        </p:nvSpPr>
        <p:spPr bwMode="auto">
          <a:xfrm>
            <a:off x="2099190" y="24500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1" name="Line 56"/>
          <p:cNvSpPr>
            <a:spLocks noChangeShapeType="1"/>
          </p:cNvSpPr>
          <p:nvPr/>
        </p:nvSpPr>
        <p:spPr bwMode="auto">
          <a:xfrm>
            <a:off x="2156340" y="249924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2" name="Line 56"/>
          <p:cNvSpPr>
            <a:spLocks noChangeShapeType="1"/>
          </p:cNvSpPr>
          <p:nvPr/>
        </p:nvSpPr>
        <p:spPr bwMode="auto">
          <a:xfrm>
            <a:off x="2210315" y="25405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3" name="Line 56"/>
          <p:cNvSpPr>
            <a:spLocks noChangeShapeType="1"/>
          </p:cNvSpPr>
          <p:nvPr/>
        </p:nvSpPr>
        <p:spPr bwMode="auto">
          <a:xfrm>
            <a:off x="2343665" y="26484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4" name="Line 56"/>
          <p:cNvSpPr>
            <a:spLocks noChangeShapeType="1"/>
          </p:cNvSpPr>
          <p:nvPr/>
        </p:nvSpPr>
        <p:spPr bwMode="auto">
          <a:xfrm>
            <a:off x="2399227" y="27310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5" name="Line 56"/>
          <p:cNvSpPr>
            <a:spLocks noChangeShapeType="1"/>
          </p:cNvSpPr>
          <p:nvPr/>
        </p:nvSpPr>
        <p:spPr bwMode="auto">
          <a:xfrm>
            <a:off x="2556390" y="281039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6" name="Line 56"/>
          <p:cNvSpPr>
            <a:spLocks noChangeShapeType="1"/>
          </p:cNvSpPr>
          <p:nvPr/>
        </p:nvSpPr>
        <p:spPr bwMode="auto">
          <a:xfrm>
            <a:off x="2584965" y="28564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7" name="Line 56"/>
          <p:cNvSpPr>
            <a:spLocks noChangeShapeType="1"/>
          </p:cNvSpPr>
          <p:nvPr/>
        </p:nvSpPr>
        <p:spPr bwMode="auto">
          <a:xfrm>
            <a:off x="2716727" y="291358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8" name="Line 56"/>
          <p:cNvSpPr>
            <a:spLocks noChangeShapeType="1"/>
          </p:cNvSpPr>
          <p:nvPr/>
        </p:nvSpPr>
        <p:spPr bwMode="auto">
          <a:xfrm>
            <a:off x="2650052" y="29199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39" name="Line 56"/>
          <p:cNvSpPr>
            <a:spLocks noChangeShapeType="1"/>
          </p:cNvSpPr>
          <p:nvPr/>
        </p:nvSpPr>
        <p:spPr bwMode="auto">
          <a:xfrm>
            <a:off x="2756415" y="29453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0" name="Line 56"/>
          <p:cNvSpPr>
            <a:spLocks noChangeShapeType="1"/>
          </p:cNvSpPr>
          <p:nvPr/>
        </p:nvSpPr>
        <p:spPr bwMode="auto">
          <a:xfrm>
            <a:off x="2907227" y="31580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1" name="Line 56"/>
          <p:cNvSpPr>
            <a:spLocks noChangeShapeType="1"/>
          </p:cNvSpPr>
          <p:nvPr/>
        </p:nvSpPr>
        <p:spPr bwMode="auto">
          <a:xfrm>
            <a:off x="2981840" y="32136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2" name="Line 56"/>
          <p:cNvSpPr>
            <a:spLocks noChangeShapeType="1"/>
          </p:cNvSpPr>
          <p:nvPr/>
        </p:nvSpPr>
        <p:spPr bwMode="auto">
          <a:xfrm>
            <a:off x="2965965" y="32072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3" name="Line 56"/>
          <p:cNvSpPr>
            <a:spLocks noChangeShapeType="1"/>
          </p:cNvSpPr>
          <p:nvPr/>
        </p:nvSpPr>
        <p:spPr bwMode="auto">
          <a:xfrm>
            <a:off x="2999302" y="322790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4" name="Line 56"/>
          <p:cNvSpPr>
            <a:spLocks noChangeShapeType="1"/>
          </p:cNvSpPr>
          <p:nvPr/>
        </p:nvSpPr>
        <p:spPr bwMode="auto">
          <a:xfrm>
            <a:off x="3215202" y="34406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5" name="Line 56"/>
          <p:cNvSpPr>
            <a:spLocks noChangeShapeType="1"/>
          </p:cNvSpPr>
          <p:nvPr/>
        </p:nvSpPr>
        <p:spPr bwMode="auto">
          <a:xfrm>
            <a:off x="3080265" y="33485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6" name="Line 56"/>
          <p:cNvSpPr>
            <a:spLocks noChangeShapeType="1"/>
          </p:cNvSpPr>
          <p:nvPr/>
        </p:nvSpPr>
        <p:spPr bwMode="auto">
          <a:xfrm>
            <a:off x="3175515" y="33914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7" name="Line 56"/>
          <p:cNvSpPr>
            <a:spLocks noChangeShapeType="1"/>
          </p:cNvSpPr>
          <p:nvPr/>
        </p:nvSpPr>
        <p:spPr bwMode="auto">
          <a:xfrm>
            <a:off x="3302515" y="359938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8" name="Line 56"/>
          <p:cNvSpPr>
            <a:spLocks noChangeShapeType="1"/>
          </p:cNvSpPr>
          <p:nvPr/>
        </p:nvSpPr>
        <p:spPr bwMode="auto">
          <a:xfrm>
            <a:off x="3367602" y="35930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49" name="Line 56"/>
          <p:cNvSpPr>
            <a:spLocks noChangeShapeType="1"/>
          </p:cNvSpPr>
          <p:nvPr/>
        </p:nvSpPr>
        <p:spPr bwMode="auto">
          <a:xfrm>
            <a:off x="3470790" y="36771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0" name="Line 56"/>
          <p:cNvSpPr>
            <a:spLocks noChangeShapeType="1"/>
          </p:cNvSpPr>
          <p:nvPr/>
        </p:nvSpPr>
        <p:spPr bwMode="auto">
          <a:xfrm>
            <a:off x="3691452" y="37724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1" name="Line 47"/>
          <p:cNvSpPr>
            <a:spLocks noChangeShapeType="1"/>
          </p:cNvSpPr>
          <p:nvPr/>
        </p:nvSpPr>
        <p:spPr bwMode="auto">
          <a:xfrm>
            <a:off x="3631127" y="375178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2" name="Line 47"/>
          <p:cNvSpPr>
            <a:spLocks noChangeShapeType="1"/>
          </p:cNvSpPr>
          <p:nvPr/>
        </p:nvSpPr>
        <p:spPr bwMode="auto">
          <a:xfrm>
            <a:off x="3797815" y="38613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3" name="Line 56"/>
          <p:cNvSpPr>
            <a:spLocks noChangeShapeType="1"/>
          </p:cNvSpPr>
          <p:nvPr/>
        </p:nvSpPr>
        <p:spPr bwMode="auto">
          <a:xfrm>
            <a:off x="3908940" y="39057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4" name="Line 56"/>
          <p:cNvSpPr>
            <a:spLocks noChangeShapeType="1"/>
          </p:cNvSpPr>
          <p:nvPr/>
        </p:nvSpPr>
        <p:spPr bwMode="auto">
          <a:xfrm>
            <a:off x="3859727" y="391211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5" name="Line 56"/>
          <p:cNvSpPr>
            <a:spLocks noChangeShapeType="1"/>
          </p:cNvSpPr>
          <p:nvPr/>
        </p:nvSpPr>
        <p:spPr bwMode="auto">
          <a:xfrm>
            <a:off x="3954977" y="39708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6" name="Line 56"/>
          <p:cNvSpPr>
            <a:spLocks noChangeShapeType="1"/>
          </p:cNvSpPr>
          <p:nvPr/>
        </p:nvSpPr>
        <p:spPr bwMode="auto">
          <a:xfrm>
            <a:off x="4010540" y="40200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7" name="Line 56"/>
          <p:cNvSpPr>
            <a:spLocks noChangeShapeType="1"/>
          </p:cNvSpPr>
          <p:nvPr/>
        </p:nvSpPr>
        <p:spPr bwMode="auto">
          <a:xfrm>
            <a:off x="4074040" y="40454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8" name="Line 56"/>
          <p:cNvSpPr>
            <a:spLocks noChangeShapeType="1"/>
          </p:cNvSpPr>
          <p:nvPr/>
        </p:nvSpPr>
        <p:spPr bwMode="auto">
          <a:xfrm>
            <a:off x="4108965" y="404864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59" name="Line 56"/>
          <p:cNvSpPr>
            <a:spLocks noChangeShapeType="1"/>
          </p:cNvSpPr>
          <p:nvPr/>
        </p:nvSpPr>
        <p:spPr bwMode="auto">
          <a:xfrm>
            <a:off x="4151827" y="4099444"/>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60" name="Line 56"/>
          <p:cNvSpPr>
            <a:spLocks noChangeShapeType="1"/>
          </p:cNvSpPr>
          <p:nvPr/>
        </p:nvSpPr>
        <p:spPr bwMode="auto">
          <a:xfrm>
            <a:off x="4370902" y="42359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61" name="Line 56"/>
          <p:cNvSpPr>
            <a:spLocks noChangeShapeType="1"/>
          </p:cNvSpPr>
          <p:nvPr/>
        </p:nvSpPr>
        <p:spPr bwMode="auto">
          <a:xfrm>
            <a:off x="4521715" y="428518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62" name="Line 56"/>
          <p:cNvSpPr>
            <a:spLocks noChangeShapeType="1"/>
          </p:cNvSpPr>
          <p:nvPr/>
        </p:nvSpPr>
        <p:spPr bwMode="auto">
          <a:xfrm>
            <a:off x="5355152" y="463443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63" name="Line 56"/>
          <p:cNvSpPr>
            <a:spLocks noChangeShapeType="1"/>
          </p:cNvSpPr>
          <p:nvPr/>
        </p:nvSpPr>
        <p:spPr bwMode="auto">
          <a:xfrm>
            <a:off x="6525140" y="4794769"/>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64" name="Line 56"/>
          <p:cNvSpPr>
            <a:spLocks noChangeShapeType="1"/>
          </p:cNvSpPr>
          <p:nvPr/>
        </p:nvSpPr>
        <p:spPr bwMode="auto">
          <a:xfrm>
            <a:off x="5532952" y="4716981"/>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65" name="Line 56"/>
          <p:cNvSpPr>
            <a:spLocks noChangeShapeType="1"/>
          </p:cNvSpPr>
          <p:nvPr/>
        </p:nvSpPr>
        <p:spPr bwMode="auto">
          <a:xfrm>
            <a:off x="6602927" y="47963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66" name="Line 56"/>
          <p:cNvSpPr>
            <a:spLocks noChangeShapeType="1"/>
          </p:cNvSpPr>
          <p:nvPr/>
        </p:nvSpPr>
        <p:spPr bwMode="auto">
          <a:xfrm>
            <a:off x="6631502" y="47963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67" name="Line 56"/>
          <p:cNvSpPr>
            <a:spLocks noChangeShapeType="1"/>
          </p:cNvSpPr>
          <p:nvPr/>
        </p:nvSpPr>
        <p:spPr bwMode="auto">
          <a:xfrm>
            <a:off x="6799777" y="4796356"/>
            <a:ext cx="0" cy="79375"/>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cxnSp>
        <p:nvCxnSpPr>
          <p:cNvPr id="141" name="Straight Connector 140"/>
          <p:cNvCxnSpPr/>
          <p:nvPr/>
        </p:nvCxnSpPr>
        <p:spPr>
          <a:xfrm flipV="1">
            <a:off x="3704152" y="3896245"/>
            <a:ext cx="0" cy="1718743"/>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sp>
        <p:nvSpPr>
          <p:cNvPr id="14476" name="Line 15"/>
          <p:cNvSpPr>
            <a:spLocks noChangeShapeType="1"/>
          </p:cNvSpPr>
          <p:nvPr/>
        </p:nvSpPr>
        <p:spPr bwMode="auto">
          <a:xfrm>
            <a:off x="1441965" y="2061728"/>
            <a:ext cx="0" cy="50797"/>
          </a:xfrm>
          <a:prstGeom prst="line">
            <a:avLst/>
          </a:prstGeom>
          <a:noFill/>
          <a:ln w="6350">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15" name="Freeform 10"/>
          <p:cNvSpPr>
            <a:spLocks/>
          </p:cNvSpPr>
          <p:nvPr/>
        </p:nvSpPr>
        <p:spPr bwMode="auto">
          <a:xfrm>
            <a:off x="1424502" y="2141098"/>
            <a:ext cx="6127750" cy="2989073"/>
          </a:xfrm>
          <a:custGeom>
            <a:avLst/>
            <a:gdLst>
              <a:gd name="T0" fmla="*/ 2147483647 w 3860"/>
              <a:gd name="T1" fmla="*/ 2147483647 h 1883"/>
              <a:gd name="T2" fmla="*/ 2147483647 w 3860"/>
              <a:gd name="T3" fmla="*/ 2147483647 h 1883"/>
              <a:gd name="T4" fmla="*/ 2147483647 w 3860"/>
              <a:gd name="T5" fmla="*/ 2147483647 h 1883"/>
              <a:gd name="T6" fmla="*/ 2147483647 w 3860"/>
              <a:gd name="T7" fmla="*/ 2147483647 h 1883"/>
              <a:gd name="T8" fmla="*/ 2147483647 w 3860"/>
              <a:gd name="T9" fmla="*/ 2147483647 h 1883"/>
              <a:gd name="T10" fmla="*/ 2147483647 w 3860"/>
              <a:gd name="T11" fmla="*/ 2147483647 h 1883"/>
              <a:gd name="T12" fmla="*/ 2147483647 w 3860"/>
              <a:gd name="T13" fmla="*/ 2147483647 h 1883"/>
              <a:gd name="T14" fmla="*/ 2147483647 w 3860"/>
              <a:gd name="T15" fmla="*/ 2147483647 h 1883"/>
              <a:gd name="T16" fmla="*/ 2147483647 w 3860"/>
              <a:gd name="T17" fmla="*/ 2147483647 h 1883"/>
              <a:gd name="T18" fmla="*/ 2147483647 w 3860"/>
              <a:gd name="T19" fmla="*/ 2147483647 h 1883"/>
              <a:gd name="T20" fmla="*/ 2147483647 w 3860"/>
              <a:gd name="T21" fmla="*/ 2147483647 h 1883"/>
              <a:gd name="T22" fmla="*/ 2147483647 w 3860"/>
              <a:gd name="T23" fmla="*/ 2147483647 h 1883"/>
              <a:gd name="T24" fmla="*/ 2147483647 w 3860"/>
              <a:gd name="T25" fmla="*/ 2147483647 h 1883"/>
              <a:gd name="T26" fmla="*/ 2147483647 w 3860"/>
              <a:gd name="T27" fmla="*/ 2147483647 h 1883"/>
              <a:gd name="T28" fmla="*/ 2147483647 w 3860"/>
              <a:gd name="T29" fmla="*/ 2147483647 h 1883"/>
              <a:gd name="T30" fmla="*/ 2147483647 w 3860"/>
              <a:gd name="T31" fmla="*/ 2147483647 h 1883"/>
              <a:gd name="T32" fmla="*/ 2147483647 w 3860"/>
              <a:gd name="T33" fmla="*/ 2147483647 h 1883"/>
              <a:gd name="T34" fmla="*/ 2147483647 w 3860"/>
              <a:gd name="T35" fmla="*/ 2147483647 h 1883"/>
              <a:gd name="T36" fmla="*/ 2147483647 w 3860"/>
              <a:gd name="T37" fmla="*/ 2147483647 h 1883"/>
              <a:gd name="T38" fmla="*/ 2147483647 w 3860"/>
              <a:gd name="T39" fmla="*/ 2147483647 h 1883"/>
              <a:gd name="T40" fmla="*/ 2147483647 w 3860"/>
              <a:gd name="T41" fmla="*/ 2147483647 h 1883"/>
              <a:gd name="T42" fmla="*/ 2147483647 w 3860"/>
              <a:gd name="T43" fmla="*/ 2147483647 h 1883"/>
              <a:gd name="T44" fmla="*/ 2147483647 w 3860"/>
              <a:gd name="T45" fmla="*/ 2147483647 h 1883"/>
              <a:gd name="T46" fmla="*/ 2147483647 w 3860"/>
              <a:gd name="T47" fmla="*/ 2147483647 h 1883"/>
              <a:gd name="T48" fmla="*/ 2147483647 w 3860"/>
              <a:gd name="T49" fmla="*/ 2147483647 h 1883"/>
              <a:gd name="T50" fmla="*/ 2147483647 w 3860"/>
              <a:gd name="T51" fmla="*/ 2147483647 h 1883"/>
              <a:gd name="T52" fmla="*/ 2147483647 w 3860"/>
              <a:gd name="T53" fmla="*/ 2147483647 h 1883"/>
              <a:gd name="T54" fmla="*/ 2147483647 w 3860"/>
              <a:gd name="T55" fmla="*/ 2147483647 h 1883"/>
              <a:gd name="T56" fmla="*/ 2147483647 w 3860"/>
              <a:gd name="T57" fmla="*/ 2147483647 h 1883"/>
              <a:gd name="T58" fmla="*/ 2147483647 w 3860"/>
              <a:gd name="T59" fmla="*/ 2147483647 h 1883"/>
              <a:gd name="T60" fmla="*/ 2147483647 w 3860"/>
              <a:gd name="T61" fmla="*/ 2147483647 h 1883"/>
              <a:gd name="T62" fmla="*/ 2147483647 w 3860"/>
              <a:gd name="T63" fmla="*/ 2147483647 h 1883"/>
              <a:gd name="T64" fmla="*/ 2147483647 w 3860"/>
              <a:gd name="T65" fmla="*/ 2147483647 h 1883"/>
              <a:gd name="T66" fmla="*/ 2147483647 w 3860"/>
              <a:gd name="T67" fmla="*/ 2147483647 h 1883"/>
              <a:gd name="T68" fmla="*/ 2147483647 w 3860"/>
              <a:gd name="T69" fmla="*/ 2147483647 h 1883"/>
              <a:gd name="T70" fmla="*/ 2147483647 w 3860"/>
              <a:gd name="T71" fmla="*/ 2147483647 h 1883"/>
              <a:gd name="T72" fmla="*/ 2147483647 w 3860"/>
              <a:gd name="T73" fmla="*/ 2147483647 h 1883"/>
              <a:gd name="T74" fmla="*/ 2147483647 w 3860"/>
              <a:gd name="T75" fmla="*/ 2147483647 h 1883"/>
              <a:gd name="T76" fmla="*/ 2147483647 w 3860"/>
              <a:gd name="T77" fmla="*/ 2147483647 h 1883"/>
              <a:gd name="T78" fmla="*/ 2147483647 w 3860"/>
              <a:gd name="T79" fmla="*/ 2147483647 h 1883"/>
              <a:gd name="T80" fmla="*/ 2147483647 w 3860"/>
              <a:gd name="T81" fmla="*/ 2147483647 h 1883"/>
              <a:gd name="T82" fmla="*/ 2147483647 w 3860"/>
              <a:gd name="T83" fmla="*/ 2147483647 h 1883"/>
              <a:gd name="T84" fmla="*/ 2147483647 w 3860"/>
              <a:gd name="T85" fmla="*/ 2147483647 h 1883"/>
              <a:gd name="T86" fmla="*/ 2147483647 w 3860"/>
              <a:gd name="T87" fmla="*/ 2147483647 h 1883"/>
              <a:gd name="T88" fmla="*/ 2147483647 w 3860"/>
              <a:gd name="T89" fmla="*/ 2147483647 h 18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860"/>
              <a:gd name="T136" fmla="*/ 0 h 1883"/>
              <a:gd name="T137" fmla="*/ 3860 w 3860"/>
              <a:gd name="T138" fmla="*/ 1883 h 188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860" h="1883">
                <a:moveTo>
                  <a:pt x="0" y="0"/>
                </a:moveTo>
                <a:lnTo>
                  <a:pt x="37" y="0"/>
                </a:lnTo>
                <a:lnTo>
                  <a:pt x="37" y="14"/>
                </a:lnTo>
                <a:lnTo>
                  <a:pt x="114" y="14"/>
                </a:lnTo>
                <a:lnTo>
                  <a:pt x="114" y="46"/>
                </a:lnTo>
                <a:lnTo>
                  <a:pt x="165" y="46"/>
                </a:lnTo>
                <a:lnTo>
                  <a:pt x="200" y="46"/>
                </a:lnTo>
                <a:lnTo>
                  <a:pt x="200" y="64"/>
                </a:lnTo>
                <a:lnTo>
                  <a:pt x="234" y="64"/>
                </a:lnTo>
                <a:lnTo>
                  <a:pt x="234" y="82"/>
                </a:lnTo>
                <a:lnTo>
                  <a:pt x="295" y="82"/>
                </a:lnTo>
                <a:lnTo>
                  <a:pt x="295" y="106"/>
                </a:lnTo>
                <a:lnTo>
                  <a:pt x="316" y="106"/>
                </a:lnTo>
                <a:lnTo>
                  <a:pt x="316" y="118"/>
                </a:lnTo>
                <a:lnTo>
                  <a:pt x="350" y="118"/>
                </a:lnTo>
                <a:lnTo>
                  <a:pt x="350" y="146"/>
                </a:lnTo>
                <a:lnTo>
                  <a:pt x="383" y="146"/>
                </a:lnTo>
                <a:lnTo>
                  <a:pt x="391" y="146"/>
                </a:lnTo>
                <a:lnTo>
                  <a:pt x="391" y="166"/>
                </a:lnTo>
                <a:lnTo>
                  <a:pt x="405" y="166"/>
                </a:lnTo>
                <a:lnTo>
                  <a:pt x="405" y="178"/>
                </a:lnTo>
                <a:lnTo>
                  <a:pt x="444" y="178"/>
                </a:lnTo>
                <a:lnTo>
                  <a:pt x="444" y="212"/>
                </a:lnTo>
                <a:lnTo>
                  <a:pt x="454" y="212"/>
                </a:lnTo>
                <a:lnTo>
                  <a:pt x="454" y="222"/>
                </a:lnTo>
                <a:lnTo>
                  <a:pt x="476" y="222"/>
                </a:lnTo>
                <a:lnTo>
                  <a:pt x="476" y="250"/>
                </a:lnTo>
                <a:lnTo>
                  <a:pt x="542" y="250"/>
                </a:lnTo>
                <a:lnTo>
                  <a:pt x="542" y="277"/>
                </a:lnTo>
                <a:lnTo>
                  <a:pt x="599" y="277"/>
                </a:lnTo>
                <a:lnTo>
                  <a:pt x="599" y="299"/>
                </a:lnTo>
                <a:lnTo>
                  <a:pt x="639" y="299"/>
                </a:lnTo>
                <a:lnTo>
                  <a:pt x="649" y="299"/>
                </a:lnTo>
                <a:lnTo>
                  <a:pt x="649" y="321"/>
                </a:lnTo>
                <a:lnTo>
                  <a:pt x="676" y="321"/>
                </a:lnTo>
                <a:lnTo>
                  <a:pt x="676" y="353"/>
                </a:lnTo>
                <a:lnTo>
                  <a:pt x="704" y="353"/>
                </a:lnTo>
                <a:lnTo>
                  <a:pt x="704" y="371"/>
                </a:lnTo>
                <a:lnTo>
                  <a:pt x="766" y="371"/>
                </a:lnTo>
                <a:lnTo>
                  <a:pt x="766" y="395"/>
                </a:lnTo>
                <a:lnTo>
                  <a:pt x="786" y="395"/>
                </a:lnTo>
                <a:lnTo>
                  <a:pt x="786" y="415"/>
                </a:lnTo>
                <a:lnTo>
                  <a:pt x="810" y="415"/>
                </a:lnTo>
                <a:lnTo>
                  <a:pt x="810" y="449"/>
                </a:lnTo>
                <a:lnTo>
                  <a:pt x="843" y="449"/>
                </a:lnTo>
                <a:lnTo>
                  <a:pt x="843" y="459"/>
                </a:lnTo>
                <a:lnTo>
                  <a:pt x="873" y="459"/>
                </a:lnTo>
                <a:lnTo>
                  <a:pt x="873" y="487"/>
                </a:lnTo>
                <a:lnTo>
                  <a:pt x="928" y="487"/>
                </a:lnTo>
                <a:lnTo>
                  <a:pt x="928" y="501"/>
                </a:lnTo>
                <a:lnTo>
                  <a:pt x="937" y="501"/>
                </a:lnTo>
                <a:lnTo>
                  <a:pt x="937" y="519"/>
                </a:lnTo>
                <a:lnTo>
                  <a:pt x="971" y="519"/>
                </a:lnTo>
                <a:lnTo>
                  <a:pt x="971" y="545"/>
                </a:lnTo>
                <a:lnTo>
                  <a:pt x="1004" y="545"/>
                </a:lnTo>
                <a:lnTo>
                  <a:pt x="1004" y="565"/>
                </a:lnTo>
                <a:lnTo>
                  <a:pt x="1014" y="565"/>
                </a:lnTo>
                <a:lnTo>
                  <a:pt x="1014" y="587"/>
                </a:lnTo>
                <a:lnTo>
                  <a:pt x="1042" y="587"/>
                </a:lnTo>
                <a:lnTo>
                  <a:pt x="1042" y="609"/>
                </a:lnTo>
                <a:lnTo>
                  <a:pt x="1069" y="609"/>
                </a:lnTo>
                <a:lnTo>
                  <a:pt x="1069" y="623"/>
                </a:lnTo>
                <a:lnTo>
                  <a:pt x="1077" y="623"/>
                </a:lnTo>
                <a:lnTo>
                  <a:pt x="1077" y="637"/>
                </a:lnTo>
                <a:lnTo>
                  <a:pt x="1101" y="637"/>
                </a:lnTo>
                <a:lnTo>
                  <a:pt x="1118" y="637"/>
                </a:lnTo>
                <a:lnTo>
                  <a:pt x="1118" y="677"/>
                </a:lnTo>
                <a:lnTo>
                  <a:pt x="1142" y="677"/>
                </a:lnTo>
                <a:lnTo>
                  <a:pt x="1142" y="705"/>
                </a:lnTo>
                <a:lnTo>
                  <a:pt x="1185" y="705"/>
                </a:lnTo>
                <a:lnTo>
                  <a:pt x="1185" y="729"/>
                </a:lnTo>
                <a:lnTo>
                  <a:pt x="1230" y="729"/>
                </a:lnTo>
                <a:lnTo>
                  <a:pt x="1230" y="739"/>
                </a:lnTo>
                <a:lnTo>
                  <a:pt x="1268" y="739"/>
                </a:lnTo>
                <a:lnTo>
                  <a:pt x="1268" y="769"/>
                </a:lnTo>
                <a:lnTo>
                  <a:pt x="1303" y="769"/>
                </a:lnTo>
                <a:lnTo>
                  <a:pt x="1303" y="801"/>
                </a:lnTo>
                <a:lnTo>
                  <a:pt x="1356" y="801"/>
                </a:lnTo>
                <a:lnTo>
                  <a:pt x="1356" y="829"/>
                </a:lnTo>
                <a:lnTo>
                  <a:pt x="1368" y="829"/>
                </a:lnTo>
                <a:lnTo>
                  <a:pt x="1368" y="857"/>
                </a:lnTo>
                <a:lnTo>
                  <a:pt x="1417" y="857"/>
                </a:lnTo>
                <a:lnTo>
                  <a:pt x="1417" y="877"/>
                </a:lnTo>
                <a:lnTo>
                  <a:pt x="1445" y="877"/>
                </a:lnTo>
                <a:lnTo>
                  <a:pt x="1445" y="893"/>
                </a:lnTo>
                <a:lnTo>
                  <a:pt x="1454" y="893"/>
                </a:lnTo>
                <a:lnTo>
                  <a:pt x="1454" y="929"/>
                </a:lnTo>
                <a:lnTo>
                  <a:pt x="1496" y="929"/>
                </a:lnTo>
                <a:lnTo>
                  <a:pt x="1496" y="947"/>
                </a:lnTo>
                <a:lnTo>
                  <a:pt x="1517" y="947"/>
                </a:lnTo>
                <a:lnTo>
                  <a:pt x="1517" y="971"/>
                </a:lnTo>
                <a:lnTo>
                  <a:pt x="1564" y="971"/>
                </a:lnTo>
                <a:lnTo>
                  <a:pt x="1564" y="999"/>
                </a:lnTo>
                <a:lnTo>
                  <a:pt x="1592" y="999"/>
                </a:lnTo>
                <a:lnTo>
                  <a:pt x="1592" y="1026"/>
                </a:lnTo>
                <a:lnTo>
                  <a:pt x="1645" y="1026"/>
                </a:lnTo>
                <a:lnTo>
                  <a:pt x="1645" y="1056"/>
                </a:lnTo>
                <a:lnTo>
                  <a:pt x="1743" y="1056"/>
                </a:lnTo>
                <a:lnTo>
                  <a:pt x="1743" y="1084"/>
                </a:lnTo>
                <a:lnTo>
                  <a:pt x="1828" y="1084"/>
                </a:lnTo>
                <a:lnTo>
                  <a:pt x="1828" y="1118"/>
                </a:lnTo>
                <a:lnTo>
                  <a:pt x="1877" y="1118"/>
                </a:lnTo>
                <a:lnTo>
                  <a:pt x="1877" y="1150"/>
                </a:lnTo>
                <a:lnTo>
                  <a:pt x="1928" y="1150"/>
                </a:lnTo>
                <a:lnTo>
                  <a:pt x="1928" y="1194"/>
                </a:lnTo>
                <a:lnTo>
                  <a:pt x="2036" y="1194"/>
                </a:lnTo>
                <a:lnTo>
                  <a:pt x="2036" y="1246"/>
                </a:lnTo>
                <a:lnTo>
                  <a:pt x="2115" y="1246"/>
                </a:lnTo>
                <a:lnTo>
                  <a:pt x="2115" y="1278"/>
                </a:lnTo>
                <a:lnTo>
                  <a:pt x="2191" y="1278"/>
                </a:lnTo>
                <a:lnTo>
                  <a:pt x="2191" y="1338"/>
                </a:lnTo>
                <a:lnTo>
                  <a:pt x="2276" y="1338"/>
                </a:lnTo>
                <a:lnTo>
                  <a:pt x="2276" y="1352"/>
                </a:lnTo>
                <a:lnTo>
                  <a:pt x="2443" y="1352"/>
                </a:lnTo>
                <a:lnTo>
                  <a:pt x="2443" y="1376"/>
                </a:lnTo>
                <a:lnTo>
                  <a:pt x="2486" y="1376"/>
                </a:lnTo>
                <a:lnTo>
                  <a:pt x="2486" y="1414"/>
                </a:lnTo>
                <a:lnTo>
                  <a:pt x="2567" y="1414"/>
                </a:lnTo>
                <a:lnTo>
                  <a:pt x="2567" y="1446"/>
                </a:lnTo>
                <a:lnTo>
                  <a:pt x="2618" y="1446"/>
                </a:lnTo>
                <a:lnTo>
                  <a:pt x="2618" y="1512"/>
                </a:lnTo>
                <a:lnTo>
                  <a:pt x="2630" y="1512"/>
                </a:lnTo>
                <a:lnTo>
                  <a:pt x="2630" y="1566"/>
                </a:lnTo>
                <a:lnTo>
                  <a:pt x="2740" y="1566"/>
                </a:lnTo>
                <a:lnTo>
                  <a:pt x="2740" y="1588"/>
                </a:lnTo>
                <a:lnTo>
                  <a:pt x="2781" y="1588"/>
                </a:lnTo>
                <a:lnTo>
                  <a:pt x="2781" y="1626"/>
                </a:lnTo>
                <a:lnTo>
                  <a:pt x="2881" y="1626"/>
                </a:lnTo>
                <a:lnTo>
                  <a:pt x="2881" y="1658"/>
                </a:lnTo>
                <a:lnTo>
                  <a:pt x="2968" y="1658"/>
                </a:lnTo>
                <a:lnTo>
                  <a:pt x="2968" y="1694"/>
                </a:lnTo>
                <a:lnTo>
                  <a:pt x="3044" y="1694"/>
                </a:lnTo>
                <a:lnTo>
                  <a:pt x="3044" y="1730"/>
                </a:lnTo>
                <a:lnTo>
                  <a:pt x="3642" y="1730"/>
                </a:lnTo>
                <a:lnTo>
                  <a:pt x="3642" y="1883"/>
                </a:lnTo>
                <a:lnTo>
                  <a:pt x="3860" y="1883"/>
                </a:lnTo>
              </a:path>
            </a:pathLst>
          </a:custGeom>
          <a:noFill/>
          <a:ln w="28575">
            <a:solidFill>
              <a:srgbClr val="00B0F0"/>
            </a:solidFill>
            <a:miter lim="800000"/>
            <a:headEnd/>
            <a:tailEnd/>
          </a:ln>
        </p:spPr>
        <p:txBody>
          <a:bodyPr/>
          <a:lstStyle/>
          <a:p>
            <a:endParaRPr lang="en-US" dirty="0">
              <a:solidFill>
                <a:schemeClr val="bg1"/>
              </a:solidFill>
              <a:latin typeface="Arial" panose="020B0604020202020204" pitchFamily="34" charset="0"/>
            </a:endParaRPr>
          </a:p>
        </p:txBody>
      </p:sp>
      <p:sp>
        <p:nvSpPr>
          <p:cNvPr id="14516" name="Line 12"/>
          <p:cNvSpPr>
            <a:spLocks noChangeShapeType="1"/>
          </p:cNvSpPr>
          <p:nvPr/>
        </p:nvSpPr>
        <p:spPr bwMode="auto">
          <a:xfrm>
            <a:off x="7455415" y="5050801"/>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17" name="Line 16"/>
          <p:cNvSpPr>
            <a:spLocks noChangeShapeType="1"/>
          </p:cNvSpPr>
          <p:nvPr/>
        </p:nvSpPr>
        <p:spPr bwMode="auto">
          <a:xfrm>
            <a:off x="7096640" y="4807928"/>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18" name="Line 17"/>
          <p:cNvSpPr>
            <a:spLocks noChangeShapeType="1"/>
          </p:cNvSpPr>
          <p:nvPr/>
        </p:nvSpPr>
        <p:spPr bwMode="auto">
          <a:xfrm>
            <a:off x="6963290" y="4807928"/>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19" name="Line 22"/>
          <p:cNvSpPr>
            <a:spLocks noChangeShapeType="1"/>
          </p:cNvSpPr>
          <p:nvPr/>
        </p:nvSpPr>
        <p:spPr bwMode="auto">
          <a:xfrm>
            <a:off x="6113977" y="469363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0" name="Line 23"/>
          <p:cNvSpPr>
            <a:spLocks noChangeShapeType="1"/>
          </p:cNvSpPr>
          <p:nvPr/>
        </p:nvSpPr>
        <p:spPr bwMode="auto">
          <a:xfrm>
            <a:off x="5907602" y="4646014"/>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1" name="Line 24"/>
          <p:cNvSpPr>
            <a:spLocks noChangeShapeType="1"/>
          </p:cNvSpPr>
          <p:nvPr/>
        </p:nvSpPr>
        <p:spPr bwMode="auto">
          <a:xfrm>
            <a:off x="5807590" y="4579343"/>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2" name="Line 25"/>
          <p:cNvSpPr>
            <a:spLocks noChangeShapeType="1"/>
          </p:cNvSpPr>
          <p:nvPr/>
        </p:nvSpPr>
        <p:spPr bwMode="auto">
          <a:xfrm>
            <a:off x="5583752" y="4372981"/>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3" name="Line 26"/>
          <p:cNvSpPr>
            <a:spLocks noChangeShapeType="1"/>
          </p:cNvSpPr>
          <p:nvPr/>
        </p:nvSpPr>
        <p:spPr bwMode="auto">
          <a:xfrm>
            <a:off x="5515490" y="4372981"/>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4" name="Line 27"/>
          <p:cNvSpPr>
            <a:spLocks noChangeShapeType="1"/>
          </p:cNvSpPr>
          <p:nvPr/>
        </p:nvSpPr>
        <p:spPr bwMode="auto">
          <a:xfrm>
            <a:off x="5258315" y="420154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5" name="Line 28"/>
          <p:cNvSpPr>
            <a:spLocks noChangeShapeType="1"/>
          </p:cNvSpPr>
          <p:nvPr/>
        </p:nvSpPr>
        <p:spPr bwMode="auto">
          <a:xfrm>
            <a:off x="5177352" y="420154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6" name="Line 29"/>
          <p:cNvSpPr>
            <a:spLocks noChangeShapeType="1"/>
          </p:cNvSpPr>
          <p:nvPr/>
        </p:nvSpPr>
        <p:spPr bwMode="auto">
          <a:xfrm>
            <a:off x="5130066" y="420154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7" name="Line 30"/>
          <p:cNvSpPr>
            <a:spLocks noChangeShapeType="1"/>
          </p:cNvSpPr>
          <p:nvPr/>
        </p:nvSpPr>
        <p:spPr bwMode="auto">
          <a:xfrm>
            <a:off x="4869377" y="4087249"/>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8" name="Line 31"/>
          <p:cNvSpPr>
            <a:spLocks noChangeShapeType="1"/>
          </p:cNvSpPr>
          <p:nvPr/>
        </p:nvSpPr>
        <p:spPr bwMode="auto">
          <a:xfrm>
            <a:off x="4785240" y="4055501"/>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29" name="Line 32"/>
          <p:cNvSpPr>
            <a:spLocks noChangeShapeType="1"/>
          </p:cNvSpPr>
          <p:nvPr/>
        </p:nvSpPr>
        <p:spPr bwMode="auto">
          <a:xfrm>
            <a:off x="4753490" y="4039627"/>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0" name="Line 33"/>
          <p:cNvSpPr>
            <a:spLocks noChangeShapeType="1"/>
          </p:cNvSpPr>
          <p:nvPr/>
        </p:nvSpPr>
        <p:spPr bwMode="auto">
          <a:xfrm>
            <a:off x="4702083" y="4039627"/>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1" name="Line 34"/>
          <p:cNvSpPr>
            <a:spLocks noChangeShapeType="1"/>
          </p:cNvSpPr>
          <p:nvPr/>
        </p:nvSpPr>
        <p:spPr bwMode="auto">
          <a:xfrm>
            <a:off x="4620140" y="3960257"/>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2" name="Line 35"/>
          <p:cNvSpPr>
            <a:spLocks noChangeShapeType="1"/>
          </p:cNvSpPr>
          <p:nvPr/>
        </p:nvSpPr>
        <p:spPr bwMode="auto">
          <a:xfrm>
            <a:off x="4569340" y="3960257"/>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3" name="Line 36"/>
          <p:cNvSpPr>
            <a:spLocks noChangeShapeType="1"/>
          </p:cNvSpPr>
          <p:nvPr/>
        </p:nvSpPr>
        <p:spPr bwMode="auto">
          <a:xfrm>
            <a:off x="4307402" y="3779294"/>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4" name="Line 37"/>
          <p:cNvSpPr>
            <a:spLocks noChangeShapeType="1"/>
          </p:cNvSpPr>
          <p:nvPr/>
        </p:nvSpPr>
        <p:spPr bwMode="auto">
          <a:xfrm>
            <a:off x="4239140" y="3779294"/>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5" name="Line 38"/>
          <p:cNvSpPr>
            <a:spLocks noChangeShapeType="1"/>
          </p:cNvSpPr>
          <p:nvPr/>
        </p:nvSpPr>
        <p:spPr bwMode="auto">
          <a:xfrm>
            <a:off x="4151827" y="3733260"/>
            <a:ext cx="0" cy="80957"/>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6" name="Line 39"/>
          <p:cNvSpPr>
            <a:spLocks noChangeShapeType="1"/>
          </p:cNvSpPr>
          <p:nvPr/>
        </p:nvSpPr>
        <p:spPr bwMode="auto">
          <a:xfrm>
            <a:off x="4085152" y="3733260"/>
            <a:ext cx="0" cy="80957"/>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7" name="Line 40"/>
          <p:cNvSpPr>
            <a:spLocks noChangeShapeType="1"/>
          </p:cNvSpPr>
          <p:nvPr/>
        </p:nvSpPr>
        <p:spPr bwMode="auto">
          <a:xfrm>
            <a:off x="3929577" y="3644365"/>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8" name="Line 41"/>
          <p:cNvSpPr>
            <a:spLocks noChangeShapeType="1"/>
          </p:cNvSpPr>
          <p:nvPr/>
        </p:nvSpPr>
        <p:spPr bwMode="auto">
          <a:xfrm>
            <a:off x="3832740" y="3587219"/>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39" name="Line 42"/>
          <p:cNvSpPr>
            <a:spLocks noChangeShapeType="1"/>
          </p:cNvSpPr>
          <p:nvPr/>
        </p:nvSpPr>
        <p:spPr bwMode="auto">
          <a:xfrm>
            <a:off x="3684764" y="3446921"/>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0" name="Line 43"/>
          <p:cNvSpPr>
            <a:spLocks noChangeShapeType="1"/>
          </p:cNvSpPr>
          <p:nvPr/>
        </p:nvSpPr>
        <p:spPr bwMode="auto">
          <a:xfrm>
            <a:off x="3458090" y="3285613"/>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1" name="Line 44"/>
          <p:cNvSpPr>
            <a:spLocks noChangeShapeType="1"/>
          </p:cNvSpPr>
          <p:nvPr/>
        </p:nvSpPr>
        <p:spPr bwMode="auto">
          <a:xfrm>
            <a:off x="3402527" y="323481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2" name="Line 45"/>
          <p:cNvSpPr>
            <a:spLocks noChangeShapeType="1"/>
          </p:cNvSpPr>
          <p:nvPr/>
        </p:nvSpPr>
        <p:spPr bwMode="auto">
          <a:xfrm>
            <a:off x="3367602" y="322529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3" name="Line 46"/>
          <p:cNvSpPr>
            <a:spLocks noChangeShapeType="1"/>
          </p:cNvSpPr>
          <p:nvPr/>
        </p:nvSpPr>
        <p:spPr bwMode="auto">
          <a:xfrm>
            <a:off x="3337440" y="322529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4" name="Line 47"/>
          <p:cNvSpPr>
            <a:spLocks noChangeShapeType="1"/>
          </p:cNvSpPr>
          <p:nvPr/>
        </p:nvSpPr>
        <p:spPr bwMode="auto">
          <a:xfrm>
            <a:off x="3302515" y="3199964"/>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5" name="Line 48"/>
          <p:cNvSpPr>
            <a:spLocks noChangeShapeType="1"/>
          </p:cNvSpPr>
          <p:nvPr/>
        </p:nvSpPr>
        <p:spPr bwMode="auto">
          <a:xfrm>
            <a:off x="3186627" y="3076077"/>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6" name="Line 49"/>
          <p:cNvSpPr>
            <a:spLocks noChangeShapeType="1"/>
          </p:cNvSpPr>
          <p:nvPr/>
        </p:nvSpPr>
        <p:spPr bwMode="auto">
          <a:xfrm>
            <a:off x="3143765" y="306655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7" name="Line 50"/>
          <p:cNvSpPr>
            <a:spLocks noChangeShapeType="1"/>
          </p:cNvSpPr>
          <p:nvPr/>
        </p:nvSpPr>
        <p:spPr bwMode="auto">
          <a:xfrm>
            <a:off x="3002477" y="293003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8" name="Line 51"/>
          <p:cNvSpPr>
            <a:spLocks noChangeShapeType="1"/>
          </p:cNvSpPr>
          <p:nvPr/>
        </p:nvSpPr>
        <p:spPr bwMode="auto">
          <a:xfrm>
            <a:off x="2600840" y="2653828"/>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49" name="Line 52"/>
          <p:cNvSpPr>
            <a:spLocks noChangeShapeType="1"/>
          </p:cNvSpPr>
          <p:nvPr/>
        </p:nvSpPr>
        <p:spPr bwMode="auto">
          <a:xfrm>
            <a:off x="2519877" y="2622080"/>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50" name="Line 53"/>
          <p:cNvSpPr>
            <a:spLocks noChangeShapeType="1"/>
          </p:cNvSpPr>
          <p:nvPr/>
        </p:nvSpPr>
        <p:spPr bwMode="auto">
          <a:xfrm>
            <a:off x="2419865" y="2537948"/>
            <a:ext cx="0" cy="80958"/>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51" name="Line 54"/>
          <p:cNvSpPr>
            <a:spLocks noChangeShapeType="1"/>
          </p:cNvSpPr>
          <p:nvPr/>
        </p:nvSpPr>
        <p:spPr bwMode="auto">
          <a:xfrm>
            <a:off x="2394465" y="2537948"/>
            <a:ext cx="0" cy="80958"/>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52" name="Line 56"/>
          <p:cNvSpPr>
            <a:spLocks noChangeShapeType="1"/>
          </p:cNvSpPr>
          <p:nvPr/>
        </p:nvSpPr>
        <p:spPr bwMode="auto">
          <a:xfrm>
            <a:off x="1942027" y="2249041"/>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78" name="Line 57"/>
          <p:cNvSpPr>
            <a:spLocks noChangeShapeType="1"/>
          </p:cNvSpPr>
          <p:nvPr/>
        </p:nvSpPr>
        <p:spPr bwMode="auto">
          <a:xfrm>
            <a:off x="1686440" y="2134748"/>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79" name="Line 56"/>
          <p:cNvSpPr>
            <a:spLocks noChangeShapeType="1"/>
          </p:cNvSpPr>
          <p:nvPr/>
        </p:nvSpPr>
        <p:spPr bwMode="auto">
          <a:xfrm>
            <a:off x="1863573" y="219561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0" name="Line 56"/>
          <p:cNvSpPr>
            <a:spLocks noChangeShapeType="1"/>
          </p:cNvSpPr>
          <p:nvPr/>
        </p:nvSpPr>
        <p:spPr bwMode="auto">
          <a:xfrm>
            <a:off x="1686440" y="2141098"/>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1" name="Line 56"/>
          <p:cNvSpPr>
            <a:spLocks noChangeShapeType="1"/>
          </p:cNvSpPr>
          <p:nvPr/>
        </p:nvSpPr>
        <p:spPr bwMode="auto">
          <a:xfrm>
            <a:off x="1667392" y="2141098"/>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2" name="Line 56"/>
          <p:cNvSpPr>
            <a:spLocks noChangeShapeType="1"/>
          </p:cNvSpPr>
          <p:nvPr/>
        </p:nvSpPr>
        <p:spPr bwMode="auto">
          <a:xfrm>
            <a:off x="1802132" y="2177228"/>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3" name="Line 56"/>
          <p:cNvSpPr>
            <a:spLocks noChangeShapeType="1"/>
          </p:cNvSpPr>
          <p:nvPr/>
        </p:nvSpPr>
        <p:spPr bwMode="auto">
          <a:xfrm>
            <a:off x="2035495" y="231586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4" name="Line 56"/>
          <p:cNvSpPr>
            <a:spLocks noChangeShapeType="1"/>
          </p:cNvSpPr>
          <p:nvPr/>
        </p:nvSpPr>
        <p:spPr bwMode="auto">
          <a:xfrm>
            <a:off x="2803174" y="279339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5" name="Line 56"/>
          <p:cNvSpPr>
            <a:spLocks noChangeShapeType="1"/>
          </p:cNvSpPr>
          <p:nvPr/>
        </p:nvSpPr>
        <p:spPr bwMode="auto">
          <a:xfrm>
            <a:off x="2922997" y="288275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6" name="Line 56"/>
          <p:cNvSpPr>
            <a:spLocks noChangeShapeType="1"/>
          </p:cNvSpPr>
          <p:nvPr/>
        </p:nvSpPr>
        <p:spPr bwMode="auto">
          <a:xfrm>
            <a:off x="3096817" y="3031933"/>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7" name="Line 56"/>
          <p:cNvSpPr>
            <a:spLocks noChangeShapeType="1"/>
          </p:cNvSpPr>
          <p:nvPr/>
        </p:nvSpPr>
        <p:spPr bwMode="auto">
          <a:xfrm>
            <a:off x="2987279" y="293003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8" name="Line 56"/>
          <p:cNvSpPr>
            <a:spLocks noChangeShapeType="1"/>
          </p:cNvSpPr>
          <p:nvPr/>
        </p:nvSpPr>
        <p:spPr bwMode="auto">
          <a:xfrm>
            <a:off x="3022741" y="2962865"/>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89" name="Line 56"/>
          <p:cNvSpPr>
            <a:spLocks noChangeShapeType="1"/>
          </p:cNvSpPr>
          <p:nvPr/>
        </p:nvSpPr>
        <p:spPr bwMode="auto">
          <a:xfrm>
            <a:off x="3156465" y="306655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0" name="Line 56"/>
          <p:cNvSpPr>
            <a:spLocks noChangeShapeType="1"/>
          </p:cNvSpPr>
          <p:nvPr/>
        </p:nvSpPr>
        <p:spPr bwMode="auto">
          <a:xfrm>
            <a:off x="3279718" y="3206244"/>
            <a:ext cx="0" cy="45717"/>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1" name="Line 56"/>
          <p:cNvSpPr>
            <a:spLocks noChangeShapeType="1"/>
          </p:cNvSpPr>
          <p:nvPr/>
        </p:nvSpPr>
        <p:spPr bwMode="auto">
          <a:xfrm>
            <a:off x="3350105" y="3221530"/>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2" name="Line 56"/>
          <p:cNvSpPr>
            <a:spLocks noChangeShapeType="1"/>
          </p:cNvSpPr>
          <p:nvPr/>
        </p:nvSpPr>
        <p:spPr bwMode="auto">
          <a:xfrm>
            <a:off x="3470755" y="3274501"/>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3" name="Line 56"/>
          <p:cNvSpPr>
            <a:spLocks noChangeShapeType="1"/>
          </p:cNvSpPr>
          <p:nvPr/>
        </p:nvSpPr>
        <p:spPr bwMode="auto">
          <a:xfrm>
            <a:off x="3542800" y="3353871"/>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4" name="Line 47"/>
          <p:cNvSpPr>
            <a:spLocks noChangeShapeType="1"/>
          </p:cNvSpPr>
          <p:nvPr/>
        </p:nvSpPr>
        <p:spPr bwMode="auto">
          <a:xfrm>
            <a:off x="3315180" y="3209713"/>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5" name="Line 47"/>
          <p:cNvSpPr>
            <a:spLocks noChangeShapeType="1"/>
          </p:cNvSpPr>
          <p:nvPr/>
        </p:nvSpPr>
        <p:spPr bwMode="auto">
          <a:xfrm>
            <a:off x="3246443" y="318211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6" name="Line 56"/>
          <p:cNvSpPr>
            <a:spLocks noChangeShapeType="1"/>
          </p:cNvSpPr>
          <p:nvPr/>
        </p:nvSpPr>
        <p:spPr bwMode="auto">
          <a:xfrm>
            <a:off x="3817542" y="3560909"/>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7" name="Line 56"/>
          <p:cNvSpPr>
            <a:spLocks noChangeShapeType="1"/>
          </p:cNvSpPr>
          <p:nvPr/>
        </p:nvSpPr>
        <p:spPr bwMode="auto">
          <a:xfrm>
            <a:off x="3726377" y="349673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8" name="Line 56"/>
          <p:cNvSpPr>
            <a:spLocks noChangeShapeType="1"/>
          </p:cNvSpPr>
          <p:nvPr/>
        </p:nvSpPr>
        <p:spPr bwMode="auto">
          <a:xfrm>
            <a:off x="3954907" y="3674525"/>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499" name="Line 56"/>
          <p:cNvSpPr>
            <a:spLocks noChangeShapeType="1"/>
          </p:cNvSpPr>
          <p:nvPr/>
        </p:nvSpPr>
        <p:spPr bwMode="auto">
          <a:xfrm>
            <a:off x="3969977" y="367605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0" name="Line 56"/>
          <p:cNvSpPr>
            <a:spLocks noChangeShapeType="1"/>
          </p:cNvSpPr>
          <p:nvPr/>
        </p:nvSpPr>
        <p:spPr bwMode="auto">
          <a:xfrm>
            <a:off x="4207390" y="3784056"/>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1" name="Line 56"/>
          <p:cNvSpPr>
            <a:spLocks noChangeShapeType="1"/>
          </p:cNvSpPr>
          <p:nvPr/>
        </p:nvSpPr>
        <p:spPr bwMode="auto">
          <a:xfrm>
            <a:off x="4409073" y="3885119"/>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2" name="Line 56"/>
          <p:cNvSpPr>
            <a:spLocks noChangeShapeType="1"/>
          </p:cNvSpPr>
          <p:nvPr/>
        </p:nvSpPr>
        <p:spPr bwMode="auto">
          <a:xfrm>
            <a:off x="4482626" y="3922270"/>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3" name="Line 56"/>
          <p:cNvSpPr>
            <a:spLocks noChangeShapeType="1"/>
          </p:cNvSpPr>
          <p:nvPr/>
        </p:nvSpPr>
        <p:spPr bwMode="auto">
          <a:xfrm>
            <a:off x="5098281" y="4206304"/>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4" name="Line 56"/>
          <p:cNvSpPr>
            <a:spLocks noChangeShapeType="1"/>
          </p:cNvSpPr>
          <p:nvPr/>
        </p:nvSpPr>
        <p:spPr bwMode="auto">
          <a:xfrm>
            <a:off x="4971012" y="4177953"/>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5" name="Line 56"/>
          <p:cNvSpPr>
            <a:spLocks noChangeShapeType="1"/>
          </p:cNvSpPr>
          <p:nvPr/>
        </p:nvSpPr>
        <p:spPr bwMode="auto">
          <a:xfrm>
            <a:off x="4913133" y="4107404"/>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6" name="Line 56"/>
          <p:cNvSpPr>
            <a:spLocks noChangeShapeType="1"/>
          </p:cNvSpPr>
          <p:nvPr/>
        </p:nvSpPr>
        <p:spPr bwMode="auto">
          <a:xfrm>
            <a:off x="5273513" y="420335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7" name="Line 56"/>
          <p:cNvSpPr>
            <a:spLocks noChangeShapeType="1"/>
          </p:cNvSpPr>
          <p:nvPr/>
        </p:nvSpPr>
        <p:spPr bwMode="auto">
          <a:xfrm>
            <a:off x="5149489" y="420335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8" name="Line 56"/>
          <p:cNvSpPr>
            <a:spLocks noChangeShapeType="1"/>
          </p:cNvSpPr>
          <p:nvPr/>
        </p:nvSpPr>
        <p:spPr bwMode="auto">
          <a:xfrm>
            <a:off x="5310998" y="4206305"/>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09" name="Line 56"/>
          <p:cNvSpPr>
            <a:spLocks noChangeShapeType="1"/>
          </p:cNvSpPr>
          <p:nvPr/>
        </p:nvSpPr>
        <p:spPr bwMode="auto">
          <a:xfrm>
            <a:off x="5333153" y="4242705"/>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10" name="Line 56"/>
          <p:cNvSpPr>
            <a:spLocks noChangeShapeType="1"/>
          </p:cNvSpPr>
          <p:nvPr/>
        </p:nvSpPr>
        <p:spPr bwMode="auto">
          <a:xfrm>
            <a:off x="4719814" y="4042802"/>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11" name="Line 56"/>
          <p:cNvSpPr>
            <a:spLocks noChangeShapeType="1"/>
          </p:cNvSpPr>
          <p:nvPr/>
        </p:nvSpPr>
        <p:spPr bwMode="auto">
          <a:xfrm>
            <a:off x="5401493" y="4313933"/>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12" name="Line 56"/>
          <p:cNvSpPr>
            <a:spLocks noChangeShapeType="1"/>
          </p:cNvSpPr>
          <p:nvPr/>
        </p:nvSpPr>
        <p:spPr bwMode="auto">
          <a:xfrm>
            <a:off x="5515490" y="4358695"/>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13" name="Line 56"/>
          <p:cNvSpPr>
            <a:spLocks noChangeShapeType="1"/>
          </p:cNvSpPr>
          <p:nvPr/>
        </p:nvSpPr>
        <p:spPr bwMode="auto">
          <a:xfrm>
            <a:off x="5530688" y="4357943"/>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sp>
        <p:nvSpPr>
          <p:cNvPr id="14514" name="Line 56"/>
          <p:cNvSpPr>
            <a:spLocks noChangeShapeType="1"/>
          </p:cNvSpPr>
          <p:nvPr/>
        </p:nvSpPr>
        <p:spPr bwMode="auto">
          <a:xfrm>
            <a:off x="5552002" y="4358695"/>
            <a:ext cx="0" cy="79370"/>
          </a:xfrm>
          <a:prstGeom prst="line">
            <a:avLst/>
          </a:prstGeom>
          <a:noFill/>
          <a:ln w="9525">
            <a:solidFill>
              <a:schemeClr val="bg1"/>
            </a:solidFill>
            <a:miter lim="800000"/>
            <a:headEnd/>
            <a:tailEnd/>
          </a:ln>
        </p:spPr>
        <p:txBody>
          <a:bodyPr/>
          <a:lstStyle/>
          <a:p>
            <a:endParaRPr lang="en-US" dirty="0">
              <a:solidFill>
                <a:schemeClr val="bg1"/>
              </a:solidFill>
              <a:latin typeface="Arial" panose="020B0604020202020204" pitchFamily="34" charset="0"/>
            </a:endParaRPr>
          </a:p>
        </p:txBody>
      </p:sp>
      <p:cxnSp>
        <p:nvCxnSpPr>
          <p:cNvPr id="144" name="Straight Connector 143"/>
          <p:cNvCxnSpPr/>
          <p:nvPr/>
        </p:nvCxnSpPr>
        <p:spPr bwMode="auto">
          <a:xfrm flipV="1">
            <a:off x="4239140" y="3862704"/>
            <a:ext cx="0" cy="1752284"/>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bwMode="auto">
          <a:xfrm>
            <a:off x="3691452" y="3866406"/>
            <a:ext cx="549275"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sp>
        <p:nvSpPr>
          <p:cNvPr id="14338" name="Title 1"/>
          <p:cNvSpPr>
            <a:spLocks noGrp="1"/>
          </p:cNvSpPr>
          <p:nvPr>
            <p:ph type="title"/>
          </p:nvPr>
        </p:nvSpPr>
        <p:spPr>
          <a:xfrm>
            <a:off x="457200" y="353626"/>
            <a:ext cx="8229600" cy="1143000"/>
          </a:xfrm>
        </p:spPr>
        <p:txBody>
          <a:bodyPr/>
          <a:lstStyle/>
          <a:p>
            <a:pPr>
              <a:lnSpc>
                <a:spcPct val="85000"/>
              </a:lnSpc>
            </a:pPr>
            <a:r>
              <a:rPr lang="en-US" sz="3200" b="1" dirty="0" smtClean="0"/>
              <a:t>GOG 240.2: Second Interim Analysis</a:t>
            </a:r>
            <a:br>
              <a:rPr lang="en-US" sz="3200" b="1" dirty="0" smtClean="0"/>
            </a:br>
            <a:r>
              <a:rPr lang="en-US" sz="3200" b="1" dirty="0" smtClean="0"/>
              <a:t>OS for Chemo vs Chemo + Bev</a:t>
            </a:r>
          </a:p>
        </p:txBody>
      </p:sp>
      <p:sp>
        <p:nvSpPr>
          <p:cNvPr id="229" name="Rectangle 285"/>
          <p:cNvSpPr>
            <a:spLocks noChangeArrowheads="1"/>
          </p:cNvSpPr>
          <p:nvPr/>
        </p:nvSpPr>
        <p:spPr bwMode="auto">
          <a:xfrm>
            <a:off x="1019404" y="5455745"/>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0.0</a:t>
            </a:r>
            <a:endParaRPr lang="en-US" sz="2000" dirty="0">
              <a:solidFill>
                <a:schemeClr val="bg1"/>
              </a:solidFill>
              <a:latin typeface="Lucida Sans" charset="0"/>
            </a:endParaRPr>
          </a:p>
        </p:txBody>
      </p:sp>
      <p:sp>
        <p:nvSpPr>
          <p:cNvPr id="230" name="Rectangle 286"/>
          <p:cNvSpPr>
            <a:spLocks noChangeArrowheads="1"/>
          </p:cNvSpPr>
          <p:nvPr/>
        </p:nvSpPr>
        <p:spPr bwMode="auto">
          <a:xfrm>
            <a:off x="1019404" y="5115683"/>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0.1</a:t>
            </a:r>
            <a:endParaRPr lang="en-US" sz="2000" dirty="0">
              <a:solidFill>
                <a:schemeClr val="bg1"/>
              </a:solidFill>
              <a:latin typeface="Lucida Sans" charset="0"/>
            </a:endParaRPr>
          </a:p>
        </p:txBody>
      </p:sp>
      <p:sp>
        <p:nvSpPr>
          <p:cNvPr id="231" name="Rectangle 287"/>
          <p:cNvSpPr>
            <a:spLocks noChangeArrowheads="1"/>
          </p:cNvSpPr>
          <p:nvPr/>
        </p:nvSpPr>
        <p:spPr bwMode="auto">
          <a:xfrm>
            <a:off x="1019404" y="4772487"/>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0.2</a:t>
            </a:r>
            <a:endParaRPr lang="en-US" sz="2000" dirty="0">
              <a:solidFill>
                <a:schemeClr val="bg1"/>
              </a:solidFill>
              <a:latin typeface="Lucida Sans" charset="0"/>
            </a:endParaRPr>
          </a:p>
        </p:txBody>
      </p:sp>
      <p:sp>
        <p:nvSpPr>
          <p:cNvPr id="232" name="Rectangle 288"/>
          <p:cNvSpPr>
            <a:spLocks noChangeArrowheads="1"/>
          </p:cNvSpPr>
          <p:nvPr/>
        </p:nvSpPr>
        <p:spPr bwMode="auto">
          <a:xfrm>
            <a:off x="1019404" y="4432425"/>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0.3</a:t>
            </a:r>
            <a:endParaRPr lang="en-US" sz="2000" dirty="0">
              <a:solidFill>
                <a:schemeClr val="bg1"/>
              </a:solidFill>
              <a:latin typeface="Lucida Sans" charset="0"/>
            </a:endParaRPr>
          </a:p>
        </p:txBody>
      </p:sp>
      <p:sp>
        <p:nvSpPr>
          <p:cNvPr id="233" name="Rectangle 289"/>
          <p:cNvSpPr>
            <a:spLocks noChangeArrowheads="1"/>
          </p:cNvSpPr>
          <p:nvPr/>
        </p:nvSpPr>
        <p:spPr bwMode="auto">
          <a:xfrm>
            <a:off x="1019404" y="4093931"/>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0.4</a:t>
            </a:r>
            <a:endParaRPr lang="en-US" sz="2000" dirty="0">
              <a:solidFill>
                <a:schemeClr val="bg1"/>
              </a:solidFill>
              <a:latin typeface="Lucida Sans" charset="0"/>
            </a:endParaRPr>
          </a:p>
        </p:txBody>
      </p:sp>
      <p:sp>
        <p:nvSpPr>
          <p:cNvPr id="234" name="Rectangle 290"/>
          <p:cNvSpPr>
            <a:spLocks noChangeArrowheads="1"/>
          </p:cNvSpPr>
          <p:nvPr/>
        </p:nvSpPr>
        <p:spPr bwMode="auto">
          <a:xfrm>
            <a:off x="1019404" y="3750734"/>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0.5</a:t>
            </a:r>
            <a:endParaRPr lang="en-US" sz="2000" dirty="0">
              <a:solidFill>
                <a:schemeClr val="bg1"/>
              </a:solidFill>
              <a:latin typeface="Lucida Sans" charset="0"/>
            </a:endParaRPr>
          </a:p>
        </p:txBody>
      </p:sp>
      <p:sp>
        <p:nvSpPr>
          <p:cNvPr id="235" name="Rectangle 291"/>
          <p:cNvSpPr>
            <a:spLocks noChangeArrowheads="1"/>
          </p:cNvSpPr>
          <p:nvPr/>
        </p:nvSpPr>
        <p:spPr bwMode="auto">
          <a:xfrm>
            <a:off x="1019404" y="3409105"/>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0.6</a:t>
            </a:r>
            <a:endParaRPr lang="en-US" sz="2000" dirty="0">
              <a:solidFill>
                <a:schemeClr val="bg1"/>
              </a:solidFill>
              <a:latin typeface="Lucida Sans" charset="0"/>
            </a:endParaRPr>
          </a:p>
        </p:txBody>
      </p:sp>
      <p:sp>
        <p:nvSpPr>
          <p:cNvPr id="236" name="Rectangle 292"/>
          <p:cNvSpPr>
            <a:spLocks noChangeArrowheads="1"/>
          </p:cNvSpPr>
          <p:nvPr/>
        </p:nvSpPr>
        <p:spPr bwMode="auto">
          <a:xfrm>
            <a:off x="1019404" y="3067476"/>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0.7</a:t>
            </a:r>
            <a:endParaRPr lang="en-US" sz="2000" dirty="0">
              <a:solidFill>
                <a:schemeClr val="bg1"/>
              </a:solidFill>
              <a:latin typeface="Lucida Sans" charset="0"/>
            </a:endParaRPr>
          </a:p>
        </p:txBody>
      </p:sp>
      <p:sp>
        <p:nvSpPr>
          <p:cNvPr id="237" name="Rectangle 293"/>
          <p:cNvSpPr>
            <a:spLocks noChangeArrowheads="1"/>
          </p:cNvSpPr>
          <p:nvPr/>
        </p:nvSpPr>
        <p:spPr bwMode="auto">
          <a:xfrm>
            <a:off x="1019404" y="2727414"/>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0.8</a:t>
            </a:r>
            <a:endParaRPr lang="en-US" sz="2000" dirty="0">
              <a:solidFill>
                <a:schemeClr val="bg1"/>
              </a:solidFill>
              <a:latin typeface="Lucida Sans" charset="0"/>
            </a:endParaRPr>
          </a:p>
        </p:txBody>
      </p:sp>
      <p:sp>
        <p:nvSpPr>
          <p:cNvPr id="238" name="Rectangle 294"/>
          <p:cNvSpPr>
            <a:spLocks noChangeArrowheads="1"/>
          </p:cNvSpPr>
          <p:nvPr/>
        </p:nvSpPr>
        <p:spPr bwMode="auto">
          <a:xfrm>
            <a:off x="1019404" y="2385786"/>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0.9</a:t>
            </a:r>
            <a:endParaRPr lang="en-US" sz="2000" dirty="0">
              <a:solidFill>
                <a:schemeClr val="bg1"/>
              </a:solidFill>
              <a:latin typeface="Lucida Sans" charset="0"/>
            </a:endParaRPr>
          </a:p>
        </p:txBody>
      </p:sp>
      <p:sp>
        <p:nvSpPr>
          <p:cNvPr id="239" name="Rectangle 295"/>
          <p:cNvSpPr>
            <a:spLocks noChangeArrowheads="1"/>
          </p:cNvSpPr>
          <p:nvPr/>
        </p:nvSpPr>
        <p:spPr bwMode="auto">
          <a:xfrm>
            <a:off x="1019404" y="2044156"/>
            <a:ext cx="24846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1.0</a:t>
            </a:r>
            <a:endParaRPr lang="en-US" sz="2000" dirty="0">
              <a:solidFill>
                <a:schemeClr val="bg1"/>
              </a:solidFill>
              <a:latin typeface="Lucida Sans" charset="0"/>
            </a:endParaRPr>
          </a:p>
        </p:txBody>
      </p:sp>
      <p:sp>
        <p:nvSpPr>
          <p:cNvPr id="241" name="Rectangle 318"/>
          <p:cNvSpPr>
            <a:spLocks noChangeArrowheads="1"/>
          </p:cNvSpPr>
          <p:nvPr/>
        </p:nvSpPr>
        <p:spPr bwMode="auto">
          <a:xfrm>
            <a:off x="1351844" y="5730205"/>
            <a:ext cx="99386"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0</a:t>
            </a:r>
            <a:endParaRPr lang="en-US" sz="2000" dirty="0">
              <a:solidFill>
                <a:schemeClr val="bg1"/>
              </a:solidFill>
              <a:latin typeface="Lucida Sans" charset="0"/>
            </a:endParaRPr>
          </a:p>
        </p:txBody>
      </p:sp>
      <p:sp>
        <p:nvSpPr>
          <p:cNvPr id="242" name="Rectangle 321"/>
          <p:cNvSpPr>
            <a:spLocks noChangeArrowheads="1"/>
          </p:cNvSpPr>
          <p:nvPr/>
        </p:nvSpPr>
        <p:spPr bwMode="auto">
          <a:xfrm>
            <a:off x="7467485" y="5730205"/>
            <a:ext cx="198772"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36</a:t>
            </a:r>
            <a:endParaRPr lang="en-US" sz="2000" dirty="0">
              <a:solidFill>
                <a:schemeClr val="bg1"/>
              </a:solidFill>
              <a:latin typeface="Lucida Sans" charset="0"/>
            </a:endParaRPr>
          </a:p>
        </p:txBody>
      </p:sp>
      <p:sp>
        <p:nvSpPr>
          <p:cNvPr id="243" name="Rectangle 319"/>
          <p:cNvSpPr>
            <a:spLocks noChangeArrowheads="1"/>
          </p:cNvSpPr>
          <p:nvPr/>
        </p:nvSpPr>
        <p:spPr bwMode="auto">
          <a:xfrm>
            <a:off x="3348698" y="5730205"/>
            <a:ext cx="198772"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12</a:t>
            </a:r>
            <a:endParaRPr lang="en-US" sz="2000" dirty="0">
              <a:solidFill>
                <a:schemeClr val="bg1"/>
              </a:solidFill>
              <a:latin typeface="Lucida Sans" charset="0"/>
            </a:endParaRPr>
          </a:p>
        </p:txBody>
      </p:sp>
      <p:sp>
        <p:nvSpPr>
          <p:cNvPr id="244" name="Rectangle 321"/>
          <p:cNvSpPr>
            <a:spLocks noChangeArrowheads="1"/>
          </p:cNvSpPr>
          <p:nvPr/>
        </p:nvSpPr>
        <p:spPr bwMode="auto">
          <a:xfrm>
            <a:off x="5418929" y="5730205"/>
            <a:ext cx="198772" cy="215444"/>
          </a:xfrm>
          <a:prstGeom prst="rect">
            <a:avLst/>
          </a:prstGeom>
          <a:noFill/>
          <a:ln w="9525">
            <a:noFill/>
            <a:miter lim="800000"/>
            <a:headEnd/>
            <a:tailEnd/>
          </a:ln>
        </p:spPr>
        <p:txBody>
          <a:bodyPr wrap="none" lIns="0" tIns="0" rIns="0" bIns="0">
            <a:spAutoFit/>
          </a:bodyPr>
          <a:lstStyle/>
          <a:p>
            <a:r>
              <a:rPr lang="en-US" sz="1400" dirty="0">
                <a:solidFill>
                  <a:schemeClr val="bg1"/>
                </a:solidFill>
                <a:latin typeface="Arial" panose="020B0604020202020204" pitchFamily="34" charset="0"/>
              </a:rPr>
              <a:t>24</a:t>
            </a:r>
            <a:endParaRPr lang="en-US" sz="2000" dirty="0">
              <a:solidFill>
                <a:schemeClr val="bg1"/>
              </a:solidFill>
              <a:latin typeface="Lucida Sans" charset="0"/>
            </a:endParaRPr>
          </a:p>
        </p:txBody>
      </p:sp>
      <p:sp>
        <p:nvSpPr>
          <p:cNvPr id="227" name="TextBox 226"/>
          <p:cNvSpPr txBox="1">
            <a:spLocks noChangeArrowheads="1"/>
          </p:cNvSpPr>
          <p:nvPr/>
        </p:nvSpPr>
        <p:spPr bwMode="auto">
          <a:xfrm>
            <a:off x="7600095" y="3652480"/>
            <a:ext cx="1228221" cy="307777"/>
          </a:xfrm>
          <a:prstGeom prst="rect">
            <a:avLst/>
          </a:prstGeom>
          <a:noFill/>
          <a:ln w="9525">
            <a:noFill/>
            <a:miter lim="800000"/>
            <a:headEnd/>
            <a:tailEnd/>
          </a:ln>
        </p:spPr>
        <p:txBody>
          <a:bodyPr wrap="none">
            <a:spAutoFit/>
          </a:bodyPr>
          <a:lstStyle/>
          <a:p>
            <a:r>
              <a:rPr lang="en-US" sz="1400" b="1" dirty="0">
                <a:solidFill>
                  <a:schemeClr val="bg1"/>
                </a:solidFill>
                <a:latin typeface="Arial" panose="020B0604020202020204" pitchFamily="34" charset="0"/>
              </a:rPr>
              <a:t>20.8 months</a:t>
            </a:r>
          </a:p>
        </p:txBody>
      </p:sp>
      <p:sp>
        <p:nvSpPr>
          <p:cNvPr id="228" name="Rectangle 227"/>
          <p:cNvSpPr/>
          <p:nvPr/>
        </p:nvSpPr>
        <p:spPr>
          <a:xfrm>
            <a:off x="337960" y="6429612"/>
            <a:ext cx="6728883" cy="276999"/>
          </a:xfrm>
          <a:prstGeom prst="rect">
            <a:avLst/>
          </a:prstGeom>
        </p:spPr>
        <p:txBody>
          <a:bodyPr wrap="square">
            <a:spAutoFit/>
          </a:bodyPr>
          <a:lstStyle/>
          <a:p>
            <a:r>
              <a:rPr lang="en-US" sz="1200" b="1" dirty="0" err="1">
                <a:solidFill>
                  <a:schemeClr val="bg1"/>
                </a:solidFill>
                <a:latin typeface="Arial" panose="020B0604020202020204" pitchFamily="34" charset="0"/>
                <a:cs typeface="Arial" panose="020B0604020202020204" pitchFamily="34" charset="0"/>
              </a:rPr>
              <a:t>Tewari</a:t>
            </a:r>
            <a:r>
              <a:rPr lang="en-US" sz="1200" b="1" dirty="0">
                <a:solidFill>
                  <a:schemeClr val="bg1"/>
                </a:solidFill>
                <a:latin typeface="Arial" panose="020B0604020202020204" pitchFamily="34" charset="0"/>
                <a:cs typeface="Arial" panose="020B0604020202020204" pitchFamily="34" charset="0"/>
              </a:rPr>
              <a:t> KS, et al. </a:t>
            </a:r>
            <a:r>
              <a:rPr lang="en-US" sz="1200" b="1" i="1" dirty="0">
                <a:solidFill>
                  <a:schemeClr val="bg1"/>
                </a:solidFill>
                <a:latin typeface="Arial" panose="020B0604020202020204" pitchFamily="34" charset="0"/>
                <a:cs typeface="Arial" panose="020B0604020202020204" pitchFamily="34" charset="0"/>
              </a:rPr>
              <a:t>J </a:t>
            </a:r>
            <a:r>
              <a:rPr lang="en-US" sz="1200" b="1" i="1" dirty="0" err="1">
                <a:solidFill>
                  <a:schemeClr val="bg1"/>
                </a:solidFill>
                <a:latin typeface="Arial" panose="020B0604020202020204" pitchFamily="34" charset="0"/>
                <a:cs typeface="Arial" panose="020B0604020202020204" pitchFamily="34" charset="0"/>
              </a:rPr>
              <a:t>Clin</a:t>
            </a:r>
            <a:r>
              <a:rPr lang="en-US" sz="1200" b="1" i="1" dirty="0">
                <a:solidFill>
                  <a:schemeClr val="bg1"/>
                </a:solidFill>
                <a:latin typeface="Arial" panose="020B0604020202020204" pitchFamily="34" charset="0"/>
                <a:cs typeface="Arial" panose="020B0604020202020204" pitchFamily="34" charset="0"/>
              </a:rPr>
              <a:t> </a:t>
            </a:r>
            <a:r>
              <a:rPr lang="en-US" sz="1200" b="1" i="1" dirty="0" err="1">
                <a:solidFill>
                  <a:schemeClr val="bg1"/>
                </a:solidFill>
                <a:latin typeface="Arial" panose="020B0604020202020204" pitchFamily="34" charset="0"/>
                <a:cs typeface="Arial" panose="020B0604020202020204" pitchFamily="34" charset="0"/>
              </a:rPr>
              <a:t>Oncol</a:t>
            </a:r>
            <a:r>
              <a:rPr lang="en-US" sz="1200" b="1" dirty="0">
                <a:solidFill>
                  <a:schemeClr val="bg1"/>
                </a:solidFill>
                <a:latin typeface="Arial" panose="020B0604020202020204" pitchFamily="34" charset="0"/>
                <a:cs typeface="Arial" panose="020B0604020202020204" pitchFamily="34" charset="0"/>
              </a:rPr>
              <a:t>. 2013;31(</a:t>
            </a:r>
            <a:r>
              <a:rPr lang="en-US" sz="1200" b="1" dirty="0" err="1">
                <a:solidFill>
                  <a:schemeClr val="bg1"/>
                </a:solidFill>
                <a:latin typeface="Arial" panose="020B0604020202020204" pitchFamily="34" charset="0"/>
                <a:cs typeface="Arial" panose="020B0604020202020204" pitchFamily="34" charset="0"/>
              </a:rPr>
              <a:t>Suppl</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Abstract 3.</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353626"/>
            <a:ext cx="8229600" cy="1143000"/>
          </a:xfrm>
          <a:noFill/>
          <a:ln w="9525">
            <a:noFill/>
            <a:miter lim="800000"/>
            <a:headEnd/>
            <a:tailEnd/>
          </a:ln>
        </p:spPr>
        <p:txBody>
          <a:bodyPr vert="horz" wrap="square" lIns="91440" tIns="45720" rIns="91440" bIns="45720" numCol="1" anchor="ctr" anchorCtr="0" compatLnSpc="1">
            <a:prstTxWarp prst="textNoShape">
              <a:avLst/>
            </a:prstTxWarp>
          </a:bodyPr>
          <a:lstStyle/>
          <a:p>
            <a:pPr>
              <a:lnSpc>
                <a:spcPct val="85000"/>
              </a:lnSpc>
            </a:pPr>
            <a:r>
              <a:rPr lang="en-US" sz="3200" b="1" dirty="0"/>
              <a:t>GOG </a:t>
            </a:r>
            <a:r>
              <a:rPr lang="en-US" sz="3200" b="1" dirty="0" smtClean="0"/>
              <a:t>240.2: </a:t>
            </a:r>
            <a:r>
              <a:rPr lang="en-US" sz="3200" b="1" dirty="0"/>
              <a:t>Second</a:t>
            </a:r>
            <a:r>
              <a:rPr lang="en-US" sz="3200" b="1" dirty="0" smtClean="0"/>
              <a:t> Interim Analysis</a:t>
            </a:r>
            <a:br>
              <a:rPr lang="en-US" sz="3200" b="1" dirty="0" smtClean="0"/>
            </a:br>
            <a:r>
              <a:rPr lang="en-US" sz="3200" b="1" dirty="0" smtClean="0"/>
              <a:t>PFS </a:t>
            </a:r>
            <a:r>
              <a:rPr lang="en-US" sz="3200" b="1" dirty="0"/>
              <a:t>for Chemo vs Chemo + Bev</a:t>
            </a:r>
          </a:p>
        </p:txBody>
      </p:sp>
      <p:grpSp>
        <p:nvGrpSpPr>
          <p:cNvPr id="2" name="Group 223"/>
          <p:cNvGrpSpPr>
            <a:grpSpLocks/>
          </p:cNvGrpSpPr>
          <p:nvPr/>
        </p:nvGrpSpPr>
        <p:grpSpPr bwMode="auto">
          <a:xfrm>
            <a:off x="2486538" y="3860256"/>
            <a:ext cx="377825" cy="1754187"/>
            <a:chOff x="2831364" y="3743457"/>
            <a:chExt cx="378362" cy="1754781"/>
          </a:xfrm>
        </p:grpSpPr>
        <p:cxnSp>
          <p:nvCxnSpPr>
            <p:cNvPr id="225" name="Straight Connector 224"/>
            <p:cNvCxnSpPr/>
            <p:nvPr/>
          </p:nvCxnSpPr>
          <p:spPr>
            <a:xfrm rot="16200000">
              <a:off x="2341069" y="4629582"/>
              <a:ext cx="1737313"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831364" y="3743457"/>
              <a:ext cx="365644"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27" name="Straight Connector 226"/>
          <p:cNvCxnSpPr/>
          <p:nvPr/>
        </p:nvCxnSpPr>
        <p:spPr>
          <a:xfrm rot="16200000">
            <a:off x="1622937" y="4730206"/>
            <a:ext cx="1736725"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1403863" y="3860256"/>
            <a:ext cx="1096962"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aphicFrame>
        <p:nvGraphicFramePr>
          <p:cNvPr id="229" name="Table 228"/>
          <p:cNvGraphicFramePr>
            <a:graphicFrameLocks noGrp="1"/>
          </p:cNvGraphicFramePr>
          <p:nvPr>
            <p:extLst>
              <p:ext uri="{D42A27DB-BD31-4B8C-83A1-F6EECF244321}">
                <p14:modId xmlns:p14="http://schemas.microsoft.com/office/powerpoint/2010/main" val="1799854914"/>
              </p:ext>
            </p:extLst>
          </p:nvPr>
        </p:nvGraphicFramePr>
        <p:xfrm>
          <a:off x="3781938" y="1754830"/>
          <a:ext cx="5154797" cy="1647825"/>
        </p:xfrm>
        <a:graphic>
          <a:graphicData uri="http://schemas.openxmlformats.org/drawingml/2006/table">
            <a:tbl>
              <a:tblPr/>
              <a:tblGrid>
                <a:gridCol w="1902739"/>
                <a:gridCol w="1583215"/>
                <a:gridCol w="1668843"/>
              </a:tblGrid>
              <a:tr h="51835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FFFFFF"/>
                        </a:solidFill>
                        <a:effectLst/>
                        <a:latin typeface="Arial" charset="0"/>
                        <a:cs typeface="Arial" charset="0"/>
                      </a:endParaRPr>
                    </a:p>
                  </a:txBody>
                  <a:tcPr marL="91447" marR="91447" marT="45688" marB="45688" horzOverflow="overflow">
                    <a:lnL>
                      <a:noFill/>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6600"/>
                          </a:solidFill>
                          <a:effectLst/>
                          <a:latin typeface="Arial" charset="0"/>
                          <a:cs typeface="Arial" charset="0"/>
                        </a:rPr>
                        <a:t>Chemotherapy</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6600"/>
                          </a:solidFill>
                          <a:effectLst/>
                          <a:latin typeface="Arial" charset="0"/>
                          <a:cs typeface="Arial" charset="0"/>
                        </a:rPr>
                        <a:t>(n = 225)</a:t>
                      </a:r>
                    </a:p>
                  </a:txBody>
                  <a:tcPr marL="91447" marR="91447"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cs typeface="Arial" charset="0"/>
                        </a:rPr>
                        <a:t>Chemotherapy + Bev (n=227)</a:t>
                      </a:r>
                    </a:p>
                  </a:txBody>
                  <a:tcPr marL="91457" marR="91457" marT="45734" marB="45734" horzOverflow="overflow">
                    <a:lnL w="12700" cap="flat" cmpd="sng" algn="ctr">
                      <a:no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0620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Events, n (%)</a:t>
                      </a:r>
                    </a:p>
                  </a:txBody>
                  <a:tcPr marL="91447" marR="91447" marT="45688" marB="45688" horzOverflow="overflow">
                    <a:lnL>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184 (82)</a:t>
                      </a:r>
                    </a:p>
                  </a:txBody>
                  <a:tcPr marL="91447" marR="91447"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183 (81)</a:t>
                      </a:r>
                    </a:p>
                  </a:txBody>
                  <a:tcPr marL="91457" marR="91457" marT="45734" marB="45734" horzOverflow="overflow">
                    <a:lnL w="12700" cap="flat" cmpd="sng" algn="ctr">
                      <a:no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91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Median PFS, months</a:t>
                      </a:r>
                    </a:p>
                  </a:txBody>
                  <a:tcPr marL="91447" marR="0" marT="45688" marB="45688"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5.9</a:t>
                      </a:r>
                    </a:p>
                  </a:txBody>
                  <a:tcPr marL="91447" marR="91447"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8.2</a:t>
                      </a:r>
                    </a:p>
                  </a:txBody>
                  <a:tcPr marL="91457" marR="91457" marT="45734" marB="45734"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r h="51835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charset="0"/>
                        <a:cs typeface="Arial" charset="0"/>
                      </a:endParaRPr>
                    </a:p>
                  </a:txBody>
                  <a:tcPr marL="91457" marR="91457" marT="45734" marB="45734" horzOverflow="overflow">
                    <a:lnL>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HR=0.67 (95% CI, 0.54–0.82)</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2-sided</a:t>
                      </a:r>
                      <a:r>
                        <a:rPr kumimoji="0" lang="en-US" sz="1400" b="1" i="1" u="none" strike="noStrike" cap="none" normalizeH="0" baseline="0" dirty="0" smtClean="0">
                          <a:ln>
                            <a:noFill/>
                          </a:ln>
                          <a:solidFill>
                            <a:schemeClr val="bg1"/>
                          </a:solidFill>
                          <a:effectLst/>
                          <a:latin typeface="Arial" charset="0"/>
                          <a:cs typeface="Arial" charset="0"/>
                        </a:rPr>
                        <a:t> P </a:t>
                      </a:r>
                      <a:r>
                        <a:rPr kumimoji="0" lang="en-US" sz="1400" b="1" i="0" u="none" strike="noStrike" cap="none" normalizeH="0" baseline="0" dirty="0" smtClean="0">
                          <a:ln>
                            <a:noFill/>
                          </a:ln>
                          <a:solidFill>
                            <a:schemeClr val="bg1"/>
                          </a:solidFill>
                          <a:effectLst/>
                          <a:latin typeface="Arial" charset="0"/>
                          <a:cs typeface="Arial" charset="0"/>
                        </a:rPr>
                        <a:t>= .0002</a:t>
                      </a:r>
                    </a:p>
                  </a:txBody>
                  <a:tcPr marL="91457" marR="91457"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rgbClr val="2E3192"/>
                        </a:solidFill>
                        <a:effectLst/>
                        <a:latin typeface="Arial" charset="0"/>
                        <a:cs typeface="Arial" charset="0"/>
                      </a:endParaRPr>
                    </a:p>
                  </a:txBody>
                  <a:tcPr horzOverflow="overflow">
                    <a:lnL w="12700" cap="flat" cmpd="sng" algn="ctr">
                      <a:no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3" name="Group 12"/>
          <p:cNvGrpSpPr/>
          <p:nvPr/>
        </p:nvGrpSpPr>
        <p:grpSpPr>
          <a:xfrm>
            <a:off x="1019404" y="2044156"/>
            <a:ext cx="248466" cy="3627033"/>
            <a:chOff x="992700" y="2037806"/>
            <a:chExt cx="238770" cy="3627033"/>
          </a:xfrm>
        </p:grpSpPr>
        <p:sp>
          <p:nvSpPr>
            <p:cNvPr id="15500" name="Rectangle 285"/>
            <p:cNvSpPr>
              <a:spLocks noChangeArrowheads="1"/>
            </p:cNvSpPr>
            <p:nvPr/>
          </p:nvSpPr>
          <p:spPr bwMode="auto">
            <a:xfrm>
              <a:off x="992700" y="5449395"/>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0.0</a:t>
              </a:r>
              <a:endParaRPr lang="en-US" sz="2000" b="1" dirty="0">
                <a:solidFill>
                  <a:schemeClr val="bg1"/>
                </a:solidFill>
                <a:latin typeface="Lucida Sans" charset="0"/>
              </a:endParaRPr>
            </a:p>
          </p:txBody>
        </p:sp>
        <p:sp>
          <p:nvSpPr>
            <p:cNvPr id="15501" name="Rectangle 286"/>
            <p:cNvSpPr>
              <a:spLocks noChangeArrowheads="1"/>
            </p:cNvSpPr>
            <p:nvPr/>
          </p:nvSpPr>
          <p:spPr bwMode="auto">
            <a:xfrm>
              <a:off x="992700" y="5109333"/>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0.1</a:t>
              </a:r>
              <a:endParaRPr lang="en-US" sz="2000" b="1" dirty="0">
                <a:solidFill>
                  <a:schemeClr val="bg1"/>
                </a:solidFill>
                <a:latin typeface="Lucida Sans" charset="0"/>
              </a:endParaRPr>
            </a:p>
          </p:txBody>
        </p:sp>
        <p:sp>
          <p:nvSpPr>
            <p:cNvPr id="15502" name="Rectangle 287"/>
            <p:cNvSpPr>
              <a:spLocks noChangeArrowheads="1"/>
            </p:cNvSpPr>
            <p:nvPr/>
          </p:nvSpPr>
          <p:spPr bwMode="auto">
            <a:xfrm>
              <a:off x="992700" y="4766137"/>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0.2</a:t>
              </a:r>
              <a:endParaRPr lang="en-US" sz="2000" b="1" dirty="0">
                <a:solidFill>
                  <a:schemeClr val="bg1"/>
                </a:solidFill>
                <a:latin typeface="Lucida Sans" charset="0"/>
              </a:endParaRPr>
            </a:p>
          </p:txBody>
        </p:sp>
        <p:sp>
          <p:nvSpPr>
            <p:cNvPr id="15503" name="Rectangle 288"/>
            <p:cNvSpPr>
              <a:spLocks noChangeArrowheads="1"/>
            </p:cNvSpPr>
            <p:nvPr/>
          </p:nvSpPr>
          <p:spPr bwMode="auto">
            <a:xfrm>
              <a:off x="992700" y="4426075"/>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0.3</a:t>
              </a:r>
              <a:endParaRPr lang="en-US" sz="2000" b="1" dirty="0">
                <a:solidFill>
                  <a:schemeClr val="bg1"/>
                </a:solidFill>
                <a:latin typeface="Lucida Sans" charset="0"/>
              </a:endParaRPr>
            </a:p>
          </p:txBody>
        </p:sp>
        <p:sp>
          <p:nvSpPr>
            <p:cNvPr id="15504" name="Rectangle 289"/>
            <p:cNvSpPr>
              <a:spLocks noChangeArrowheads="1"/>
            </p:cNvSpPr>
            <p:nvPr/>
          </p:nvSpPr>
          <p:spPr bwMode="auto">
            <a:xfrm>
              <a:off x="992700" y="4087581"/>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0.4</a:t>
              </a:r>
              <a:endParaRPr lang="en-US" sz="2000" b="1" dirty="0">
                <a:solidFill>
                  <a:schemeClr val="bg1"/>
                </a:solidFill>
                <a:latin typeface="Lucida Sans" charset="0"/>
              </a:endParaRPr>
            </a:p>
          </p:txBody>
        </p:sp>
        <p:sp>
          <p:nvSpPr>
            <p:cNvPr id="15505" name="Rectangle 290"/>
            <p:cNvSpPr>
              <a:spLocks noChangeArrowheads="1"/>
            </p:cNvSpPr>
            <p:nvPr/>
          </p:nvSpPr>
          <p:spPr bwMode="auto">
            <a:xfrm>
              <a:off x="992700" y="3744384"/>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0.5</a:t>
              </a:r>
              <a:endParaRPr lang="en-US" sz="2000" b="1" dirty="0">
                <a:solidFill>
                  <a:schemeClr val="bg1"/>
                </a:solidFill>
                <a:latin typeface="Lucida Sans" charset="0"/>
              </a:endParaRPr>
            </a:p>
          </p:txBody>
        </p:sp>
        <p:sp>
          <p:nvSpPr>
            <p:cNvPr id="15506" name="Rectangle 291"/>
            <p:cNvSpPr>
              <a:spLocks noChangeArrowheads="1"/>
            </p:cNvSpPr>
            <p:nvPr/>
          </p:nvSpPr>
          <p:spPr bwMode="auto">
            <a:xfrm>
              <a:off x="992700" y="3402755"/>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0.6</a:t>
              </a:r>
              <a:endParaRPr lang="en-US" sz="2000" b="1" dirty="0">
                <a:solidFill>
                  <a:schemeClr val="bg1"/>
                </a:solidFill>
                <a:latin typeface="Lucida Sans" charset="0"/>
              </a:endParaRPr>
            </a:p>
          </p:txBody>
        </p:sp>
        <p:sp>
          <p:nvSpPr>
            <p:cNvPr id="15507" name="Rectangle 292"/>
            <p:cNvSpPr>
              <a:spLocks noChangeArrowheads="1"/>
            </p:cNvSpPr>
            <p:nvPr/>
          </p:nvSpPr>
          <p:spPr bwMode="auto">
            <a:xfrm>
              <a:off x="992700" y="3061126"/>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0.7</a:t>
              </a:r>
              <a:endParaRPr lang="en-US" sz="2000" b="1" dirty="0">
                <a:solidFill>
                  <a:schemeClr val="bg1"/>
                </a:solidFill>
                <a:latin typeface="Lucida Sans" charset="0"/>
              </a:endParaRPr>
            </a:p>
          </p:txBody>
        </p:sp>
        <p:sp>
          <p:nvSpPr>
            <p:cNvPr id="15508" name="Rectangle 293"/>
            <p:cNvSpPr>
              <a:spLocks noChangeArrowheads="1"/>
            </p:cNvSpPr>
            <p:nvPr/>
          </p:nvSpPr>
          <p:spPr bwMode="auto">
            <a:xfrm>
              <a:off x="992700" y="2721064"/>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0.8</a:t>
              </a:r>
              <a:endParaRPr lang="en-US" sz="2000" b="1" dirty="0">
                <a:solidFill>
                  <a:schemeClr val="bg1"/>
                </a:solidFill>
                <a:latin typeface="Lucida Sans" charset="0"/>
              </a:endParaRPr>
            </a:p>
          </p:txBody>
        </p:sp>
        <p:sp>
          <p:nvSpPr>
            <p:cNvPr id="15509" name="Rectangle 294"/>
            <p:cNvSpPr>
              <a:spLocks noChangeArrowheads="1"/>
            </p:cNvSpPr>
            <p:nvPr/>
          </p:nvSpPr>
          <p:spPr bwMode="auto">
            <a:xfrm>
              <a:off x="992700" y="2379436"/>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0.9</a:t>
              </a:r>
              <a:endParaRPr lang="en-US" sz="2000" b="1" dirty="0">
                <a:solidFill>
                  <a:schemeClr val="bg1"/>
                </a:solidFill>
                <a:latin typeface="Lucida Sans" charset="0"/>
              </a:endParaRPr>
            </a:p>
          </p:txBody>
        </p:sp>
        <p:sp>
          <p:nvSpPr>
            <p:cNvPr id="15510" name="Rectangle 295"/>
            <p:cNvSpPr>
              <a:spLocks noChangeArrowheads="1"/>
            </p:cNvSpPr>
            <p:nvPr/>
          </p:nvSpPr>
          <p:spPr bwMode="auto">
            <a:xfrm>
              <a:off x="992700" y="2037806"/>
              <a:ext cx="238770"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1.0</a:t>
              </a:r>
              <a:endParaRPr lang="en-US" sz="2000" b="1" dirty="0">
                <a:solidFill>
                  <a:schemeClr val="bg1"/>
                </a:solidFill>
                <a:latin typeface="Lucida Sans" charset="0"/>
              </a:endParaRPr>
            </a:p>
          </p:txBody>
        </p:sp>
      </p:grpSp>
      <p:grpSp>
        <p:nvGrpSpPr>
          <p:cNvPr id="4" name="Group 11"/>
          <p:cNvGrpSpPr/>
          <p:nvPr/>
        </p:nvGrpSpPr>
        <p:grpSpPr>
          <a:xfrm>
            <a:off x="1320604" y="2152106"/>
            <a:ext cx="6291971" cy="3562350"/>
            <a:chOff x="1320604" y="2152106"/>
            <a:chExt cx="6291971" cy="3562350"/>
          </a:xfrm>
        </p:grpSpPr>
        <p:grpSp>
          <p:nvGrpSpPr>
            <p:cNvPr id="5" name="Group 5"/>
            <p:cNvGrpSpPr/>
            <p:nvPr/>
          </p:nvGrpSpPr>
          <p:grpSpPr>
            <a:xfrm>
              <a:off x="1320604" y="2162594"/>
              <a:ext cx="91446" cy="3402359"/>
              <a:chOff x="1326954" y="2162594"/>
              <a:chExt cx="91446" cy="3402359"/>
            </a:xfrm>
          </p:grpSpPr>
          <p:sp>
            <p:nvSpPr>
              <p:cNvPr id="15489" name="Line 233"/>
              <p:cNvSpPr>
                <a:spLocks noChangeShapeType="1"/>
              </p:cNvSpPr>
              <p:nvPr/>
            </p:nvSpPr>
            <p:spPr bwMode="auto">
              <a:xfrm flipH="1">
                <a:off x="1326954" y="5564953"/>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0" name="Line 238"/>
              <p:cNvSpPr>
                <a:spLocks noChangeShapeType="1"/>
              </p:cNvSpPr>
              <p:nvPr/>
            </p:nvSpPr>
            <p:spPr bwMode="auto">
              <a:xfrm flipH="1">
                <a:off x="1326954" y="5223324"/>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1" name="Line 243"/>
              <p:cNvSpPr>
                <a:spLocks noChangeShapeType="1"/>
              </p:cNvSpPr>
              <p:nvPr/>
            </p:nvSpPr>
            <p:spPr bwMode="auto">
              <a:xfrm flipH="1">
                <a:off x="1326954" y="4883262"/>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2" name="Line 248"/>
              <p:cNvSpPr>
                <a:spLocks noChangeShapeType="1"/>
              </p:cNvSpPr>
              <p:nvPr/>
            </p:nvSpPr>
            <p:spPr bwMode="auto">
              <a:xfrm flipH="1">
                <a:off x="1326954" y="4541633"/>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3" name="Line 253"/>
              <p:cNvSpPr>
                <a:spLocks noChangeShapeType="1"/>
              </p:cNvSpPr>
              <p:nvPr/>
            </p:nvSpPr>
            <p:spPr bwMode="auto">
              <a:xfrm flipH="1">
                <a:off x="1326954" y="4200004"/>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4" name="Line 258"/>
              <p:cNvSpPr>
                <a:spLocks noChangeShapeType="1"/>
              </p:cNvSpPr>
              <p:nvPr/>
            </p:nvSpPr>
            <p:spPr bwMode="auto">
              <a:xfrm flipH="1">
                <a:off x="1326954" y="3859942"/>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5" name="Line 263"/>
              <p:cNvSpPr>
                <a:spLocks noChangeShapeType="1"/>
              </p:cNvSpPr>
              <p:nvPr/>
            </p:nvSpPr>
            <p:spPr bwMode="auto">
              <a:xfrm flipH="1">
                <a:off x="1326954" y="3516746"/>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6" name="Line 268"/>
              <p:cNvSpPr>
                <a:spLocks noChangeShapeType="1"/>
              </p:cNvSpPr>
              <p:nvPr/>
            </p:nvSpPr>
            <p:spPr bwMode="auto">
              <a:xfrm flipH="1">
                <a:off x="1326954" y="3176684"/>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7" name="Line 273"/>
              <p:cNvSpPr>
                <a:spLocks noChangeShapeType="1"/>
              </p:cNvSpPr>
              <p:nvPr/>
            </p:nvSpPr>
            <p:spPr bwMode="auto">
              <a:xfrm flipH="1">
                <a:off x="1326954" y="2835055"/>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8" name="Line 278"/>
              <p:cNvSpPr>
                <a:spLocks noChangeShapeType="1"/>
              </p:cNvSpPr>
              <p:nvPr/>
            </p:nvSpPr>
            <p:spPr bwMode="auto">
              <a:xfrm flipH="1">
                <a:off x="1326954" y="2494993"/>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5499" name="Line 283"/>
              <p:cNvSpPr>
                <a:spLocks noChangeShapeType="1"/>
              </p:cNvSpPr>
              <p:nvPr/>
            </p:nvSpPr>
            <p:spPr bwMode="auto">
              <a:xfrm flipH="1">
                <a:off x="1326954" y="2162594"/>
                <a:ext cx="91446"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grpSp>
        <p:sp>
          <p:nvSpPr>
            <p:cNvPr id="257" name="Freeform 256"/>
            <p:cNvSpPr/>
            <p:nvPr/>
          </p:nvSpPr>
          <p:spPr bwMode="auto">
            <a:xfrm>
              <a:off x="1410213" y="2152106"/>
              <a:ext cx="6202362" cy="3462337"/>
            </a:xfrm>
            <a:custGeom>
              <a:avLst/>
              <a:gdLst>
                <a:gd name="connsiteX0" fmla="*/ 0 w 6240780"/>
                <a:gd name="connsiteY0" fmla="*/ 0 h 3017520"/>
                <a:gd name="connsiteX1" fmla="*/ 0 w 6240780"/>
                <a:gd name="connsiteY1" fmla="*/ 3017520 h 3017520"/>
                <a:gd name="connsiteX2" fmla="*/ 6240780 w 6240780"/>
                <a:gd name="connsiteY2" fmla="*/ 3017520 h 3017520"/>
              </a:gdLst>
              <a:ahLst/>
              <a:cxnLst>
                <a:cxn ang="0">
                  <a:pos x="connsiteX0" y="connsiteY0"/>
                </a:cxn>
                <a:cxn ang="0">
                  <a:pos x="connsiteX1" y="connsiteY1"/>
                </a:cxn>
                <a:cxn ang="0">
                  <a:pos x="connsiteX2" y="connsiteY2"/>
                </a:cxn>
              </a:cxnLst>
              <a:rect l="l" t="t" r="r" b="b"/>
              <a:pathLst>
                <a:path w="6240780" h="3017520">
                  <a:moveTo>
                    <a:pt x="0" y="0"/>
                  </a:moveTo>
                  <a:lnTo>
                    <a:pt x="0" y="3017520"/>
                  </a:lnTo>
                  <a:lnTo>
                    <a:pt x="6240780" y="3017520"/>
                  </a:lnTo>
                </a:path>
              </a:pathLst>
            </a:cu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charset="0"/>
                <a:ea typeface="ＭＳ Ｐゴシック" charset="-128"/>
              </a:endParaRPr>
            </a:p>
          </p:txBody>
        </p:sp>
        <p:grpSp>
          <p:nvGrpSpPr>
            <p:cNvPr id="6" name="Group 4"/>
            <p:cNvGrpSpPr/>
            <p:nvPr/>
          </p:nvGrpSpPr>
          <p:grpSpPr>
            <a:xfrm>
              <a:off x="1410213" y="5611268"/>
              <a:ext cx="6191250" cy="103188"/>
              <a:chOff x="1410213" y="5617618"/>
              <a:chExt cx="6191250" cy="103188"/>
            </a:xfrm>
          </p:grpSpPr>
          <p:sp>
            <p:nvSpPr>
              <p:cNvPr id="253" name="Line 298"/>
              <p:cNvSpPr>
                <a:spLocks noChangeShapeType="1"/>
              </p:cNvSpPr>
              <p:nvPr/>
            </p:nvSpPr>
            <p:spPr bwMode="auto">
              <a:xfrm>
                <a:off x="1410213" y="5617618"/>
                <a:ext cx="0" cy="1031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254" name="Line 316"/>
              <p:cNvSpPr>
                <a:spLocks noChangeShapeType="1"/>
              </p:cNvSpPr>
              <p:nvPr/>
            </p:nvSpPr>
            <p:spPr bwMode="auto">
              <a:xfrm>
                <a:off x="7601463" y="5617618"/>
                <a:ext cx="0" cy="1031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258" name="Line 304"/>
              <p:cNvSpPr>
                <a:spLocks noChangeShapeType="1"/>
              </p:cNvSpPr>
              <p:nvPr/>
            </p:nvSpPr>
            <p:spPr bwMode="auto">
              <a:xfrm>
                <a:off x="3467613" y="5617618"/>
                <a:ext cx="0" cy="1031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260" name="Line 316"/>
              <p:cNvSpPr>
                <a:spLocks noChangeShapeType="1"/>
              </p:cNvSpPr>
              <p:nvPr/>
            </p:nvSpPr>
            <p:spPr bwMode="auto">
              <a:xfrm>
                <a:off x="5521838" y="5617618"/>
                <a:ext cx="0" cy="1031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grpSp>
      </p:grpSp>
      <p:grpSp>
        <p:nvGrpSpPr>
          <p:cNvPr id="7" name="Group 13"/>
          <p:cNvGrpSpPr/>
          <p:nvPr/>
        </p:nvGrpSpPr>
        <p:grpSpPr>
          <a:xfrm>
            <a:off x="1351844" y="5730205"/>
            <a:ext cx="6314413" cy="215444"/>
            <a:chOff x="1351844" y="5749255"/>
            <a:chExt cx="6314413" cy="215444"/>
          </a:xfrm>
        </p:grpSpPr>
        <p:sp>
          <p:nvSpPr>
            <p:cNvPr id="15513" name="Rectangle 318"/>
            <p:cNvSpPr>
              <a:spLocks noChangeArrowheads="1"/>
            </p:cNvSpPr>
            <p:nvPr/>
          </p:nvSpPr>
          <p:spPr bwMode="auto">
            <a:xfrm>
              <a:off x="1351844" y="5749255"/>
              <a:ext cx="99386"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0</a:t>
              </a:r>
              <a:endParaRPr lang="en-US" sz="2000" b="1" dirty="0">
                <a:solidFill>
                  <a:schemeClr val="bg1"/>
                </a:solidFill>
                <a:latin typeface="Lucida Sans" charset="0"/>
              </a:endParaRPr>
            </a:p>
          </p:txBody>
        </p:sp>
        <p:sp>
          <p:nvSpPr>
            <p:cNvPr id="15514" name="Rectangle 321"/>
            <p:cNvSpPr>
              <a:spLocks noChangeArrowheads="1"/>
            </p:cNvSpPr>
            <p:nvPr/>
          </p:nvSpPr>
          <p:spPr bwMode="auto">
            <a:xfrm>
              <a:off x="7467485" y="5749255"/>
              <a:ext cx="198772"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36</a:t>
              </a:r>
              <a:endParaRPr lang="en-US" sz="2000" b="1" dirty="0">
                <a:solidFill>
                  <a:schemeClr val="bg1"/>
                </a:solidFill>
                <a:latin typeface="Lucida Sans" charset="0"/>
              </a:endParaRPr>
            </a:p>
          </p:txBody>
        </p:sp>
        <p:sp>
          <p:nvSpPr>
            <p:cNvPr id="15517" name="Rectangle 319"/>
            <p:cNvSpPr>
              <a:spLocks noChangeArrowheads="1"/>
            </p:cNvSpPr>
            <p:nvPr/>
          </p:nvSpPr>
          <p:spPr bwMode="auto">
            <a:xfrm>
              <a:off x="3348698" y="5749255"/>
              <a:ext cx="198772"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12</a:t>
              </a:r>
              <a:endParaRPr lang="en-US" sz="2000" b="1" dirty="0">
                <a:solidFill>
                  <a:schemeClr val="bg1"/>
                </a:solidFill>
                <a:latin typeface="Lucida Sans" charset="0"/>
              </a:endParaRPr>
            </a:p>
          </p:txBody>
        </p:sp>
        <p:sp>
          <p:nvSpPr>
            <p:cNvPr id="15519" name="Rectangle 321"/>
            <p:cNvSpPr>
              <a:spLocks noChangeArrowheads="1"/>
            </p:cNvSpPr>
            <p:nvPr/>
          </p:nvSpPr>
          <p:spPr bwMode="auto">
            <a:xfrm>
              <a:off x="5418929" y="5749255"/>
              <a:ext cx="198772" cy="215444"/>
            </a:xfrm>
            <a:prstGeom prst="rect">
              <a:avLst/>
            </a:prstGeom>
            <a:noFill/>
            <a:ln w="9525">
              <a:noFill/>
              <a:miter lim="800000"/>
              <a:headEnd/>
              <a:tailEnd/>
            </a:ln>
          </p:spPr>
          <p:txBody>
            <a:bodyPr wrap="none" lIns="0" tIns="0" rIns="0" bIns="0">
              <a:spAutoFit/>
            </a:bodyPr>
            <a:lstStyle/>
            <a:p>
              <a:r>
                <a:rPr lang="en-US" sz="1400" b="1" dirty="0">
                  <a:solidFill>
                    <a:schemeClr val="bg1"/>
                  </a:solidFill>
                  <a:latin typeface="Arial" panose="020B0604020202020204" pitchFamily="34" charset="0"/>
                </a:rPr>
                <a:t>24</a:t>
              </a:r>
              <a:endParaRPr lang="en-US" sz="2000" b="1" dirty="0">
                <a:solidFill>
                  <a:schemeClr val="bg1"/>
                </a:solidFill>
                <a:latin typeface="Lucida Sans" charset="0"/>
              </a:endParaRPr>
            </a:p>
          </p:txBody>
        </p:sp>
      </p:grpSp>
      <p:sp>
        <p:nvSpPr>
          <p:cNvPr id="15383" name="Rectangle 284"/>
          <p:cNvSpPr>
            <a:spLocks noChangeArrowheads="1"/>
          </p:cNvSpPr>
          <p:nvPr/>
        </p:nvSpPr>
        <p:spPr bwMode="auto">
          <a:xfrm rot="-5400000">
            <a:off x="-764727" y="3637133"/>
            <a:ext cx="2803653" cy="246221"/>
          </a:xfrm>
          <a:prstGeom prst="rect">
            <a:avLst/>
          </a:prstGeom>
          <a:noFill/>
          <a:ln w="9525">
            <a:noFill/>
            <a:miter lim="800000"/>
            <a:headEnd/>
            <a:tailEnd/>
          </a:ln>
        </p:spPr>
        <p:txBody>
          <a:bodyPr wrap="none" lIns="0" tIns="0" rIns="0" bIns="0">
            <a:spAutoFit/>
          </a:bodyPr>
          <a:lstStyle/>
          <a:p>
            <a:r>
              <a:rPr lang="en-US" sz="1600" b="1" dirty="0">
                <a:solidFill>
                  <a:schemeClr val="bg1"/>
                </a:solidFill>
                <a:latin typeface="Arial" panose="020B0604020202020204" pitchFamily="34" charset="0"/>
              </a:rPr>
              <a:t>Proportion Progression-Free</a:t>
            </a:r>
            <a:endParaRPr lang="en-US" b="1" dirty="0">
              <a:solidFill>
                <a:schemeClr val="bg1"/>
              </a:solidFill>
              <a:latin typeface="Lucida Sans" charset="0"/>
            </a:endParaRPr>
          </a:p>
        </p:txBody>
      </p:sp>
      <p:sp>
        <p:nvSpPr>
          <p:cNvPr id="15450" name="Line 70"/>
          <p:cNvSpPr>
            <a:spLocks noChangeShapeType="1"/>
          </p:cNvSpPr>
          <p:nvPr/>
        </p:nvSpPr>
        <p:spPr bwMode="auto">
          <a:xfrm>
            <a:off x="1506048" y="2093368"/>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51" name="Line 76"/>
          <p:cNvSpPr>
            <a:spLocks noChangeShapeType="1"/>
          </p:cNvSpPr>
          <p:nvPr/>
        </p:nvSpPr>
        <p:spPr bwMode="auto">
          <a:xfrm>
            <a:off x="3347548" y="4635589"/>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52" name="Line 77"/>
          <p:cNvSpPr>
            <a:spLocks noChangeShapeType="1"/>
          </p:cNvSpPr>
          <p:nvPr/>
        </p:nvSpPr>
        <p:spPr bwMode="auto">
          <a:xfrm>
            <a:off x="3769823" y="4853131"/>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53" name="Line 91"/>
          <p:cNvSpPr>
            <a:spLocks noChangeShapeType="1"/>
          </p:cNvSpPr>
          <p:nvPr/>
        </p:nvSpPr>
        <p:spPr bwMode="auto">
          <a:xfrm>
            <a:off x="4212562" y="5023767"/>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54" name="Line 92"/>
          <p:cNvSpPr>
            <a:spLocks noChangeShapeType="1"/>
          </p:cNvSpPr>
          <p:nvPr/>
        </p:nvSpPr>
        <p:spPr bwMode="auto">
          <a:xfrm>
            <a:off x="4407998" y="5069085"/>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55" name="Line 93"/>
          <p:cNvSpPr>
            <a:spLocks noChangeShapeType="1"/>
          </p:cNvSpPr>
          <p:nvPr/>
        </p:nvSpPr>
        <p:spPr bwMode="auto">
          <a:xfrm>
            <a:off x="4447556" y="5069085"/>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56" name="Line 94"/>
          <p:cNvSpPr>
            <a:spLocks noChangeShapeType="1"/>
          </p:cNvSpPr>
          <p:nvPr/>
        </p:nvSpPr>
        <p:spPr bwMode="auto">
          <a:xfrm>
            <a:off x="4571295" y="5097624"/>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57" name="Line 95"/>
          <p:cNvSpPr>
            <a:spLocks noChangeShapeType="1"/>
          </p:cNvSpPr>
          <p:nvPr/>
        </p:nvSpPr>
        <p:spPr bwMode="auto">
          <a:xfrm>
            <a:off x="5118940" y="5154831"/>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58" name="Line 96"/>
          <p:cNvSpPr>
            <a:spLocks noChangeShapeType="1"/>
          </p:cNvSpPr>
          <p:nvPr/>
        </p:nvSpPr>
        <p:spPr bwMode="auto">
          <a:xfrm>
            <a:off x="5233326" y="5154831"/>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59" name="Line 98"/>
          <p:cNvSpPr>
            <a:spLocks noChangeShapeType="1"/>
          </p:cNvSpPr>
          <p:nvPr/>
        </p:nvSpPr>
        <p:spPr bwMode="auto">
          <a:xfrm>
            <a:off x="5615784" y="5194529"/>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0" name="Line 99"/>
          <p:cNvSpPr>
            <a:spLocks noChangeShapeType="1"/>
          </p:cNvSpPr>
          <p:nvPr/>
        </p:nvSpPr>
        <p:spPr bwMode="auto">
          <a:xfrm>
            <a:off x="5780884" y="5194529"/>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1" name="Line 100"/>
          <p:cNvSpPr>
            <a:spLocks noChangeShapeType="1"/>
          </p:cNvSpPr>
          <p:nvPr/>
        </p:nvSpPr>
        <p:spPr bwMode="auto">
          <a:xfrm>
            <a:off x="6144293" y="5194529"/>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2" name="Line 101"/>
          <p:cNvSpPr>
            <a:spLocks noChangeShapeType="1"/>
          </p:cNvSpPr>
          <p:nvPr/>
        </p:nvSpPr>
        <p:spPr bwMode="auto">
          <a:xfrm>
            <a:off x="6622130" y="5194529"/>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3" name="Line 105"/>
          <p:cNvSpPr>
            <a:spLocks noChangeShapeType="1"/>
          </p:cNvSpPr>
          <p:nvPr/>
        </p:nvSpPr>
        <p:spPr bwMode="auto">
          <a:xfrm>
            <a:off x="6726905" y="5194529"/>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4" name="Line 106"/>
          <p:cNvSpPr>
            <a:spLocks noChangeShapeType="1"/>
          </p:cNvSpPr>
          <p:nvPr/>
        </p:nvSpPr>
        <p:spPr bwMode="auto">
          <a:xfrm>
            <a:off x="6866780" y="5194529"/>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5" name="Line 107"/>
          <p:cNvSpPr>
            <a:spLocks noChangeShapeType="1"/>
          </p:cNvSpPr>
          <p:nvPr/>
        </p:nvSpPr>
        <p:spPr bwMode="auto">
          <a:xfrm>
            <a:off x="4058748" y="5000806"/>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6" name="Line 108"/>
          <p:cNvSpPr>
            <a:spLocks noChangeShapeType="1"/>
          </p:cNvSpPr>
          <p:nvPr/>
        </p:nvSpPr>
        <p:spPr bwMode="auto">
          <a:xfrm>
            <a:off x="3152285" y="4581601"/>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7" name="Line 109"/>
          <p:cNvSpPr>
            <a:spLocks noChangeShapeType="1"/>
          </p:cNvSpPr>
          <p:nvPr/>
        </p:nvSpPr>
        <p:spPr bwMode="auto">
          <a:xfrm>
            <a:off x="3025285" y="4446629"/>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8" name="Line 112"/>
          <p:cNvSpPr>
            <a:spLocks noChangeShapeType="1"/>
          </p:cNvSpPr>
          <p:nvPr/>
        </p:nvSpPr>
        <p:spPr bwMode="auto">
          <a:xfrm>
            <a:off x="2139460" y="3236653"/>
            <a:ext cx="0" cy="79395"/>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69" name="Line 71"/>
          <p:cNvSpPr>
            <a:spLocks noChangeShapeType="1"/>
          </p:cNvSpPr>
          <p:nvPr/>
        </p:nvSpPr>
        <p:spPr bwMode="auto">
          <a:xfrm>
            <a:off x="2194674" y="3277144"/>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0" name="Line 71"/>
          <p:cNvSpPr>
            <a:spLocks noChangeShapeType="1"/>
          </p:cNvSpPr>
          <p:nvPr/>
        </p:nvSpPr>
        <p:spPr bwMode="auto">
          <a:xfrm>
            <a:off x="1872129" y="2822709"/>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1" name="Line 71"/>
          <p:cNvSpPr>
            <a:spLocks noChangeShapeType="1"/>
          </p:cNvSpPr>
          <p:nvPr/>
        </p:nvSpPr>
        <p:spPr bwMode="auto">
          <a:xfrm>
            <a:off x="1890921" y="2841506"/>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2" name="Line 71"/>
          <p:cNvSpPr>
            <a:spLocks noChangeShapeType="1"/>
          </p:cNvSpPr>
          <p:nvPr/>
        </p:nvSpPr>
        <p:spPr bwMode="auto">
          <a:xfrm>
            <a:off x="1972337" y="3022463"/>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3" name="Line 71"/>
          <p:cNvSpPr>
            <a:spLocks noChangeShapeType="1"/>
          </p:cNvSpPr>
          <p:nvPr/>
        </p:nvSpPr>
        <p:spPr bwMode="auto">
          <a:xfrm>
            <a:off x="2250800" y="3364177"/>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4" name="Line 71"/>
          <p:cNvSpPr>
            <a:spLocks noChangeShapeType="1"/>
          </p:cNvSpPr>
          <p:nvPr/>
        </p:nvSpPr>
        <p:spPr bwMode="auto">
          <a:xfrm>
            <a:off x="2391959" y="3602015"/>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5" name="Line 71"/>
          <p:cNvSpPr>
            <a:spLocks noChangeShapeType="1"/>
          </p:cNvSpPr>
          <p:nvPr/>
        </p:nvSpPr>
        <p:spPr bwMode="auto">
          <a:xfrm>
            <a:off x="2599490" y="3913238"/>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6" name="Line 71"/>
          <p:cNvSpPr>
            <a:spLocks noChangeShapeType="1"/>
          </p:cNvSpPr>
          <p:nvPr/>
        </p:nvSpPr>
        <p:spPr bwMode="auto">
          <a:xfrm>
            <a:off x="3124097" y="4575745"/>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7" name="Line 71"/>
          <p:cNvSpPr>
            <a:spLocks noChangeShapeType="1"/>
          </p:cNvSpPr>
          <p:nvPr/>
        </p:nvSpPr>
        <p:spPr bwMode="auto">
          <a:xfrm>
            <a:off x="2820712" y="4218032"/>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8" name="Line 71"/>
          <p:cNvSpPr>
            <a:spLocks noChangeShapeType="1"/>
          </p:cNvSpPr>
          <p:nvPr/>
        </p:nvSpPr>
        <p:spPr bwMode="auto">
          <a:xfrm>
            <a:off x="2696759" y="4060814"/>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79" name="Line 71"/>
          <p:cNvSpPr>
            <a:spLocks noChangeShapeType="1"/>
          </p:cNvSpPr>
          <p:nvPr/>
        </p:nvSpPr>
        <p:spPr bwMode="auto">
          <a:xfrm>
            <a:off x="2761477" y="4156443"/>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80" name="Line 71"/>
          <p:cNvSpPr>
            <a:spLocks noChangeShapeType="1"/>
          </p:cNvSpPr>
          <p:nvPr/>
        </p:nvSpPr>
        <p:spPr bwMode="auto">
          <a:xfrm>
            <a:off x="3409674" y="4671300"/>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81" name="Line 71"/>
          <p:cNvSpPr>
            <a:spLocks noChangeShapeType="1"/>
          </p:cNvSpPr>
          <p:nvPr/>
        </p:nvSpPr>
        <p:spPr bwMode="auto">
          <a:xfrm>
            <a:off x="3632036" y="4766804"/>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82" name="Line 71"/>
          <p:cNvSpPr>
            <a:spLocks noChangeShapeType="1"/>
          </p:cNvSpPr>
          <p:nvPr/>
        </p:nvSpPr>
        <p:spPr bwMode="auto">
          <a:xfrm>
            <a:off x="3685271" y="4766804"/>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83" name="Line 77"/>
          <p:cNvSpPr>
            <a:spLocks noChangeShapeType="1"/>
          </p:cNvSpPr>
          <p:nvPr/>
        </p:nvSpPr>
        <p:spPr bwMode="auto">
          <a:xfrm>
            <a:off x="3785483" y="4853131"/>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84" name="Line 77"/>
          <p:cNvSpPr>
            <a:spLocks noChangeShapeType="1"/>
          </p:cNvSpPr>
          <p:nvPr/>
        </p:nvSpPr>
        <p:spPr bwMode="auto">
          <a:xfrm>
            <a:off x="4826452" y="5158008"/>
            <a:ext cx="0" cy="7780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85" name="Freeform 68"/>
          <p:cNvSpPr>
            <a:spLocks/>
          </p:cNvSpPr>
          <p:nvPr/>
        </p:nvSpPr>
        <p:spPr bwMode="auto">
          <a:xfrm>
            <a:off x="1448313" y="2153708"/>
            <a:ext cx="5422900" cy="3120216"/>
          </a:xfrm>
          <a:custGeom>
            <a:avLst/>
            <a:gdLst>
              <a:gd name="T0" fmla="*/ 2147483647 w 3416"/>
              <a:gd name="T1" fmla="*/ 2147483647 h 1965"/>
              <a:gd name="T2" fmla="*/ 2147483647 w 3416"/>
              <a:gd name="T3" fmla="*/ 2147483647 h 1965"/>
              <a:gd name="T4" fmla="*/ 2147483647 w 3416"/>
              <a:gd name="T5" fmla="*/ 2147483647 h 1965"/>
              <a:gd name="T6" fmla="*/ 2147483647 w 3416"/>
              <a:gd name="T7" fmla="*/ 2147483647 h 1965"/>
              <a:gd name="T8" fmla="*/ 2147483647 w 3416"/>
              <a:gd name="T9" fmla="*/ 2147483647 h 1965"/>
              <a:gd name="T10" fmla="*/ 2147483647 w 3416"/>
              <a:gd name="T11" fmla="*/ 2147483647 h 1965"/>
              <a:gd name="T12" fmla="*/ 2147483647 w 3416"/>
              <a:gd name="T13" fmla="*/ 2147483647 h 1965"/>
              <a:gd name="T14" fmla="*/ 2147483647 w 3416"/>
              <a:gd name="T15" fmla="*/ 2147483647 h 1965"/>
              <a:gd name="T16" fmla="*/ 2147483647 w 3416"/>
              <a:gd name="T17" fmla="*/ 2147483647 h 1965"/>
              <a:gd name="T18" fmla="*/ 2147483647 w 3416"/>
              <a:gd name="T19" fmla="*/ 2147483647 h 1965"/>
              <a:gd name="T20" fmla="*/ 2147483647 w 3416"/>
              <a:gd name="T21" fmla="*/ 2147483647 h 1965"/>
              <a:gd name="T22" fmla="*/ 2147483647 w 3416"/>
              <a:gd name="T23" fmla="*/ 2147483647 h 1965"/>
              <a:gd name="T24" fmla="*/ 2147483647 w 3416"/>
              <a:gd name="T25" fmla="*/ 2147483647 h 1965"/>
              <a:gd name="T26" fmla="*/ 2147483647 w 3416"/>
              <a:gd name="T27" fmla="*/ 2147483647 h 1965"/>
              <a:gd name="T28" fmla="*/ 2147483647 w 3416"/>
              <a:gd name="T29" fmla="*/ 2147483647 h 1965"/>
              <a:gd name="T30" fmla="*/ 2147483647 w 3416"/>
              <a:gd name="T31" fmla="*/ 2147483647 h 1965"/>
              <a:gd name="T32" fmla="*/ 2147483647 w 3416"/>
              <a:gd name="T33" fmla="*/ 2147483647 h 1965"/>
              <a:gd name="T34" fmla="*/ 2147483647 w 3416"/>
              <a:gd name="T35" fmla="*/ 2147483647 h 1965"/>
              <a:gd name="T36" fmla="*/ 2147483647 w 3416"/>
              <a:gd name="T37" fmla="*/ 2147483647 h 1965"/>
              <a:gd name="T38" fmla="*/ 2147483647 w 3416"/>
              <a:gd name="T39" fmla="*/ 2147483647 h 1965"/>
              <a:gd name="T40" fmla="*/ 2147483647 w 3416"/>
              <a:gd name="T41" fmla="*/ 2147483647 h 1965"/>
              <a:gd name="T42" fmla="*/ 2147483647 w 3416"/>
              <a:gd name="T43" fmla="*/ 2147483647 h 1965"/>
              <a:gd name="T44" fmla="*/ 2147483647 w 3416"/>
              <a:gd name="T45" fmla="*/ 2147483647 h 1965"/>
              <a:gd name="T46" fmla="*/ 2147483647 w 3416"/>
              <a:gd name="T47" fmla="*/ 2147483647 h 1965"/>
              <a:gd name="T48" fmla="*/ 2147483647 w 3416"/>
              <a:gd name="T49" fmla="*/ 2147483647 h 1965"/>
              <a:gd name="T50" fmla="*/ 2147483647 w 3416"/>
              <a:gd name="T51" fmla="*/ 2147483647 h 1965"/>
              <a:gd name="T52" fmla="*/ 2147483647 w 3416"/>
              <a:gd name="T53" fmla="*/ 2147483647 h 1965"/>
              <a:gd name="T54" fmla="*/ 2147483647 w 3416"/>
              <a:gd name="T55" fmla="*/ 2147483647 h 1965"/>
              <a:gd name="T56" fmla="*/ 2147483647 w 3416"/>
              <a:gd name="T57" fmla="*/ 2147483647 h 1965"/>
              <a:gd name="T58" fmla="*/ 2147483647 w 3416"/>
              <a:gd name="T59" fmla="*/ 2147483647 h 1965"/>
              <a:gd name="T60" fmla="*/ 2147483647 w 3416"/>
              <a:gd name="T61" fmla="*/ 2147483647 h 1965"/>
              <a:gd name="T62" fmla="*/ 2147483647 w 3416"/>
              <a:gd name="T63" fmla="*/ 2147483647 h 1965"/>
              <a:gd name="T64" fmla="*/ 2147483647 w 3416"/>
              <a:gd name="T65" fmla="*/ 2147483647 h 1965"/>
              <a:gd name="T66" fmla="*/ 2147483647 w 3416"/>
              <a:gd name="T67" fmla="*/ 2147483647 h 1965"/>
              <a:gd name="T68" fmla="*/ 2147483647 w 3416"/>
              <a:gd name="T69" fmla="*/ 2147483647 h 1965"/>
              <a:gd name="T70" fmla="*/ 2147483647 w 3416"/>
              <a:gd name="T71" fmla="*/ 2147483647 h 1965"/>
              <a:gd name="T72" fmla="*/ 2147483647 w 3416"/>
              <a:gd name="T73" fmla="*/ 2147483647 h 1965"/>
              <a:gd name="T74" fmla="*/ 2147483647 w 3416"/>
              <a:gd name="T75" fmla="*/ 2147483647 h 1965"/>
              <a:gd name="T76" fmla="*/ 2147483647 w 3416"/>
              <a:gd name="T77" fmla="*/ 2147483647 h 1965"/>
              <a:gd name="T78" fmla="*/ 2147483647 w 3416"/>
              <a:gd name="T79" fmla="*/ 2147483647 h 1965"/>
              <a:gd name="T80" fmla="*/ 2147483647 w 3416"/>
              <a:gd name="T81" fmla="*/ 2147483647 h 1965"/>
              <a:gd name="T82" fmla="*/ 2147483647 w 3416"/>
              <a:gd name="T83" fmla="*/ 2147483647 h 1965"/>
              <a:gd name="T84" fmla="*/ 2147483647 w 3416"/>
              <a:gd name="T85" fmla="*/ 2147483647 h 1965"/>
              <a:gd name="T86" fmla="*/ 2147483647 w 3416"/>
              <a:gd name="T87" fmla="*/ 2147483647 h 1965"/>
              <a:gd name="T88" fmla="*/ 2147483647 w 3416"/>
              <a:gd name="T89" fmla="*/ 2147483647 h 1965"/>
              <a:gd name="T90" fmla="*/ 2147483647 w 3416"/>
              <a:gd name="T91" fmla="*/ 2147483647 h 1965"/>
              <a:gd name="T92" fmla="*/ 2147483647 w 3416"/>
              <a:gd name="T93" fmla="*/ 2147483647 h 1965"/>
              <a:gd name="T94" fmla="*/ 2147483647 w 3416"/>
              <a:gd name="T95" fmla="*/ 2147483647 h 1965"/>
              <a:gd name="T96" fmla="*/ 2147483647 w 3416"/>
              <a:gd name="T97" fmla="*/ 2147483647 h 1965"/>
              <a:gd name="T98" fmla="*/ 2147483647 w 3416"/>
              <a:gd name="T99" fmla="*/ 2147483647 h 1965"/>
              <a:gd name="T100" fmla="*/ 2147483647 w 3416"/>
              <a:gd name="T101" fmla="*/ 2147483647 h 1965"/>
              <a:gd name="T102" fmla="*/ 2147483647 w 3416"/>
              <a:gd name="T103" fmla="*/ 2147483647 h 1965"/>
              <a:gd name="T104" fmla="*/ 2147483647 w 3416"/>
              <a:gd name="T105" fmla="*/ 2147483647 h 1965"/>
              <a:gd name="T106" fmla="*/ 2147483647 w 3416"/>
              <a:gd name="T107" fmla="*/ 2147483647 h 1965"/>
              <a:gd name="T108" fmla="*/ 2147483647 w 3416"/>
              <a:gd name="T109" fmla="*/ 2147483647 h 1965"/>
              <a:gd name="T110" fmla="*/ 2147483647 w 3416"/>
              <a:gd name="T111" fmla="*/ 2147483647 h 1965"/>
              <a:gd name="T112" fmla="*/ 2147483647 w 3416"/>
              <a:gd name="T113" fmla="*/ 2147483647 h 1965"/>
              <a:gd name="T114" fmla="*/ 2147483647 w 3416"/>
              <a:gd name="T115" fmla="*/ 2147483647 h 19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16"/>
              <a:gd name="T175" fmla="*/ 0 h 1965"/>
              <a:gd name="T176" fmla="*/ 3416 w 3416"/>
              <a:gd name="T177" fmla="*/ 1965 h 19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16" h="1965">
                <a:moveTo>
                  <a:pt x="3416" y="1965"/>
                </a:moveTo>
                <a:lnTo>
                  <a:pt x="2395" y="1965"/>
                </a:lnTo>
                <a:lnTo>
                  <a:pt x="2395" y="1941"/>
                </a:lnTo>
                <a:lnTo>
                  <a:pt x="2103" y="1941"/>
                </a:lnTo>
                <a:lnTo>
                  <a:pt x="2103" y="1919"/>
                </a:lnTo>
                <a:lnTo>
                  <a:pt x="1978" y="1919"/>
                </a:lnTo>
                <a:lnTo>
                  <a:pt x="1978" y="1903"/>
                </a:lnTo>
                <a:lnTo>
                  <a:pt x="1925" y="1903"/>
                </a:lnTo>
                <a:lnTo>
                  <a:pt x="1925" y="1890"/>
                </a:lnTo>
                <a:lnTo>
                  <a:pt x="1778" y="1890"/>
                </a:lnTo>
                <a:lnTo>
                  <a:pt x="1778" y="1870"/>
                </a:lnTo>
                <a:lnTo>
                  <a:pt x="1767" y="1870"/>
                </a:lnTo>
                <a:lnTo>
                  <a:pt x="1767" y="1856"/>
                </a:lnTo>
                <a:lnTo>
                  <a:pt x="1665" y="1856"/>
                </a:lnTo>
                <a:lnTo>
                  <a:pt x="1665" y="1840"/>
                </a:lnTo>
                <a:lnTo>
                  <a:pt x="1608" y="1840"/>
                </a:lnTo>
                <a:lnTo>
                  <a:pt x="1608" y="1830"/>
                </a:lnTo>
                <a:lnTo>
                  <a:pt x="1583" y="1830"/>
                </a:lnTo>
                <a:lnTo>
                  <a:pt x="1583" y="1814"/>
                </a:lnTo>
                <a:lnTo>
                  <a:pt x="1561" y="1814"/>
                </a:lnTo>
                <a:lnTo>
                  <a:pt x="1561" y="1797"/>
                </a:lnTo>
                <a:lnTo>
                  <a:pt x="1518" y="1797"/>
                </a:lnTo>
                <a:lnTo>
                  <a:pt x="1518" y="1783"/>
                </a:lnTo>
                <a:lnTo>
                  <a:pt x="1499" y="1783"/>
                </a:lnTo>
                <a:lnTo>
                  <a:pt x="1499" y="1751"/>
                </a:lnTo>
                <a:lnTo>
                  <a:pt x="1442" y="1751"/>
                </a:lnTo>
                <a:lnTo>
                  <a:pt x="1442" y="1733"/>
                </a:lnTo>
                <a:lnTo>
                  <a:pt x="1428" y="1733"/>
                </a:lnTo>
                <a:lnTo>
                  <a:pt x="1428" y="1711"/>
                </a:lnTo>
                <a:lnTo>
                  <a:pt x="1411" y="1711"/>
                </a:lnTo>
                <a:lnTo>
                  <a:pt x="1411" y="1688"/>
                </a:lnTo>
                <a:lnTo>
                  <a:pt x="1324" y="1688"/>
                </a:lnTo>
                <a:lnTo>
                  <a:pt x="1324" y="1662"/>
                </a:lnTo>
                <a:lnTo>
                  <a:pt x="1291" y="1662"/>
                </a:lnTo>
                <a:lnTo>
                  <a:pt x="1291" y="1646"/>
                </a:lnTo>
                <a:lnTo>
                  <a:pt x="1260" y="1646"/>
                </a:lnTo>
                <a:lnTo>
                  <a:pt x="1260" y="1632"/>
                </a:lnTo>
                <a:lnTo>
                  <a:pt x="1225" y="1632"/>
                </a:lnTo>
                <a:lnTo>
                  <a:pt x="1225" y="1611"/>
                </a:lnTo>
                <a:lnTo>
                  <a:pt x="1121" y="1611"/>
                </a:lnTo>
                <a:lnTo>
                  <a:pt x="1121" y="1593"/>
                </a:lnTo>
                <a:lnTo>
                  <a:pt x="1076" y="1593"/>
                </a:lnTo>
                <a:lnTo>
                  <a:pt x="1076" y="1579"/>
                </a:lnTo>
                <a:lnTo>
                  <a:pt x="1058" y="1579"/>
                </a:lnTo>
                <a:lnTo>
                  <a:pt x="1058" y="1567"/>
                </a:lnTo>
                <a:lnTo>
                  <a:pt x="1035" y="1567"/>
                </a:lnTo>
                <a:lnTo>
                  <a:pt x="1035" y="1559"/>
                </a:lnTo>
                <a:lnTo>
                  <a:pt x="1023" y="1559"/>
                </a:lnTo>
                <a:lnTo>
                  <a:pt x="1023" y="1545"/>
                </a:lnTo>
                <a:lnTo>
                  <a:pt x="1015" y="1545"/>
                </a:lnTo>
                <a:lnTo>
                  <a:pt x="1015" y="1533"/>
                </a:lnTo>
                <a:lnTo>
                  <a:pt x="990" y="1533"/>
                </a:lnTo>
                <a:lnTo>
                  <a:pt x="990" y="1488"/>
                </a:lnTo>
                <a:lnTo>
                  <a:pt x="968" y="1488"/>
                </a:lnTo>
                <a:lnTo>
                  <a:pt x="968" y="1460"/>
                </a:lnTo>
                <a:lnTo>
                  <a:pt x="945" y="1460"/>
                </a:lnTo>
                <a:lnTo>
                  <a:pt x="945" y="1432"/>
                </a:lnTo>
                <a:lnTo>
                  <a:pt x="916" y="1432"/>
                </a:lnTo>
                <a:lnTo>
                  <a:pt x="916" y="1413"/>
                </a:lnTo>
                <a:lnTo>
                  <a:pt x="902" y="1413"/>
                </a:lnTo>
                <a:lnTo>
                  <a:pt x="902" y="1399"/>
                </a:lnTo>
                <a:lnTo>
                  <a:pt x="892" y="1399"/>
                </a:lnTo>
                <a:lnTo>
                  <a:pt x="892" y="1379"/>
                </a:lnTo>
                <a:lnTo>
                  <a:pt x="880" y="1379"/>
                </a:lnTo>
                <a:lnTo>
                  <a:pt x="880" y="1361"/>
                </a:lnTo>
                <a:lnTo>
                  <a:pt x="855" y="1361"/>
                </a:lnTo>
                <a:lnTo>
                  <a:pt x="855" y="1339"/>
                </a:lnTo>
                <a:lnTo>
                  <a:pt x="845" y="1339"/>
                </a:lnTo>
                <a:lnTo>
                  <a:pt x="845" y="1296"/>
                </a:lnTo>
                <a:lnTo>
                  <a:pt x="816" y="1296"/>
                </a:lnTo>
                <a:lnTo>
                  <a:pt x="816" y="1276"/>
                </a:lnTo>
                <a:lnTo>
                  <a:pt x="794" y="1276"/>
                </a:lnTo>
                <a:lnTo>
                  <a:pt x="794" y="1250"/>
                </a:lnTo>
                <a:lnTo>
                  <a:pt x="786" y="1250"/>
                </a:lnTo>
                <a:lnTo>
                  <a:pt x="769" y="1250"/>
                </a:lnTo>
                <a:lnTo>
                  <a:pt x="769" y="1201"/>
                </a:lnTo>
                <a:lnTo>
                  <a:pt x="747" y="1201"/>
                </a:lnTo>
                <a:lnTo>
                  <a:pt x="747" y="1169"/>
                </a:lnTo>
                <a:lnTo>
                  <a:pt x="726" y="1169"/>
                </a:lnTo>
                <a:lnTo>
                  <a:pt x="726" y="1159"/>
                </a:lnTo>
                <a:lnTo>
                  <a:pt x="702" y="1159"/>
                </a:lnTo>
                <a:lnTo>
                  <a:pt x="702" y="1147"/>
                </a:lnTo>
                <a:lnTo>
                  <a:pt x="689" y="1147"/>
                </a:lnTo>
                <a:lnTo>
                  <a:pt x="689" y="1132"/>
                </a:lnTo>
                <a:lnTo>
                  <a:pt x="677" y="1132"/>
                </a:lnTo>
                <a:lnTo>
                  <a:pt x="677" y="1094"/>
                </a:lnTo>
                <a:lnTo>
                  <a:pt x="655" y="1094"/>
                </a:lnTo>
                <a:lnTo>
                  <a:pt x="655" y="1080"/>
                </a:lnTo>
                <a:lnTo>
                  <a:pt x="644" y="1080"/>
                </a:lnTo>
                <a:lnTo>
                  <a:pt x="644" y="1058"/>
                </a:lnTo>
                <a:lnTo>
                  <a:pt x="634" y="1058"/>
                </a:lnTo>
                <a:lnTo>
                  <a:pt x="634" y="1025"/>
                </a:lnTo>
                <a:lnTo>
                  <a:pt x="622" y="1025"/>
                </a:lnTo>
                <a:lnTo>
                  <a:pt x="622" y="995"/>
                </a:lnTo>
                <a:lnTo>
                  <a:pt x="612" y="995"/>
                </a:lnTo>
                <a:lnTo>
                  <a:pt x="612" y="981"/>
                </a:lnTo>
                <a:lnTo>
                  <a:pt x="601" y="981"/>
                </a:lnTo>
                <a:lnTo>
                  <a:pt x="601" y="959"/>
                </a:lnTo>
                <a:lnTo>
                  <a:pt x="575" y="959"/>
                </a:lnTo>
                <a:lnTo>
                  <a:pt x="575" y="932"/>
                </a:lnTo>
                <a:lnTo>
                  <a:pt x="567" y="932"/>
                </a:lnTo>
                <a:lnTo>
                  <a:pt x="567" y="916"/>
                </a:lnTo>
                <a:lnTo>
                  <a:pt x="552" y="916"/>
                </a:lnTo>
                <a:lnTo>
                  <a:pt x="552" y="904"/>
                </a:lnTo>
                <a:lnTo>
                  <a:pt x="540" y="904"/>
                </a:lnTo>
                <a:lnTo>
                  <a:pt x="540" y="872"/>
                </a:lnTo>
                <a:lnTo>
                  <a:pt x="532" y="872"/>
                </a:lnTo>
                <a:lnTo>
                  <a:pt x="532" y="847"/>
                </a:lnTo>
                <a:lnTo>
                  <a:pt x="520" y="847"/>
                </a:lnTo>
                <a:lnTo>
                  <a:pt x="520" y="823"/>
                </a:lnTo>
                <a:lnTo>
                  <a:pt x="507" y="823"/>
                </a:lnTo>
                <a:lnTo>
                  <a:pt x="507" y="815"/>
                </a:lnTo>
                <a:lnTo>
                  <a:pt x="499" y="815"/>
                </a:lnTo>
                <a:lnTo>
                  <a:pt x="499" y="789"/>
                </a:lnTo>
                <a:lnTo>
                  <a:pt x="477" y="789"/>
                </a:lnTo>
                <a:lnTo>
                  <a:pt x="477" y="767"/>
                </a:lnTo>
                <a:lnTo>
                  <a:pt x="464" y="767"/>
                </a:lnTo>
                <a:lnTo>
                  <a:pt x="464" y="750"/>
                </a:lnTo>
                <a:lnTo>
                  <a:pt x="452" y="750"/>
                </a:lnTo>
                <a:lnTo>
                  <a:pt x="452" y="728"/>
                </a:lnTo>
                <a:lnTo>
                  <a:pt x="407" y="728"/>
                </a:lnTo>
                <a:lnTo>
                  <a:pt x="407" y="714"/>
                </a:lnTo>
                <a:lnTo>
                  <a:pt x="399" y="714"/>
                </a:lnTo>
                <a:lnTo>
                  <a:pt x="399" y="696"/>
                </a:lnTo>
                <a:lnTo>
                  <a:pt x="376" y="696"/>
                </a:lnTo>
                <a:lnTo>
                  <a:pt x="376" y="684"/>
                </a:lnTo>
                <a:lnTo>
                  <a:pt x="370" y="684"/>
                </a:lnTo>
                <a:lnTo>
                  <a:pt x="350" y="684"/>
                </a:lnTo>
                <a:lnTo>
                  <a:pt x="350" y="655"/>
                </a:lnTo>
                <a:lnTo>
                  <a:pt x="342" y="655"/>
                </a:lnTo>
                <a:lnTo>
                  <a:pt x="342" y="633"/>
                </a:lnTo>
                <a:lnTo>
                  <a:pt x="331" y="633"/>
                </a:lnTo>
                <a:lnTo>
                  <a:pt x="331" y="603"/>
                </a:lnTo>
                <a:lnTo>
                  <a:pt x="319" y="603"/>
                </a:lnTo>
                <a:lnTo>
                  <a:pt x="319" y="570"/>
                </a:lnTo>
                <a:lnTo>
                  <a:pt x="307" y="570"/>
                </a:lnTo>
                <a:lnTo>
                  <a:pt x="307" y="536"/>
                </a:lnTo>
                <a:lnTo>
                  <a:pt x="299" y="536"/>
                </a:lnTo>
                <a:lnTo>
                  <a:pt x="299" y="512"/>
                </a:lnTo>
                <a:lnTo>
                  <a:pt x="288" y="512"/>
                </a:lnTo>
                <a:lnTo>
                  <a:pt x="288" y="492"/>
                </a:lnTo>
                <a:lnTo>
                  <a:pt x="276" y="492"/>
                </a:lnTo>
                <a:lnTo>
                  <a:pt x="276" y="473"/>
                </a:lnTo>
                <a:lnTo>
                  <a:pt x="266" y="473"/>
                </a:lnTo>
                <a:lnTo>
                  <a:pt x="266" y="455"/>
                </a:lnTo>
                <a:lnTo>
                  <a:pt x="252" y="455"/>
                </a:lnTo>
                <a:lnTo>
                  <a:pt x="252" y="429"/>
                </a:lnTo>
                <a:lnTo>
                  <a:pt x="241" y="429"/>
                </a:lnTo>
                <a:lnTo>
                  <a:pt x="241" y="388"/>
                </a:lnTo>
                <a:lnTo>
                  <a:pt x="221" y="388"/>
                </a:lnTo>
                <a:lnTo>
                  <a:pt x="221" y="378"/>
                </a:lnTo>
                <a:lnTo>
                  <a:pt x="207" y="378"/>
                </a:lnTo>
                <a:lnTo>
                  <a:pt x="207" y="356"/>
                </a:lnTo>
                <a:lnTo>
                  <a:pt x="196" y="356"/>
                </a:lnTo>
                <a:lnTo>
                  <a:pt x="196" y="342"/>
                </a:lnTo>
                <a:lnTo>
                  <a:pt x="186" y="342"/>
                </a:lnTo>
                <a:lnTo>
                  <a:pt x="186" y="320"/>
                </a:lnTo>
                <a:lnTo>
                  <a:pt x="172" y="320"/>
                </a:lnTo>
                <a:lnTo>
                  <a:pt x="172" y="296"/>
                </a:lnTo>
                <a:lnTo>
                  <a:pt x="164" y="296"/>
                </a:lnTo>
                <a:lnTo>
                  <a:pt x="164" y="249"/>
                </a:lnTo>
                <a:lnTo>
                  <a:pt x="151" y="249"/>
                </a:lnTo>
                <a:lnTo>
                  <a:pt x="151" y="148"/>
                </a:lnTo>
                <a:lnTo>
                  <a:pt x="141" y="148"/>
                </a:lnTo>
                <a:lnTo>
                  <a:pt x="141" y="103"/>
                </a:lnTo>
                <a:lnTo>
                  <a:pt x="119" y="103"/>
                </a:lnTo>
                <a:lnTo>
                  <a:pt x="119" y="49"/>
                </a:lnTo>
                <a:lnTo>
                  <a:pt x="108" y="49"/>
                </a:lnTo>
                <a:lnTo>
                  <a:pt x="108" y="35"/>
                </a:lnTo>
                <a:lnTo>
                  <a:pt x="86" y="35"/>
                </a:lnTo>
                <a:lnTo>
                  <a:pt x="86" y="23"/>
                </a:lnTo>
                <a:lnTo>
                  <a:pt x="47" y="23"/>
                </a:lnTo>
                <a:lnTo>
                  <a:pt x="47" y="10"/>
                </a:lnTo>
                <a:lnTo>
                  <a:pt x="14" y="10"/>
                </a:lnTo>
                <a:lnTo>
                  <a:pt x="14" y="0"/>
                </a:lnTo>
                <a:lnTo>
                  <a:pt x="0" y="0"/>
                </a:lnTo>
              </a:path>
            </a:pathLst>
          </a:custGeom>
          <a:noFill/>
          <a:ln w="28575">
            <a:solidFill>
              <a:srgbClr val="FF6600"/>
            </a:solidFill>
            <a:miter lim="800000"/>
            <a:headEnd/>
            <a:tailEnd/>
          </a:ln>
        </p:spPr>
        <p:txBody>
          <a:bodyPr/>
          <a:lstStyle/>
          <a:p>
            <a:endParaRPr lang="en-US" b="1" dirty="0">
              <a:solidFill>
                <a:schemeClr val="bg1"/>
              </a:solidFill>
              <a:latin typeface="Arial" panose="020B0604020202020204" pitchFamily="34" charset="0"/>
            </a:endParaRPr>
          </a:p>
        </p:txBody>
      </p:sp>
      <p:sp>
        <p:nvSpPr>
          <p:cNvPr id="15486" name="Line 97"/>
          <p:cNvSpPr>
            <a:spLocks noChangeShapeType="1"/>
          </p:cNvSpPr>
          <p:nvPr/>
        </p:nvSpPr>
        <p:spPr bwMode="auto">
          <a:xfrm>
            <a:off x="5365518" y="5196912"/>
            <a:ext cx="0" cy="77806"/>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87" name="Line 97"/>
          <p:cNvSpPr>
            <a:spLocks noChangeShapeType="1"/>
          </p:cNvSpPr>
          <p:nvPr/>
        </p:nvSpPr>
        <p:spPr bwMode="auto">
          <a:xfrm>
            <a:off x="5314460" y="5196912"/>
            <a:ext cx="0" cy="77806"/>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88" name="Line 97"/>
          <p:cNvSpPr>
            <a:spLocks noChangeShapeType="1"/>
          </p:cNvSpPr>
          <p:nvPr/>
        </p:nvSpPr>
        <p:spPr bwMode="auto">
          <a:xfrm>
            <a:off x="5337330" y="5195322"/>
            <a:ext cx="0" cy="77806"/>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4" name="Freeform 67"/>
          <p:cNvSpPr>
            <a:spLocks/>
          </p:cNvSpPr>
          <p:nvPr/>
        </p:nvSpPr>
        <p:spPr bwMode="auto">
          <a:xfrm>
            <a:off x="1642100" y="2230872"/>
            <a:ext cx="5367225" cy="3148621"/>
          </a:xfrm>
          <a:custGeom>
            <a:avLst/>
            <a:gdLst>
              <a:gd name="T0" fmla="*/ 2147483647 w 3381"/>
              <a:gd name="T1" fmla="*/ 2147483647 h 1983"/>
              <a:gd name="T2" fmla="*/ 2147483647 w 3381"/>
              <a:gd name="T3" fmla="*/ 2147483647 h 1983"/>
              <a:gd name="T4" fmla="*/ 2147483647 w 3381"/>
              <a:gd name="T5" fmla="*/ 2147483647 h 1983"/>
              <a:gd name="T6" fmla="*/ 2147483647 w 3381"/>
              <a:gd name="T7" fmla="*/ 2147483647 h 1983"/>
              <a:gd name="T8" fmla="*/ 2147483647 w 3381"/>
              <a:gd name="T9" fmla="*/ 2147483647 h 1983"/>
              <a:gd name="T10" fmla="*/ 2147483647 w 3381"/>
              <a:gd name="T11" fmla="*/ 2147483647 h 1983"/>
              <a:gd name="T12" fmla="*/ 2147483647 w 3381"/>
              <a:gd name="T13" fmla="*/ 2147483647 h 1983"/>
              <a:gd name="T14" fmla="*/ 2147483647 w 3381"/>
              <a:gd name="T15" fmla="*/ 2147483647 h 1983"/>
              <a:gd name="T16" fmla="*/ 2147483647 w 3381"/>
              <a:gd name="T17" fmla="*/ 2147483647 h 1983"/>
              <a:gd name="T18" fmla="*/ 2147483647 w 3381"/>
              <a:gd name="T19" fmla="*/ 2147483647 h 1983"/>
              <a:gd name="T20" fmla="*/ 2147483647 w 3381"/>
              <a:gd name="T21" fmla="*/ 2147483647 h 1983"/>
              <a:gd name="T22" fmla="*/ 2147483647 w 3381"/>
              <a:gd name="T23" fmla="*/ 2147483647 h 1983"/>
              <a:gd name="T24" fmla="*/ 2147483647 w 3381"/>
              <a:gd name="T25" fmla="*/ 2147483647 h 1983"/>
              <a:gd name="T26" fmla="*/ 2147483647 w 3381"/>
              <a:gd name="T27" fmla="*/ 2147483647 h 1983"/>
              <a:gd name="T28" fmla="*/ 2147483647 w 3381"/>
              <a:gd name="T29" fmla="*/ 2147483647 h 1983"/>
              <a:gd name="T30" fmla="*/ 2147483647 w 3381"/>
              <a:gd name="T31" fmla="*/ 2147483647 h 1983"/>
              <a:gd name="T32" fmla="*/ 2147483647 w 3381"/>
              <a:gd name="T33" fmla="*/ 2147483647 h 1983"/>
              <a:gd name="T34" fmla="*/ 2147483647 w 3381"/>
              <a:gd name="T35" fmla="*/ 2147483647 h 1983"/>
              <a:gd name="T36" fmla="*/ 2147483647 w 3381"/>
              <a:gd name="T37" fmla="*/ 2147483647 h 1983"/>
              <a:gd name="T38" fmla="*/ 2147483647 w 3381"/>
              <a:gd name="T39" fmla="*/ 2147483647 h 1983"/>
              <a:gd name="T40" fmla="*/ 2147483647 w 3381"/>
              <a:gd name="T41" fmla="*/ 2147483647 h 1983"/>
              <a:gd name="T42" fmla="*/ 2147483647 w 3381"/>
              <a:gd name="T43" fmla="*/ 2147483647 h 1983"/>
              <a:gd name="T44" fmla="*/ 2147483647 w 3381"/>
              <a:gd name="T45" fmla="*/ 2147483647 h 1983"/>
              <a:gd name="T46" fmla="*/ 2147483647 w 3381"/>
              <a:gd name="T47" fmla="*/ 2147483647 h 1983"/>
              <a:gd name="T48" fmla="*/ 2147483647 w 3381"/>
              <a:gd name="T49" fmla="*/ 2147483647 h 1983"/>
              <a:gd name="T50" fmla="*/ 2147483647 w 3381"/>
              <a:gd name="T51" fmla="*/ 2147483647 h 1983"/>
              <a:gd name="T52" fmla="*/ 2147483647 w 3381"/>
              <a:gd name="T53" fmla="*/ 2147483647 h 1983"/>
              <a:gd name="T54" fmla="*/ 2147483647 w 3381"/>
              <a:gd name="T55" fmla="*/ 2147483647 h 1983"/>
              <a:gd name="T56" fmla="*/ 2147483647 w 3381"/>
              <a:gd name="T57" fmla="*/ 2147483647 h 1983"/>
              <a:gd name="T58" fmla="*/ 2147483647 w 3381"/>
              <a:gd name="T59" fmla="*/ 2147483647 h 1983"/>
              <a:gd name="T60" fmla="*/ 2147483647 w 3381"/>
              <a:gd name="T61" fmla="*/ 2147483647 h 1983"/>
              <a:gd name="T62" fmla="*/ 2147483647 w 3381"/>
              <a:gd name="T63" fmla="*/ 2147483647 h 1983"/>
              <a:gd name="T64" fmla="*/ 2147483647 w 3381"/>
              <a:gd name="T65" fmla="*/ 2147483647 h 1983"/>
              <a:gd name="T66" fmla="*/ 2147483647 w 3381"/>
              <a:gd name="T67" fmla="*/ 2147483647 h 1983"/>
              <a:gd name="T68" fmla="*/ 2147483647 w 3381"/>
              <a:gd name="T69" fmla="*/ 2147483647 h 1983"/>
              <a:gd name="T70" fmla="*/ 2147483647 w 3381"/>
              <a:gd name="T71" fmla="*/ 2147483647 h 1983"/>
              <a:gd name="T72" fmla="*/ 2147483647 w 3381"/>
              <a:gd name="T73" fmla="*/ 2147483647 h 1983"/>
              <a:gd name="T74" fmla="*/ 2147483647 w 3381"/>
              <a:gd name="T75" fmla="*/ 2147483647 h 1983"/>
              <a:gd name="T76" fmla="*/ 2147483647 w 3381"/>
              <a:gd name="T77" fmla="*/ 2147483647 h 1983"/>
              <a:gd name="T78" fmla="*/ 2147483647 w 3381"/>
              <a:gd name="T79" fmla="*/ 2147483647 h 1983"/>
              <a:gd name="T80" fmla="*/ 2147483647 w 3381"/>
              <a:gd name="T81" fmla="*/ 2147483647 h 1983"/>
              <a:gd name="T82" fmla="*/ 2147483647 w 3381"/>
              <a:gd name="T83" fmla="*/ 2147483647 h 1983"/>
              <a:gd name="T84" fmla="*/ 2147483647 w 3381"/>
              <a:gd name="T85" fmla="*/ 2147483647 h 1983"/>
              <a:gd name="T86" fmla="*/ 2147483647 w 3381"/>
              <a:gd name="T87" fmla="*/ 2147483647 h 1983"/>
              <a:gd name="T88" fmla="*/ 2147483647 w 3381"/>
              <a:gd name="T89" fmla="*/ 2147483647 h 1983"/>
              <a:gd name="T90" fmla="*/ 2147483647 w 3381"/>
              <a:gd name="T91" fmla="*/ 2147483647 h 198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381"/>
              <a:gd name="T139" fmla="*/ 0 h 1983"/>
              <a:gd name="T140" fmla="*/ 3381 w 3381"/>
              <a:gd name="T141" fmla="*/ 1983 h 198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381" h="1983">
                <a:moveTo>
                  <a:pt x="0" y="0"/>
                </a:moveTo>
                <a:lnTo>
                  <a:pt x="45" y="0"/>
                </a:lnTo>
                <a:lnTo>
                  <a:pt x="45" y="63"/>
                </a:lnTo>
                <a:lnTo>
                  <a:pt x="61" y="63"/>
                </a:lnTo>
                <a:lnTo>
                  <a:pt x="61" y="81"/>
                </a:lnTo>
                <a:lnTo>
                  <a:pt x="71" y="81"/>
                </a:lnTo>
                <a:lnTo>
                  <a:pt x="71" y="119"/>
                </a:lnTo>
                <a:lnTo>
                  <a:pt x="106" y="119"/>
                </a:lnTo>
                <a:lnTo>
                  <a:pt x="106" y="131"/>
                </a:lnTo>
                <a:lnTo>
                  <a:pt x="120" y="131"/>
                </a:lnTo>
                <a:lnTo>
                  <a:pt x="120" y="139"/>
                </a:lnTo>
                <a:lnTo>
                  <a:pt x="145" y="139"/>
                </a:lnTo>
                <a:lnTo>
                  <a:pt x="145" y="166"/>
                </a:lnTo>
                <a:lnTo>
                  <a:pt x="163" y="166"/>
                </a:lnTo>
                <a:lnTo>
                  <a:pt x="163" y="190"/>
                </a:lnTo>
                <a:lnTo>
                  <a:pt x="173" y="190"/>
                </a:lnTo>
                <a:lnTo>
                  <a:pt x="173" y="228"/>
                </a:lnTo>
                <a:lnTo>
                  <a:pt x="182" y="228"/>
                </a:lnTo>
                <a:lnTo>
                  <a:pt x="182" y="261"/>
                </a:lnTo>
                <a:lnTo>
                  <a:pt x="194" y="261"/>
                </a:lnTo>
                <a:lnTo>
                  <a:pt x="194" y="297"/>
                </a:lnTo>
                <a:lnTo>
                  <a:pt x="206" y="297"/>
                </a:lnTo>
                <a:lnTo>
                  <a:pt x="206" y="325"/>
                </a:lnTo>
                <a:lnTo>
                  <a:pt x="229" y="325"/>
                </a:lnTo>
                <a:lnTo>
                  <a:pt x="229" y="360"/>
                </a:lnTo>
                <a:lnTo>
                  <a:pt x="241" y="360"/>
                </a:lnTo>
                <a:lnTo>
                  <a:pt x="241" y="370"/>
                </a:lnTo>
                <a:lnTo>
                  <a:pt x="284" y="370"/>
                </a:lnTo>
                <a:lnTo>
                  <a:pt x="284" y="418"/>
                </a:lnTo>
                <a:lnTo>
                  <a:pt x="298" y="418"/>
                </a:lnTo>
                <a:lnTo>
                  <a:pt x="298" y="434"/>
                </a:lnTo>
                <a:lnTo>
                  <a:pt x="315" y="434"/>
                </a:lnTo>
                <a:lnTo>
                  <a:pt x="315" y="453"/>
                </a:lnTo>
                <a:lnTo>
                  <a:pt x="339" y="453"/>
                </a:lnTo>
                <a:lnTo>
                  <a:pt x="339" y="487"/>
                </a:lnTo>
                <a:lnTo>
                  <a:pt x="351" y="487"/>
                </a:lnTo>
                <a:lnTo>
                  <a:pt x="351" y="523"/>
                </a:lnTo>
                <a:lnTo>
                  <a:pt x="372" y="523"/>
                </a:lnTo>
                <a:lnTo>
                  <a:pt x="372" y="598"/>
                </a:lnTo>
                <a:lnTo>
                  <a:pt x="388" y="598"/>
                </a:lnTo>
                <a:lnTo>
                  <a:pt x="388" y="620"/>
                </a:lnTo>
                <a:lnTo>
                  <a:pt x="429" y="620"/>
                </a:lnTo>
                <a:lnTo>
                  <a:pt x="429" y="635"/>
                </a:lnTo>
                <a:lnTo>
                  <a:pt x="446" y="635"/>
                </a:lnTo>
                <a:lnTo>
                  <a:pt x="446" y="655"/>
                </a:lnTo>
                <a:lnTo>
                  <a:pt x="482" y="655"/>
                </a:lnTo>
                <a:lnTo>
                  <a:pt x="482" y="703"/>
                </a:lnTo>
                <a:lnTo>
                  <a:pt x="511" y="703"/>
                </a:lnTo>
                <a:lnTo>
                  <a:pt x="511" y="752"/>
                </a:lnTo>
                <a:lnTo>
                  <a:pt x="538" y="752"/>
                </a:lnTo>
                <a:lnTo>
                  <a:pt x="538" y="786"/>
                </a:lnTo>
                <a:lnTo>
                  <a:pt x="552" y="786"/>
                </a:lnTo>
                <a:lnTo>
                  <a:pt x="552" y="806"/>
                </a:lnTo>
                <a:lnTo>
                  <a:pt x="603" y="806"/>
                </a:lnTo>
                <a:lnTo>
                  <a:pt x="603" y="831"/>
                </a:lnTo>
                <a:lnTo>
                  <a:pt x="632" y="831"/>
                </a:lnTo>
                <a:lnTo>
                  <a:pt x="632" y="871"/>
                </a:lnTo>
                <a:lnTo>
                  <a:pt x="664" y="871"/>
                </a:lnTo>
                <a:lnTo>
                  <a:pt x="664" y="930"/>
                </a:lnTo>
                <a:lnTo>
                  <a:pt x="711" y="930"/>
                </a:lnTo>
                <a:lnTo>
                  <a:pt x="711" y="982"/>
                </a:lnTo>
                <a:lnTo>
                  <a:pt x="734" y="982"/>
                </a:lnTo>
                <a:lnTo>
                  <a:pt x="734" y="1000"/>
                </a:lnTo>
                <a:lnTo>
                  <a:pt x="777" y="1000"/>
                </a:lnTo>
                <a:lnTo>
                  <a:pt x="777" y="1025"/>
                </a:lnTo>
                <a:lnTo>
                  <a:pt x="799" y="1025"/>
                </a:lnTo>
                <a:lnTo>
                  <a:pt x="799" y="1049"/>
                </a:lnTo>
                <a:lnTo>
                  <a:pt x="842" y="1049"/>
                </a:lnTo>
                <a:lnTo>
                  <a:pt x="842" y="1071"/>
                </a:lnTo>
                <a:lnTo>
                  <a:pt x="875" y="1071"/>
                </a:lnTo>
                <a:lnTo>
                  <a:pt x="875" y="1098"/>
                </a:lnTo>
                <a:lnTo>
                  <a:pt x="922" y="1098"/>
                </a:lnTo>
                <a:lnTo>
                  <a:pt x="922" y="1138"/>
                </a:lnTo>
                <a:lnTo>
                  <a:pt x="957" y="1138"/>
                </a:lnTo>
                <a:lnTo>
                  <a:pt x="957" y="1162"/>
                </a:lnTo>
                <a:lnTo>
                  <a:pt x="977" y="1162"/>
                </a:lnTo>
                <a:lnTo>
                  <a:pt x="977" y="1186"/>
                </a:lnTo>
                <a:lnTo>
                  <a:pt x="1010" y="1186"/>
                </a:lnTo>
                <a:lnTo>
                  <a:pt x="1010" y="1219"/>
                </a:lnTo>
                <a:lnTo>
                  <a:pt x="1045" y="1219"/>
                </a:lnTo>
                <a:lnTo>
                  <a:pt x="1045" y="1255"/>
                </a:lnTo>
                <a:lnTo>
                  <a:pt x="1069" y="1255"/>
                </a:lnTo>
                <a:lnTo>
                  <a:pt x="1069" y="1273"/>
                </a:lnTo>
                <a:lnTo>
                  <a:pt x="1145" y="1273"/>
                </a:lnTo>
                <a:lnTo>
                  <a:pt x="1145" y="1296"/>
                </a:lnTo>
                <a:lnTo>
                  <a:pt x="1178" y="1296"/>
                </a:lnTo>
                <a:lnTo>
                  <a:pt x="1178" y="1314"/>
                </a:lnTo>
                <a:lnTo>
                  <a:pt x="1209" y="1314"/>
                </a:lnTo>
                <a:lnTo>
                  <a:pt x="1209" y="1328"/>
                </a:lnTo>
                <a:lnTo>
                  <a:pt x="1258" y="1328"/>
                </a:lnTo>
                <a:lnTo>
                  <a:pt x="1258" y="1409"/>
                </a:lnTo>
                <a:lnTo>
                  <a:pt x="1286" y="1409"/>
                </a:lnTo>
                <a:lnTo>
                  <a:pt x="1286" y="1449"/>
                </a:lnTo>
                <a:lnTo>
                  <a:pt x="1344" y="1449"/>
                </a:lnTo>
                <a:lnTo>
                  <a:pt x="1344" y="1472"/>
                </a:lnTo>
                <a:lnTo>
                  <a:pt x="1374" y="1472"/>
                </a:lnTo>
                <a:lnTo>
                  <a:pt x="1374" y="1486"/>
                </a:lnTo>
                <a:lnTo>
                  <a:pt x="1411" y="1486"/>
                </a:lnTo>
                <a:lnTo>
                  <a:pt x="1411" y="1506"/>
                </a:lnTo>
                <a:lnTo>
                  <a:pt x="1434" y="1506"/>
                </a:lnTo>
                <a:lnTo>
                  <a:pt x="1434" y="1548"/>
                </a:lnTo>
                <a:lnTo>
                  <a:pt x="1464" y="1548"/>
                </a:lnTo>
                <a:lnTo>
                  <a:pt x="1464" y="1569"/>
                </a:lnTo>
                <a:lnTo>
                  <a:pt x="1476" y="1569"/>
                </a:lnTo>
                <a:lnTo>
                  <a:pt x="1476" y="1585"/>
                </a:lnTo>
                <a:lnTo>
                  <a:pt x="1499" y="1585"/>
                </a:lnTo>
                <a:lnTo>
                  <a:pt x="1511" y="1585"/>
                </a:lnTo>
                <a:lnTo>
                  <a:pt x="1511" y="1631"/>
                </a:lnTo>
                <a:lnTo>
                  <a:pt x="1546" y="1631"/>
                </a:lnTo>
                <a:lnTo>
                  <a:pt x="1546" y="1649"/>
                </a:lnTo>
                <a:lnTo>
                  <a:pt x="1566" y="1649"/>
                </a:lnTo>
                <a:lnTo>
                  <a:pt x="1566" y="1672"/>
                </a:lnTo>
                <a:lnTo>
                  <a:pt x="1589" y="1672"/>
                </a:lnTo>
                <a:lnTo>
                  <a:pt x="1589" y="1688"/>
                </a:lnTo>
                <a:lnTo>
                  <a:pt x="1616" y="1688"/>
                </a:lnTo>
                <a:lnTo>
                  <a:pt x="1616" y="1706"/>
                </a:lnTo>
                <a:lnTo>
                  <a:pt x="1638" y="1706"/>
                </a:lnTo>
                <a:lnTo>
                  <a:pt x="1638" y="1724"/>
                </a:lnTo>
                <a:lnTo>
                  <a:pt x="1638" y="1732"/>
                </a:lnTo>
                <a:lnTo>
                  <a:pt x="1732" y="1732"/>
                </a:lnTo>
                <a:lnTo>
                  <a:pt x="1732" y="1752"/>
                </a:lnTo>
                <a:lnTo>
                  <a:pt x="1791" y="1752"/>
                </a:lnTo>
                <a:lnTo>
                  <a:pt x="1791" y="1767"/>
                </a:lnTo>
                <a:lnTo>
                  <a:pt x="1918" y="1767"/>
                </a:lnTo>
                <a:lnTo>
                  <a:pt x="1918" y="1781"/>
                </a:lnTo>
                <a:lnTo>
                  <a:pt x="1986" y="1781"/>
                </a:lnTo>
                <a:lnTo>
                  <a:pt x="2037" y="1781"/>
                </a:lnTo>
                <a:lnTo>
                  <a:pt x="2037" y="1799"/>
                </a:lnTo>
                <a:lnTo>
                  <a:pt x="2237" y="1799"/>
                </a:lnTo>
                <a:lnTo>
                  <a:pt x="2237" y="1837"/>
                </a:lnTo>
                <a:lnTo>
                  <a:pt x="2237" y="1843"/>
                </a:lnTo>
                <a:lnTo>
                  <a:pt x="2301" y="1843"/>
                </a:lnTo>
                <a:lnTo>
                  <a:pt x="2301" y="1894"/>
                </a:lnTo>
                <a:lnTo>
                  <a:pt x="2334" y="1894"/>
                </a:lnTo>
                <a:lnTo>
                  <a:pt x="2334" y="1914"/>
                </a:lnTo>
                <a:lnTo>
                  <a:pt x="2831" y="1914"/>
                </a:lnTo>
                <a:lnTo>
                  <a:pt x="2831" y="1945"/>
                </a:lnTo>
                <a:lnTo>
                  <a:pt x="3033" y="1945"/>
                </a:lnTo>
                <a:lnTo>
                  <a:pt x="3033" y="1983"/>
                </a:lnTo>
                <a:lnTo>
                  <a:pt x="3381" y="1983"/>
                </a:lnTo>
              </a:path>
            </a:pathLst>
          </a:custGeom>
          <a:noFill/>
          <a:ln w="28575">
            <a:solidFill>
              <a:srgbClr val="00B0F0"/>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5" name="Line 74"/>
          <p:cNvSpPr>
            <a:spLocks noChangeShapeType="1"/>
          </p:cNvSpPr>
          <p:nvPr/>
        </p:nvSpPr>
        <p:spPr bwMode="auto">
          <a:xfrm>
            <a:off x="3424824" y="4159109"/>
            <a:ext cx="0" cy="79391"/>
          </a:xfrm>
          <a:prstGeom prst="line">
            <a:avLst/>
          </a:prstGeom>
          <a:noFill/>
          <a:ln w="12700">
            <a:solidFill>
              <a:srgbClr val="000000"/>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6" name="Line 75"/>
          <p:cNvSpPr>
            <a:spLocks noChangeShapeType="1"/>
          </p:cNvSpPr>
          <p:nvPr/>
        </p:nvSpPr>
        <p:spPr bwMode="auto">
          <a:xfrm>
            <a:off x="3512136" y="4203568"/>
            <a:ext cx="0" cy="77802"/>
          </a:xfrm>
          <a:prstGeom prst="line">
            <a:avLst/>
          </a:prstGeom>
          <a:noFill/>
          <a:ln w="12700">
            <a:solidFill>
              <a:srgbClr val="000000"/>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7" name="Line 78"/>
          <p:cNvSpPr>
            <a:spLocks noChangeShapeType="1"/>
          </p:cNvSpPr>
          <p:nvPr/>
        </p:nvSpPr>
        <p:spPr bwMode="auto">
          <a:xfrm>
            <a:off x="4009012" y="4652916"/>
            <a:ext cx="0" cy="77803"/>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8" name="Line 79"/>
          <p:cNvSpPr>
            <a:spLocks noChangeShapeType="1"/>
          </p:cNvSpPr>
          <p:nvPr/>
        </p:nvSpPr>
        <p:spPr bwMode="auto">
          <a:xfrm>
            <a:off x="3866140" y="4508252"/>
            <a:ext cx="0" cy="77802"/>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9" name="Line 80"/>
          <p:cNvSpPr>
            <a:spLocks noChangeShapeType="1"/>
          </p:cNvSpPr>
          <p:nvPr/>
        </p:nvSpPr>
        <p:spPr bwMode="auto">
          <a:xfrm>
            <a:off x="4205772" y="4828945"/>
            <a:ext cx="0" cy="77802"/>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0" name="Line 81"/>
          <p:cNvSpPr>
            <a:spLocks noChangeShapeType="1"/>
          </p:cNvSpPr>
          <p:nvPr/>
        </p:nvSpPr>
        <p:spPr bwMode="auto">
          <a:xfrm>
            <a:off x="4359844" y="4895770"/>
            <a:ext cx="0" cy="79391"/>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1" name="Line 82"/>
          <p:cNvSpPr>
            <a:spLocks noChangeShapeType="1"/>
          </p:cNvSpPr>
          <p:nvPr/>
        </p:nvSpPr>
        <p:spPr bwMode="auto">
          <a:xfrm>
            <a:off x="4453504" y="4933878"/>
            <a:ext cx="0" cy="79391"/>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2" name="Line 83"/>
          <p:cNvSpPr>
            <a:spLocks noChangeShapeType="1"/>
          </p:cNvSpPr>
          <p:nvPr/>
        </p:nvSpPr>
        <p:spPr bwMode="auto">
          <a:xfrm>
            <a:off x="4524940" y="4959283"/>
            <a:ext cx="0" cy="77803"/>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3" name="Line 84"/>
          <p:cNvSpPr>
            <a:spLocks noChangeShapeType="1"/>
          </p:cNvSpPr>
          <p:nvPr/>
        </p:nvSpPr>
        <p:spPr bwMode="auto">
          <a:xfrm>
            <a:off x="4770997" y="4970478"/>
            <a:ext cx="0" cy="77803"/>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4" name="Line 86"/>
          <p:cNvSpPr>
            <a:spLocks noChangeShapeType="1"/>
          </p:cNvSpPr>
          <p:nvPr/>
        </p:nvSpPr>
        <p:spPr bwMode="auto">
          <a:xfrm>
            <a:off x="4842434" y="4970478"/>
            <a:ext cx="0" cy="77803"/>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5" name="Line 88"/>
          <p:cNvSpPr>
            <a:spLocks noChangeShapeType="1"/>
          </p:cNvSpPr>
          <p:nvPr/>
        </p:nvSpPr>
        <p:spPr bwMode="auto">
          <a:xfrm>
            <a:off x="4975566" y="5008411"/>
            <a:ext cx="0" cy="77803"/>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6" name="Line 89"/>
          <p:cNvSpPr>
            <a:spLocks noChangeShapeType="1"/>
          </p:cNvSpPr>
          <p:nvPr/>
        </p:nvSpPr>
        <p:spPr bwMode="auto">
          <a:xfrm>
            <a:off x="5148814" y="4995883"/>
            <a:ext cx="0" cy="77803"/>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7" name="Line 90"/>
          <p:cNvSpPr>
            <a:spLocks noChangeShapeType="1"/>
          </p:cNvSpPr>
          <p:nvPr/>
        </p:nvSpPr>
        <p:spPr bwMode="auto">
          <a:xfrm>
            <a:off x="4291581" y="4902121"/>
            <a:ext cx="0" cy="79391"/>
          </a:xfrm>
          <a:prstGeom prst="line">
            <a:avLst/>
          </a:prstGeom>
          <a:noFill/>
          <a:ln w="12700">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8" name="Line 110"/>
          <p:cNvSpPr>
            <a:spLocks noChangeShapeType="1"/>
          </p:cNvSpPr>
          <p:nvPr/>
        </p:nvSpPr>
        <p:spPr bwMode="auto">
          <a:xfrm>
            <a:off x="2835875" y="3725637"/>
            <a:ext cx="0" cy="79391"/>
          </a:xfrm>
          <a:prstGeom prst="line">
            <a:avLst/>
          </a:prstGeom>
          <a:noFill/>
          <a:ln w="12700">
            <a:solidFill>
              <a:srgbClr val="000000"/>
            </a:solidFill>
            <a:miter lim="800000"/>
            <a:headEnd/>
            <a:tailEnd/>
          </a:ln>
        </p:spPr>
        <p:txBody>
          <a:bodyPr/>
          <a:lstStyle/>
          <a:p>
            <a:endParaRPr lang="en-US" b="1" dirty="0">
              <a:solidFill>
                <a:schemeClr val="bg1"/>
              </a:solidFill>
              <a:latin typeface="Arial" panose="020B0604020202020204" pitchFamily="34" charset="0"/>
            </a:endParaRPr>
          </a:p>
        </p:txBody>
      </p:sp>
      <p:sp>
        <p:nvSpPr>
          <p:cNvPr id="15449" name="Line 111"/>
          <p:cNvSpPr>
            <a:spLocks noChangeShapeType="1"/>
          </p:cNvSpPr>
          <p:nvPr/>
        </p:nvSpPr>
        <p:spPr bwMode="auto">
          <a:xfrm>
            <a:off x="2573942" y="3423955"/>
            <a:ext cx="0" cy="79391"/>
          </a:xfrm>
          <a:prstGeom prst="line">
            <a:avLst/>
          </a:prstGeom>
          <a:noFill/>
          <a:ln w="12700">
            <a:solidFill>
              <a:srgbClr val="000000"/>
            </a:solidFill>
            <a:miter lim="800000"/>
            <a:headEnd/>
            <a:tailEnd/>
          </a:ln>
        </p:spPr>
        <p:txBody>
          <a:bodyPr/>
          <a:lstStyle/>
          <a:p>
            <a:endParaRPr lang="en-US" b="1" dirty="0">
              <a:solidFill>
                <a:schemeClr val="bg1"/>
              </a:solidFill>
              <a:latin typeface="Arial" panose="020B0604020202020204" pitchFamily="34" charset="0"/>
            </a:endParaRPr>
          </a:p>
        </p:txBody>
      </p:sp>
      <p:sp>
        <p:nvSpPr>
          <p:cNvPr id="15408" name="Line 97"/>
          <p:cNvSpPr>
            <a:spLocks noChangeShapeType="1"/>
          </p:cNvSpPr>
          <p:nvPr/>
        </p:nvSpPr>
        <p:spPr bwMode="auto">
          <a:xfrm>
            <a:off x="6409110" y="5245927"/>
            <a:ext cx="0" cy="7778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0" name="Line 97"/>
          <p:cNvSpPr>
            <a:spLocks noChangeShapeType="1"/>
          </p:cNvSpPr>
          <p:nvPr/>
        </p:nvSpPr>
        <p:spPr bwMode="auto">
          <a:xfrm>
            <a:off x="5313911" y="5157244"/>
            <a:ext cx="0" cy="7778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1" name="Line 85"/>
          <p:cNvSpPr>
            <a:spLocks noChangeShapeType="1"/>
          </p:cNvSpPr>
          <p:nvPr/>
        </p:nvSpPr>
        <p:spPr bwMode="auto">
          <a:xfrm>
            <a:off x="4813385" y="4984129"/>
            <a:ext cx="0" cy="77803"/>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2" name="Line 87"/>
          <p:cNvSpPr>
            <a:spLocks noChangeShapeType="1"/>
          </p:cNvSpPr>
          <p:nvPr/>
        </p:nvSpPr>
        <p:spPr bwMode="auto">
          <a:xfrm>
            <a:off x="4924982" y="4995883"/>
            <a:ext cx="0" cy="77803"/>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3" name="Line 73"/>
          <p:cNvSpPr>
            <a:spLocks noChangeShapeType="1"/>
          </p:cNvSpPr>
          <p:nvPr/>
        </p:nvSpPr>
        <p:spPr bwMode="auto">
          <a:xfrm>
            <a:off x="3350214" y="4155934"/>
            <a:ext cx="0" cy="79391"/>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4" name="Line 102"/>
          <p:cNvSpPr>
            <a:spLocks noChangeShapeType="1"/>
          </p:cNvSpPr>
          <p:nvPr/>
        </p:nvSpPr>
        <p:spPr bwMode="auto">
          <a:xfrm>
            <a:off x="6670894" y="5300523"/>
            <a:ext cx="0" cy="77803"/>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5" name="Line 103"/>
          <p:cNvSpPr>
            <a:spLocks noChangeShapeType="1"/>
          </p:cNvSpPr>
          <p:nvPr/>
        </p:nvSpPr>
        <p:spPr bwMode="auto">
          <a:xfrm>
            <a:off x="6869327" y="5300523"/>
            <a:ext cx="0" cy="77803"/>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6" name="Line 104"/>
          <p:cNvSpPr>
            <a:spLocks noChangeShapeType="1"/>
          </p:cNvSpPr>
          <p:nvPr/>
        </p:nvSpPr>
        <p:spPr bwMode="auto">
          <a:xfrm>
            <a:off x="7005349" y="5300523"/>
            <a:ext cx="0" cy="77803"/>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7" name="Line 72"/>
          <p:cNvSpPr>
            <a:spLocks noChangeShapeType="1"/>
          </p:cNvSpPr>
          <p:nvPr/>
        </p:nvSpPr>
        <p:spPr bwMode="auto">
          <a:xfrm>
            <a:off x="1648364" y="2162608"/>
            <a:ext cx="0" cy="77802"/>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8" name="Line 69"/>
          <p:cNvSpPr>
            <a:spLocks noChangeShapeType="1"/>
          </p:cNvSpPr>
          <p:nvPr/>
        </p:nvSpPr>
        <p:spPr bwMode="auto">
          <a:xfrm>
            <a:off x="1484942" y="2093383"/>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19" name="Line 71"/>
          <p:cNvSpPr>
            <a:spLocks noChangeShapeType="1"/>
          </p:cNvSpPr>
          <p:nvPr/>
        </p:nvSpPr>
        <p:spPr bwMode="auto">
          <a:xfrm>
            <a:off x="1561613" y="2117450"/>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0" name="Line 79"/>
          <p:cNvSpPr>
            <a:spLocks noChangeShapeType="1"/>
          </p:cNvSpPr>
          <p:nvPr/>
        </p:nvSpPr>
        <p:spPr bwMode="auto">
          <a:xfrm>
            <a:off x="1465775" y="2074318"/>
            <a:ext cx="0" cy="77802"/>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1" name="Line 71"/>
          <p:cNvSpPr>
            <a:spLocks noChangeShapeType="1"/>
          </p:cNvSpPr>
          <p:nvPr/>
        </p:nvSpPr>
        <p:spPr bwMode="auto">
          <a:xfrm>
            <a:off x="1834075" y="2388656"/>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2" name="Line 71"/>
          <p:cNvSpPr>
            <a:spLocks noChangeShapeType="1"/>
          </p:cNvSpPr>
          <p:nvPr/>
        </p:nvSpPr>
        <p:spPr bwMode="auto">
          <a:xfrm>
            <a:off x="2648250" y="3497493"/>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3" name="Line 71"/>
          <p:cNvSpPr>
            <a:spLocks noChangeShapeType="1"/>
          </p:cNvSpPr>
          <p:nvPr/>
        </p:nvSpPr>
        <p:spPr bwMode="auto">
          <a:xfrm>
            <a:off x="1906104" y="2466443"/>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4" name="Line 71"/>
          <p:cNvSpPr>
            <a:spLocks noChangeShapeType="1"/>
          </p:cNvSpPr>
          <p:nvPr/>
        </p:nvSpPr>
        <p:spPr bwMode="auto">
          <a:xfrm>
            <a:off x="2463495" y="3315752"/>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5" name="Line 71"/>
          <p:cNvSpPr>
            <a:spLocks noChangeShapeType="1"/>
          </p:cNvSpPr>
          <p:nvPr/>
        </p:nvSpPr>
        <p:spPr bwMode="auto">
          <a:xfrm>
            <a:off x="2472891" y="3332410"/>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6" name="Line 71"/>
          <p:cNvSpPr>
            <a:spLocks noChangeShapeType="1"/>
          </p:cNvSpPr>
          <p:nvPr/>
        </p:nvSpPr>
        <p:spPr bwMode="auto">
          <a:xfrm>
            <a:off x="3290194" y="4099223"/>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7" name="Line 71"/>
          <p:cNvSpPr>
            <a:spLocks noChangeShapeType="1"/>
          </p:cNvSpPr>
          <p:nvPr/>
        </p:nvSpPr>
        <p:spPr bwMode="auto">
          <a:xfrm>
            <a:off x="3202514" y="4033963"/>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8" name="Line 71"/>
          <p:cNvSpPr>
            <a:spLocks noChangeShapeType="1"/>
          </p:cNvSpPr>
          <p:nvPr/>
        </p:nvSpPr>
        <p:spPr bwMode="auto">
          <a:xfrm>
            <a:off x="3365874" y="4173834"/>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29" name="Line 71"/>
          <p:cNvSpPr>
            <a:spLocks noChangeShapeType="1"/>
          </p:cNvSpPr>
          <p:nvPr/>
        </p:nvSpPr>
        <p:spPr bwMode="auto">
          <a:xfrm>
            <a:off x="3325117" y="4156337"/>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0" name="Line 71"/>
          <p:cNvSpPr>
            <a:spLocks noChangeShapeType="1"/>
          </p:cNvSpPr>
          <p:nvPr/>
        </p:nvSpPr>
        <p:spPr bwMode="auto">
          <a:xfrm>
            <a:off x="3588924" y="4256401"/>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1" name="Line 71"/>
          <p:cNvSpPr>
            <a:spLocks noChangeShapeType="1"/>
          </p:cNvSpPr>
          <p:nvPr/>
        </p:nvSpPr>
        <p:spPr bwMode="auto">
          <a:xfrm>
            <a:off x="3784966" y="4497963"/>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2" name="Line 77"/>
          <p:cNvSpPr>
            <a:spLocks noChangeShapeType="1"/>
          </p:cNvSpPr>
          <p:nvPr/>
        </p:nvSpPr>
        <p:spPr bwMode="auto">
          <a:xfrm>
            <a:off x="4813385" y="4980807"/>
            <a:ext cx="0" cy="77788"/>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433" name="Line 97"/>
          <p:cNvSpPr>
            <a:spLocks noChangeShapeType="1"/>
          </p:cNvSpPr>
          <p:nvPr/>
        </p:nvSpPr>
        <p:spPr bwMode="auto">
          <a:xfrm>
            <a:off x="5313911" y="5118350"/>
            <a:ext cx="0" cy="77787"/>
          </a:xfrm>
          <a:prstGeom prst="line">
            <a:avLst/>
          </a:prstGeom>
          <a:noFill/>
          <a:ln w="9525">
            <a:solidFill>
              <a:schemeClr val="bg1"/>
            </a:solidFill>
            <a:miter lim="800000"/>
            <a:headEnd/>
            <a:tailEnd/>
          </a:ln>
        </p:spPr>
        <p:txBody>
          <a:bodyPr/>
          <a:lstStyle/>
          <a:p>
            <a:endParaRPr lang="en-US" b="1" dirty="0">
              <a:solidFill>
                <a:schemeClr val="bg1"/>
              </a:solidFill>
              <a:latin typeface="Arial" panose="020B0604020202020204" pitchFamily="34" charset="0"/>
            </a:endParaRPr>
          </a:p>
        </p:txBody>
      </p:sp>
      <p:sp>
        <p:nvSpPr>
          <p:cNvPr id="15386" name="Rectangle 317"/>
          <p:cNvSpPr>
            <a:spLocks noChangeArrowheads="1"/>
          </p:cNvSpPr>
          <p:nvPr/>
        </p:nvSpPr>
        <p:spPr bwMode="auto">
          <a:xfrm>
            <a:off x="3720711" y="5889799"/>
            <a:ext cx="1663917" cy="246221"/>
          </a:xfrm>
          <a:prstGeom prst="rect">
            <a:avLst/>
          </a:prstGeom>
          <a:noFill/>
          <a:ln w="9525">
            <a:noFill/>
            <a:miter lim="800000"/>
            <a:headEnd/>
            <a:tailEnd/>
          </a:ln>
        </p:spPr>
        <p:txBody>
          <a:bodyPr wrap="none" lIns="0" tIns="0" rIns="0" bIns="0">
            <a:spAutoFit/>
          </a:bodyPr>
          <a:lstStyle/>
          <a:p>
            <a:pPr algn="ctr"/>
            <a:r>
              <a:rPr lang="en-US" sz="1600" b="1" dirty="0">
                <a:solidFill>
                  <a:schemeClr val="bg1"/>
                </a:solidFill>
                <a:latin typeface="Arial" panose="020B0604020202020204" pitchFamily="34" charset="0"/>
              </a:rPr>
              <a:t>Months on Study</a:t>
            </a:r>
            <a:endParaRPr lang="en-US" b="1" dirty="0">
              <a:solidFill>
                <a:schemeClr val="bg1"/>
              </a:solidFill>
              <a:latin typeface="Lucida Sans" charset="0"/>
            </a:endParaRPr>
          </a:p>
        </p:txBody>
      </p:sp>
      <p:graphicFrame>
        <p:nvGraphicFramePr>
          <p:cNvPr id="350" name="Table 349"/>
          <p:cNvGraphicFramePr>
            <a:graphicFrameLocks noGrp="1"/>
          </p:cNvGraphicFramePr>
          <p:nvPr>
            <p:extLst>
              <p:ext uri="{D42A27DB-BD31-4B8C-83A1-F6EECF244321}">
                <p14:modId xmlns:p14="http://schemas.microsoft.com/office/powerpoint/2010/main" val="4097483338"/>
              </p:ext>
            </p:extLst>
          </p:nvPr>
        </p:nvGraphicFramePr>
        <p:xfrm>
          <a:off x="3769823" y="3447105"/>
          <a:ext cx="4911479" cy="438785"/>
        </p:xfrm>
        <a:graphic>
          <a:graphicData uri="http://schemas.openxmlformats.org/drawingml/2006/table">
            <a:tbl>
              <a:tblPr/>
              <a:tblGrid>
                <a:gridCol w="1813116"/>
                <a:gridCol w="1508197"/>
                <a:gridCol w="1590166"/>
              </a:tblGrid>
              <a:tr h="2127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RR, %</a:t>
                      </a:r>
                    </a:p>
                  </a:txBody>
                  <a:tcPr marL="91464" marR="91464"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36 (CR, n = 14)</a:t>
                      </a:r>
                    </a:p>
                  </a:txBody>
                  <a:tcPr marL="91464" marR="91464"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48 (CR, n = 28)</a:t>
                      </a:r>
                    </a:p>
                  </a:txBody>
                  <a:tcPr marL="91464" marR="91464" marT="0" marB="0" horzOverflow="overflow">
                    <a:lnL>
                      <a:noFill/>
                    </a:lnL>
                    <a:lnR>
                      <a:noFill/>
                    </a:lnR>
                    <a:lnT>
                      <a:noFill/>
                    </a:lnT>
                    <a:lnB>
                      <a:noFill/>
                    </a:lnB>
                    <a:lnTlToBr>
                      <a:noFill/>
                    </a:lnTlToBr>
                    <a:lnBlToTr>
                      <a:noFill/>
                    </a:lnBlToTr>
                    <a:noFill/>
                  </a:tcPr>
                </a:tc>
              </a:tr>
              <a:tr h="22542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charset="0"/>
                        <a:ea typeface="ＭＳ Ｐゴシック" charset="-128"/>
                        <a:cs typeface="Arial" charset="0"/>
                      </a:endParaRPr>
                    </a:p>
                  </a:txBody>
                  <a:tcPr marL="91464" marR="91464" marT="0" marB="0" horzOverflow="overflow">
                    <a:lnL>
                      <a:noFill/>
                    </a:lnL>
                    <a:lnR>
                      <a:noFill/>
                    </a:lnR>
                    <a:lnT>
                      <a:noFill/>
                    </a:lnT>
                    <a:lnB w="381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2-sided </a:t>
                      </a:r>
                      <a:r>
                        <a:rPr kumimoji="0" lang="en-US" sz="1400" b="1" i="1" u="none" strike="noStrike" cap="none" normalizeH="0" baseline="0" dirty="0" smtClean="0">
                          <a:ln>
                            <a:noFill/>
                          </a:ln>
                          <a:solidFill>
                            <a:schemeClr val="bg1"/>
                          </a:solidFill>
                          <a:effectLst/>
                          <a:latin typeface="Arial" charset="0"/>
                          <a:ea typeface="ＭＳ Ｐゴシック" charset="-128"/>
                          <a:cs typeface="Arial" charset="0"/>
                        </a:rPr>
                        <a:t>P </a:t>
                      </a:r>
                      <a:r>
                        <a:rPr kumimoji="0" lang="en-US" sz="1400" b="1" i="0" u="none" strike="noStrike" cap="none" normalizeH="0" baseline="0" dirty="0" smtClean="0">
                          <a:ln>
                            <a:noFill/>
                          </a:ln>
                          <a:solidFill>
                            <a:schemeClr val="bg1"/>
                          </a:solidFill>
                          <a:effectLst/>
                          <a:latin typeface="Arial" charset="0"/>
                          <a:ea typeface="ＭＳ Ｐゴシック" charset="-128"/>
                          <a:cs typeface="Arial" charset="0"/>
                        </a:rPr>
                        <a:t>= .00807</a:t>
                      </a:r>
                    </a:p>
                  </a:txBody>
                  <a:tcPr marL="91464" marR="91464" marT="0" marB="0" horzOverflow="overflow">
                    <a:lnL>
                      <a:noFill/>
                    </a:lnL>
                    <a:lnR>
                      <a:noFill/>
                    </a:lnR>
                    <a:lnT>
                      <a:noFill/>
                    </a:lnT>
                    <a:lnB w="381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GB"/>
                    </a:p>
                  </a:txBody>
                  <a:tcPr/>
                </a:tc>
              </a:tr>
            </a:tbl>
          </a:graphicData>
        </a:graphic>
      </p:graphicFrame>
      <p:sp>
        <p:nvSpPr>
          <p:cNvPr id="135" name="Rectangle 134"/>
          <p:cNvSpPr/>
          <p:nvPr/>
        </p:nvSpPr>
        <p:spPr>
          <a:xfrm>
            <a:off x="337960" y="6429612"/>
            <a:ext cx="6728883" cy="276999"/>
          </a:xfrm>
          <a:prstGeom prst="rect">
            <a:avLst/>
          </a:prstGeom>
        </p:spPr>
        <p:txBody>
          <a:bodyPr wrap="square">
            <a:spAutoFit/>
          </a:bodyPr>
          <a:lstStyle/>
          <a:p>
            <a:r>
              <a:rPr lang="en-US" sz="1200" b="1" dirty="0" err="1">
                <a:solidFill>
                  <a:schemeClr val="bg1"/>
                </a:solidFill>
                <a:latin typeface="Arial" panose="020B0604020202020204" pitchFamily="34" charset="0"/>
                <a:cs typeface="Arial" panose="020B0604020202020204" pitchFamily="34" charset="0"/>
              </a:rPr>
              <a:t>Tewari</a:t>
            </a:r>
            <a:r>
              <a:rPr lang="en-US" sz="1200" b="1" dirty="0">
                <a:solidFill>
                  <a:schemeClr val="bg1"/>
                </a:solidFill>
                <a:latin typeface="Arial" panose="020B0604020202020204" pitchFamily="34" charset="0"/>
                <a:cs typeface="Arial" panose="020B0604020202020204" pitchFamily="34" charset="0"/>
              </a:rPr>
              <a:t> KS, et al. </a:t>
            </a:r>
            <a:r>
              <a:rPr lang="en-US" sz="1200" b="1" i="1" dirty="0">
                <a:solidFill>
                  <a:schemeClr val="bg1"/>
                </a:solidFill>
                <a:latin typeface="Arial" panose="020B0604020202020204" pitchFamily="34" charset="0"/>
                <a:cs typeface="Arial" panose="020B0604020202020204" pitchFamily="34" charset="0"/>
              </a:rPr>
              <a:t>J </a:t>
            </a:r>
            <a:r>
              <a:rPr lang="en-US" sz="1200" b="1" i="1" dirty="0" err="1">
                <a:solidFill>
                  <a:schemeClr val="bg1"/>
                </a:solidFill>
                <a:latin typeface="Arial" panose="020B0604020202020204" pitchFamily="34" charset="0"/>
                <a:cs typeface="Arial" panose="020B0604020202020204" pitchFamily="34" charset="0"/>
              </a:rPr>
              <a:t>Clin</a:t>
            </a:r>
            <a:r>
              <a:rPr lang="en-US" sz="1200" b="1" i="1" dirty="0">
                <a:solidFill>
                  <a:schemeClr val="bg1"/>
                </a:solidFill>
                <a:latin typeface="Arial" panose="020B0604020202020204" pitchFamily="34" charset="0"/>
                <a:cs typeface="Arial" panose="020B0604020202020204" pitchFamily="34" charset="0"/>
              </a:rPr>
              <a:t> </a:t>
            </a:r>
            <a:r>
              <a:rPr lang="en-US" sz="1200" b="1" i="1" dirty="0" err="1">
                <a:solidFill>
                  <a:schemeClr val="bg1"/>
                </a:solidFill>
                <a:latin typeface="Arial" panose="020B0604020202020204" pitchFamily="34" charset="0"/>
                <a:cs typeface="Arial" panose="020B0604020202020204" pitchFamily="34" charset="0"/>
              </a:rPr>
              <a:t>Oncol</a:t>
            </a:r>
            <a:r>
              <a:rPr lang="en-US" sz="1200" b="1" dirty="0">
                <a:solidFill>
                  <a:schemeClr val="bg1"/>
                </a:solidFill>
                <a:latin typeface="Arial" panose="020B0604020202020204" pitchFamily="34" charset="0"/>
                <a:cs typeface="Arial" panose="020B0604020202020204" pitchFamily="34" charset="0"/>
              </a:rPr>
              <a:t>. 2013;31(</a:t>
            </a:r>
            <a:r>
              <a:rPr lang="en-US" sz="1200" b="1" dirty="0" err="1">
                <a:solidFill>
                  <a:schemeClr val="bg1"/>
                </a:solidFill>
                <a:latin typeface="Arial" panose="020B0604020202020204" pitchFamily="34" charset="0"/>
                <a:cs typeface="Arial" panose="020B0604020202020204" pitchFamily="34" charset="0"/>
              </a:rPr>
              <a:t>Suppl</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Abstract 3.</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1000"/>
                                        <p:tgtEl>
                                          <p:spTgt spid="229"/>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1000"/>
                                        <p:tgtEl>
                                          <p:spTgt spid="2"/>
                                        </p:tgtEl>
                                      </p:cBhvr>
                                    </p:animEffect>
                                  </p:childTnLst>
                                </p:cTn>
                              </p:par>
                              <p:par>
                                <p:cTn id="11" presetID="22" presetClass="entr" presetSubtype="8" fill="hold" nodeType="withEffect">
                                  <p:stCondLst>
                                    <p:cond delay="0"/>
                                  </p:stCondLst>
                                  <p:childTnLst>
                                    <p:set>
                                      <p:cBhvr>
                                        <p:cTn id="12" dur="1" fill="hold">
                                          <p:stCondLst>
                                            <p:cond delay="0"/>
                                          </p:stCondLst>
                                        </p:cTn>
                                        <p:tgtEl>
                                          <p:spTgt spid="350"/>
                                        </p:tgtEl>
                                        <p:attrNameLst>
                                          <p:attrName>style.visibility</p:attrName>
                                        </p:attrNameLst>
                                      </p:cBhvr>
                                      <p:to>
                                        <p:strVal val="visible"/>
                                      </p:to>
                                    </p:set>
                                    <p:animEffect transition="in" filter="wipe(left)">
                                      <p:cBhvr>
                                        <p:cTn id="13"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4158"/>
            <a:ext cx="9144000" cy="1143000"/>
          </a:xfrm>
        </p:spPr>
        <p:txBody>
          <a:bodyPr/>
          <a:lstStyle/>
          <a:p>
            <a:r>
              <a:rPr lang="en-US" b="1" dirty="0" smtClean="0"/>
              <a:t>5 Pivotal Trials of </a:t>
            </a:r>
            <a:r>
              <a:rPr lang="en-US" b="1" dirty="0" err="1" smtClean="0"/>
              <a:t>Chemoradiation</a:t>
            </a:r>
            <a:r>
              <a:rPr lang="en-US" b="1" dirty="0" smtClean="0"/>
              <a:t> </a:t>
            </a:r>
            <a:endParaRPr lang="en-US" b="1" cap="all" dirty="0"/>
          </a:p>
        </p:txBody>
      </p:sp>
      <p:pic>
        <p:nvPicPr>
          <p:cNvPr id="4" name="Picture 3" descr="cervix_chart.gif"/>
          <p:cNvPicPr/>
          <p:nvPr/>
        </p:nvPicPr>
        <p:blipFill>
          <a:blip r:embed="rId2"/>
          <a:stretch>
            <a:fillRect/>
          </a:stretch>
        </p:blipFill>
        <p:spPr>
          <a:xfrm>
            <a:off x="1366961" y="1131834"/>
            <a:ext cx="6632750" cy="4507303"/>
          </a:xfrm>
          <a:prstGeom prst="rect">
            <a:avLst/>
          </a:prstGeom>
        </p:spPr>
      </p:pic>
      <p:sp>
        <p:nvSpPr>
          <p:cNvPr id="6" name="TextBox 5"/>
          <p:cNvSpPr txBox="1"/>
          <p:nvPr/>
        </p:nvSpPr>
        <p:spPr>
          <a:xfrm>
            <a:off x="355600" y="6175642"/>
            <a:ext cx="8035982" cy="646331"/>
          </a:xfrm>
          <a:prstGeom prst="rect">
            <a:avLst/>
          </a:prstGeom>
          <a:noFill/>
        </p:spPr>
        <p:txBody>
          <a:bodyPr wrap="none" rtlCol="0">
            <a:spAutoFit/>
          </a:bodyPr>
          <a:lstStyle/>
          <a:p>
            <a:r>
              <a:rPr lang="en-US" sz="1200" b="1" dirty="0" smtClean="0">
                <a:solidFill>
                  <a:schemeClr val="bg1"/>
                </a:solidFill>
                <a:latin typeface="Arial" panose="020B0604020202020204" pitchFamily="34" charset="0"/>
                <a:cs typeface="Arial" panose="020B0604020202020204" pitchFamily="34" charset="0"/>
              </a:rPr>
              <a:t>Morris M, et al. </a:t>
            </a:r>
            <a:r>
              <a:rPr lang="en-US" sz="1200" b="1" i="1" dirty="0" smtClean="0">
                <a:solidFill>
                  <a:schemeClr val="bg1"/>
                </a:solidFill>
                <a:latin typeface="Arial" panose="020B0604020202020204" pitchFamily="34" charset="0"/>
                <a:cs typeface="Arial" panose="020B0604020202020204" pitchFamily="34" charset="0"/>
              </a:rPr>
              <a:t>N </a:t>
            </a:r>
            <a:r>
              <a:rPr lang="en-US" sz="1200" b="1" i="1" dirty="0" err="1" smtClean="0">
                <a:solidFill>
                  <a:schemeClr val="bg1"/>
                </a:solidFill>
                <a:latin typeface="Arial" panose="020B0604020202020204" pitchFamily="34" charset="0"/>
                <a:cs typeface="Arial" panose="020B0604020202020204" pitchFamily="34" charset="0"/>
              </a:rPr>
              <a:t>Engl</a:t>
            </a:r>
            <a:r>
              <a:rPr lang="en-US" sz="1200" b="1" i="1" dirty="0" smtClean="0">
                <a:solidFill>
                  <a:schemeClr val="bg1"/>
                </a:solidFill>
                <a:latin typeface="Arial" panose="020B0604020202020204" pitchFamily="34" charset="0"/>
                <a:cs typeface="Arial" panose="020B0604020202020204" pitchFamily="34" charset="0"/>
              </a:rPr>
              <a:t> J Med</a:t>
            </a:r>
            <a:r>
              <a:rPr lang="en-US" sz="1200" b="1" dirty="0" smtClean="0">
                <a:solidFill>
                  <a:schemeClr val="bg1"/>
                </a:solidFill>
                <a:latin typeface="Arial" panose="020B0604020202020204" pitchFamily="34" charset="0"/>
                <a:cs typeface="Arial" panose="020B0604020202020204" pitchFamily="34" charset="0"/>
              </a:rPr>
              <a:t>. 1999;340(15):1137-1143. Rose PG, et al. </a:t>
            </a:r>
            <a:r>
              <a:rPr lang="en-US" sz="1200" b="1" i="1" dirty="0" smtClean="0">
                <a:solidFill>
                  <a:schemeClr val="bg1"/>
                </a:solidFill>
                <a:latin typeface="Arial" panose="020B0604020202020204" pitchFamily="34" charset="0"/>
                <a:cs typeface="Arial" panose="020B0604020202020204" pitchFamily="34" charset="0"/>
              </a:rPr>
              <a:t>N </a:t>
            </a:r>
            <a:r>
              <a:rPr lang="en-US" sz="1200" b="1" i="1" dirty="0" err="1" smtClean="0">
                <a:solidFill>
                  <a:schemeClr val="bg1"/>
                </a:solidFill>
                <a:latin typeface="Arial" panose="020B0604020202020204" pitchFamily="34" charset="0"/>
                <a:cs typeface="Arial" panose="020B0604020202020204" pitchFamily="34" charset="0"/>
              </a:rPr>
              <a:t>Engl</a:t>
            </a:r>
            <a:r>
              <a:rPr lang="en-US" sz="1200" b="1" i="1" dirty="0" smtClean="0">
                <a:solidFill>
                  <a:schemeClr val="bg1"/>
                </a:solidFill>
                <a:latin typeface="Arial" panose="020B0604020202020204" pitchFamily="34" charset="0"/>
                <a:cs typeface="Arial" panose="020B0604020202020204" pitchFamily="34" charset="0"/>
              </a:rPr>
              <a:t> J Med. </a:t>
            </a:r>
            <a:r>
              <a:rPr lang="en-US" sz="1200" b="1" dirty="0" smtClean="0">
                <a:solidFill>
                  <a:schemeClr val="bg1"/>
                </a:solidFill>
                <a:latin typeface="Arial" panose="020B0604020202020204" pitchFamily="34" charset="0"/>
                <a:cs typeface="Arial" panose="020B0604020202020204" pitchFamily="34" charset="0"/>
              </a:rPr>
              <a:t>1999;340(15):1144-1153.</a:t>
            </a:r>
          </a:p>
          <a:p>
            <a:r>
              <a:rPr lang="en-US" sz="1200" b="1" dirty="0" smtClean="0">
                <a:solidFill>
                  <a:schemeClr val="bg1"/>
                </a:solidFill>
                <a:latin typeface="Arial" panose="020B0604020202020204" pitchFamily="34" charset="0"/>
                <a:cs typeface="Arial" panose="020B0604020202020204" pitchFamily="34" charset="0"/>
              </a:rPr>
              <a:t>Keys HM, et al. </a:t>
            </a:r>
            <a:r>
              <a:rPr lang="en-US" sz="1200" b="1" i="1" dirty="0" smtClean="0">
                <a:solidFill>
                  <a:schemeClr val="bg1"/>
                </a:solidFill>
                <a:latin typeface="Arial" panose="020B0604020202020204" pitchFamily="34" charset="0"/>
                <a:cs typeface="Arial" panose="020B0604020202020204" pitchFamily="34" charset="0"/>
              </a:rPr>
              <a:t>N </a:t>
            </a:r>
            <a:r>
              <a:rPr lang="en-US" sz="1200" b="1" i="1" dirty="0" err="1" smtClean="0">
                <a:solidFill>
                  <a:schemeClr val="bg1"/>
                </a:solidFill>
                <a:latin typeface="Arial" panose="020B0604020202020204" pitchFamily="34" charset="0"/>
                <a:cs typeface="Arial" panose="020B0604020202020204" pitchFamily="34" charset="0"/>
              </a:rPr>
              <a:t>Engl</a:t>
            </a:r>
            <a:r>
              <a:rPr lang="en-US" sz="1200" b="1" i="1" dirty="0" smtClean="0">
                <a:solidFill>
                  <a:schemeClr val="bg1"/>
                </a:solidFill>
                <a:latin typeface="Arial" panose="020B0604020202020204" pitchFamily="34" charset="0"/>
                <a:cs typeface="Arial" panose="020B0604020202020204" pitchFamily="34" charset="0"/>
              </a:rPr>
              <a:t> J Med. </a:t>
            </a:r>
            <a:r>
              <a:rPr lang="en-US" sz="1200" b="1" dirty="0" smtClean="0">
                <a:solidFill>
                  <a:schemeClr val="bg1"/>
                </a:solidFill>
                <a:latin typeface="Arial" panose="020B0604020202020204" pitchFamily="34" charset="0"/>
                <a:cs typeface="Arial" panose="020B0604020202020204" pitchFamily="34" charset="0"/>
              </a:rPr>
              <a:t>1999;340(15):1154-1161. Whitney CW, et al. </a:t>
            </a:r>
            <a:r>
              <a:rPr lang="en-US" sz="1200" b="1" i="1" dirty="0" smtClean="0">
                <a:solidFill>
                  <a:schemeClr val="bg1"/>
                </a:solidFill>
                <a:latin typeface="Arial" panose="020B0604020202020204" pitchFamily="34" charset="0"/>
                <a:cs typeface="Arial" panose="020B0604020202020204" pitchFamily="34" charset="0"/>
              </a:rPr>
              <a:t>J </a:t>
            </a:r>
            <a:r>
              <a:rPr lang="en-US" sz="1200" b="1" i="1" dirty="0" err="1" smtClean="0">
                <a:solidFill>
                  <a:schemeClr val="bg1"/>
                </a:solidFill>
                <a:latin typeface="Arial" panose="020B0604020202020204" pitchFamily="34" charset="0"/>
                <a:cs typeface="Arial" panose="020B0604020202020204" pitchFamily="34" charset="0"/>
              </a:rPr>
              <a:t>Clin</a:t>
            </a:r>
            <a:r>
              <a:rPr lang="en-US" sz="1200" b="1" i="1" dirty="0" smtClean="0">
                <a:solidFill>
                  <a:schemeClr val="bg1"/>
                </a:solidFill>
                <a:latin typeface="Arial" panose="020B0604020202020204" pitchFamily="34" charset="0"/>
                <a:cs typeface="Arial" panose="020B0604020202020204" pitchFamily="34" charset="0"/>
              </a:rPr>
              <a:t> </a:t>
            </a:r>
            <a:r>
              <a:rPr lang="en-US" sz="1200" b="1" i="1" dirty="0" err="1" smtClean="0">
                <a:solidFill>
                  <a:schemeClr val="bg1"/>
                </a:solidFill>
                <a:latin typeface="Arial" panose="020B0604020202020204" pitchFamily="34" charset="0"/>
                <a:cs typeface="Arial" panose="020B0604020202020204" pitchFamily="34" charset="0"/>
              </a:rPr>
              <a:t>Oncol</a:t>
            </a:r>
            <a:r>
              <a:rPr lang="en-US" sz="1200" b="1" i="1" dirty="0" smtClean="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1999;17(5):1339-1348.</a:t>
            </a:r>
          </a:p>
          <a:p>
            <a:r>
              <a:rPr lang="en-US" sz="1200" b="1" dirty="0" smtClean="0">
                <a:solidFill>
                  <a:schemeClr val="bg1"/>
                </a:solidFill>
                <a:latin typeface="Arial" panose="020B0604020202020204" pitchFamily="34" charset="0"/>
                <a:cs typeface="Arial" panose="020B0604020202020204" pitchFamily="34" charset="0"/>
              </a:rPr>
              <a:t>Peters WA 3rd, et al. </a:t>
            </a:r>
            <a:r>
              <a:rPr lang="en-US" sz="1200" b="1" i="1" dirty="0" smtClean="0">
                <a:solidFill>
                  <a:schemeClr val="bg1"/>
                </a:solidFill>
                <a:latin typeface="Arial" panose="020B0604020202020204" pitchFamily="34" charset="0"/>
                <a:cs typeface="Arial" panose="020B0604020202020204" pitchFamily="34" charset="0"/>
              </a:rPr>
              <a:t>J </a:t>
            </a:r>
            <a:r>
              <a:rPr lang="en-US" sz="1200" b="1" i="1" dirty="0" err="1" smtClean="0">
                <a:solidFill>
                  <a:schemeClr val="bg1"/>
                </a:solidFill>
                <a:latin typeface="Arial" panose="020B0604020202020204" pitchFamily="34" charset="0"/>
                <a:cs typeface="Arial" panose="020B0604020202020204" pitchFamily="34" charset="0"/>
              </a:rPr>
              <a:t>Clin</a:t>
            </a:r>
            <a:r>
              <a:rPr lang="en-US" sz="1200" b="1" i="1" dirty="0" smtClean="0">
                <a:solidFill>
                  <a:schemeClr val="bg1"/>
                </a:solidFill>
                <a:latin typeface="Arial" panose="020B0604020202020204" pitchFamily="34" charset="0"/>
                <a:cs typeface="Arial" panose="020B0604020202020204" pitchFamily="34" charset="0"/>
              </a:rPr>
              <a:t> </a:t>
            </a:r>
            <a:r>
              <a:rPr lang="en-US" sz="1200" b="1" i="1" dirty="0" err="1" smtClean="0">
                <a:solidFill>
                  <a:schemeClr val="bg1"/>
                </a:solidFill>
                <a:latin typeface="Arial" panose="020B0604020202020204" pitchFamily="34" charset="0"/>
                <a:cs typeface="Arial" panose="020B0604020202020204" pitchFamily="34" charset="0"/>
              </a:rPr>
              <a:t>Oncol</a:t>
            </a:r>
            <a:r>
              <a:rPr lang="en-US" sz="1200" b="1" i="1" dirty="0">
                <a:solidFill>
                  <a:schemeClr val="bg1"/>
                </a:solidFill>
                <a:latin typeface="Arial" panose="020B0604020202020204" pitchFamily="34" charset="0"/>
                <a:cs typeface="Arial" panose="020B0604020202020204" pitchFamily="34" charset="0"/>
              </a:rPr>
              <a:t>.</a:t>
            </a:r>
            <a:r>
              <a:rPr lang="en-US" sz="1200" b="1" dirty="0" smtClean="0">
                <a:solidFill>
                  <a:schemeClr val="bg1"/>
                </a:solidFill>
                <a:latin typeface="Arial" panose="020B0604020202020204" pitchFamily="34" charset="0"/>
                <a:cs typeface="Arial" panose="020B0604020202020204" pitchFamily="34" charset="0"/>
              </a:rPr>
              <a:t> 2000;18(8):1606-1613.</a:t>
            </a:r>
            <a:endParaRPr lang="en-US" sz="1200" b="1"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1285680" y="5435937"/>
            <a:ext cx="7482400" cy="461665"/>
          </a:xfrm>
          <a:prstGeom prst="rect">
            <a:avLst/>
          </a:prstGeom>
        </p:spPr>
        <p:txBody>
          <a:bodyPr wrap="square">
            <a:spAutoFit/>
          </a:bodyPr>
          <a:lstStyle/>
          <a:p>
            <a:endParaRPr lang="en-US" sz="1200" b="1" dirty="0">
              <a:solidFill>
                <a:schemeClr val="bg1"/>
              </a:solidFill>
              <a:latin typeface="Arial" panose="020B0604020202020204" pitchFamily="34" charset="0"/>
              <a:cs typeface="Arial" panose="020B0604020202020204" pitchFamily="34" charset="0"/>
            </a:endParaRPr>
          </a:p>
          <a:p>
            <a:r>
              <a:rPr lang="en-US" sz="1200" b="1" dirty="0" smtClean="0">
                <a:solidFill>
                  <a:schemeClr val="bg1"/>
                </a:solidFill>
                <a:latin typeface="Arial" panose="020B0604020202020204" pitchFamily="34" charset="0"/>
                <a:cs typeface="Arial" panose="020B0604020202020204" pitchFamily="34" charset="0"/>
              </a:rPr>
              <a:t>National Cancer Institute </a:t>
            </a:r>
            <a:r>
              <a:rPr lang="en-US" sz="1200" b="1" dirty="0">
                <a:solidFill>
                  <a:schemeClr val="bg1"/>
                </a:solidFill>
                <a:latin typeface="Arial" panose="020B0604020202020204" pitchFamily="34" charset="0"/>
                <a:cs typeface="Arial" panose="020B0604020202020204" pitchFamily="34" charset="0"/>
              </a:rPr>
              <a:t>Clinical Announcement 1999: www.cancer.gov/cancertopics/types/cervical</a:t>
            </a:r>
          </a:p>
        </p:txBody>
      </p:sp>
    </p:spTree>
    <p:extLst>
      <p:ext uri="{BB962C8B-B14F-4D97-AF65-F5344CB8AC3E}">
        <p14:creationId xmlns:p14="http://schemas.microsoft.com/office/powerpoint/2010/main" val="14895598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 name="Table 133"/>
          <p:cNvGraphicFramePr>
            <a:graphicFrameLocks noGrp="1"/>
          </p:cNvGraphicFramePr>
          <p:nvPr>
            <p:extLst>
              <p:ext uri="{D42A27DB-BD31-4B8C-83A1-F6EECF244321}">
                <p14:modId xmlns:p14="http://schemas.microsoft.com/office/powerpoint/2010/main" val="1574583796"/>
              </p:ext>
            </p:extLst>
          </p:nvPr>
        </p:nvGraphicFramePr>
        <p:xfrm>
          <a:off x="4009231" y="1496557"/>
          <a:ext cx="4987132" cy="1662751"/>
        </p:xfrm>
        <a:graphic>
          <a:graphicData uri="http://schemas.openxmlformats.org/drawingml/2006/table">
            <a:tbl>
              <a:tblPr/>
              <a:tblGrid>
                <a:gridCol w="1871946"/>
                <a:gridCol w="1379198"/>
                <a:gridCol w="1735988"/>
              </a:tblGrid>
              <a:tr h="534034">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FFFFFF"/>
                        </a:solidFill>
                        <a:effectLst/>
                        <a:latin typeface="Arial" charset="0"/>
                        <a:cs typeface="Arial" charset="0"/>
                      </a:endParaRPr>
                    </a:p>
                  </a:txBody>
                  <a:tcPr marL="91416" marR="91416" marT="45685" marB="45685" horzOverflow="overflow">
                    <a:lnL>
                      <a:noFill/>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smtClean="0">
                          <a:ln>
                            <a:noFill/>
                          </a:ln>
                          <a:solidFill>
                            <a:srgbClr val="FF6600"/>
                          </a:solidFill>
                          <a:effectLst/>
                          <a:latin typeface="Arial" charset="0"/>
                          <a:cs typeface="Arial" charset="0"/>
                        </a:rPr>
                        <a:t>Cis</a:t>
                      </a:r>
                      <a:r>
                        <a:rPr kumimoji="0" lang="en-US" sz="1400" b="1" i="0" u="none" strike="noStrike" cap="none" normalizeH="0" baseline="0" dirty="0" smtClean="0">
                          <a:ln>
                            <a:noFill/>
                          </a:ln>
                          <a:solidFill>
                            <a:srgbClr val="FF6600"/>
                          </a:solidFill>
                          <a:effectLst/>
                          <a:latin typeface="Arial" charset="0"/>
                          <a:cs typeface="Arial" charset="0"/>
                        </a:rPr>
                        <a:t> + Pac</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6600"/>
                          </a:solidFill>
                          <a:effectLst/>
                          <a:latin typeface="Arial" charset="0"/>
                          <a:cs typeface="Arial" charset="0"/>
                        </a:rPr>
                        <a:t>(n = 114)</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cs typeface="Arial" charset="0"/>
                        </a:rPr>
                        <a:t>Cis + Pac + Bev</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cs typeface="Arial" charset="0"/>
                        </a:rPr>
                        <a:t>(n = 115)</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0587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Events, n (%)</a:t>
                      </a:r>
                    </a:p>
                  </a:txBody>
                  <a:tcPr marL="91416" marR="91416" marT="45698" marB="45698" horzOverflow="overflow">
                    <a:lnL>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69 (60.5)</a:t>
                      </a:r>
                    </a:p>
                  </a:txBody>
                  <a:tcPr marL="91416" marR="91416" marT="45698" marB="4569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67 (58.3)</a:t>
                      </a:r>
                    </a:p>
                  </a:txBody>
                  <a:tcPr marL="91427" marR="91427" marT="45643" marB="4564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75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Median OS, months</a:t>
                      </a:r>
                    </a:p>
                  </a:txBody>
                  <a:tcPr marL="91416" marR="91416" marT="45698" marB="45698"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dirty="0" smtClean="0">
                          <a:ln>
                            <a:noFill/>
                          </a:ln>
                          <a:solidFill>
                            <a:schemeClr val="bg1"/>
                          </a:solidFill>
                          <a:effectLst/>
                          <a:latin typeface="Arial" charset="0"/>
                          <a:cs typeface="Arial" charset="0"/>
                        </a:rPr>
                        <a:t>14.3</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dirty="0" smtClean="0">
                          <a:ln>
                            <a:noFill/>
                          </a:ln>
                          <a:solidFill>
                            <a:schemeClr val="bg1"/>
                          </a:solidFill>
                          <a:effectLst/>
                          <a:latin typeface="Arial" charset="0"/>
                          <a:cs typeface="Arial" charset="0"/>
                        </a:rPr>
                        <a:t>17.517.5</a:t>
                      </a:r>
                    </a:p>
                  </a:txBody>
                  <a:tcPr marL="91427" marR="91427" marT="45643" marB="4564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r h="304754">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charset="0"/>
                        <a:cs typeface="Arial" charset="0"/>
                      </a:endParaRPr>
                    </a:p>
                  </a:txBody>
                  <a:tcPr marL="91416" marR="91416" marT="45698" marB="45698"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HR = 0.68 (95% CI, 0.48-0.97)</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smtClean="0">
                          <a:ln>
                            <a:noFill/>
                          </a:ln>
                          <a:solidFill>
                            <a:schemeClr val="bg1"/>
                          </a:solidFill>
                          <a:effectLst/>
                          <a:latin typeface="Arial" charset="0"/>
                          <a:cs typeface="Arial" charset="0"/>
                        </a:rPr>
                        <a:t>P </a:t>
                      </a:r>
                      <a:r>
                        <a:rPr kumimoji="0" lang="en-US" sz="1400" b="1" i="0" u="none" strike="noStrike" cap="none" normalizeH="0" baseline="0" dirty="0" smtClean="0">
                          <a:ln>
                            <a:noFill/>
                          </a:ln>
                          <a:solidFill>
                            <a:schemeClr val="bg1"/>
                          </a:solidFill>
                          <a:effectLst/>
                          <a:latin typeface="Arial" charset="0"/>
                          <a:cs typeface="Arial" charset="0"/>
                        </a:rPr>
                        <a:t>= .0348</a:t>
                      </a:r>
                    </a:p>
                  </a:txBody>
                  <a:tcPr marL="91416" marR="91416" marT="45685" marB="45685"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cs typeface="Arial" charset="0"/>
                      </a:endParaRPr>
                    </a:p>
                  </a:txBody>
                  <a:tcPr marL="91427" marR="91427" marT="45643" marB="4564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135" name="Title 1"/>
          <p:cNvSpPr>
            <a:spLocks noGrp="1"/>
          </p:cNvSpPr>
          <p:nvPr>
            <p:ph type="title"/>
          </p:nvPr>
        </p:nvSpPr>
        <p:spPr>
          <a:xfrm>
            <a:off x="0" y="376240"/>
            <a:ext cx="9144000" cy="1096962"/>
          </a:xfrm>
        </p:spPr>
        <p:txBody>
          <a:bodyPr>
            <a:noAutofit/>
          </a:bodyPr>
          <a:lstStyle/>
          <a:p>
            <a:pPr eaLnBrk="1" hangingPunct="1">
              <a:lnSpc>
                <a:spcPct val="85000"/>
              </a:lnSpc>
            </a:pPr>
            <a:r>
              <a:rPr lang="en-US" b="1" dirty="0"/>
              <a:t>GOG </a:t>
            </a:r>
            <a:r>
              <a:rPr lang="en-US" b="1" dirty="0" smtClean="0"/>
              <a:t>240.2: </a:t>
            </a:r>
            <a:r>
              <a:rPr lang="en-US" b="1" dirty="0"/>
              <a:t>OS for </a:t>
            </a:r>
            <a:r>
              <a:rPr lang="en-US" b="1" dirty="0" smtClean="0"/>
              <a:t>Cis </a:t>
            </a:r>
            <a:r>
              <a:rPr lang="en-US" b="1" dirty="0"/>
              <a:t>+ </a:t>
            </a:r>
            <a:r>
              <a:rPr lang="en-US" b="1" dirty="0" smtClean="0"/>
              <a:t>Pac</a:t>
            </a:r>
            <a:r>
              <a:rPr lang="en-US" b="1" dirty="0"/>
              <a:t/>
            </a:r>
            <a:br>
              <a:rPr lang="en-US" b="1" dirty="0"/>
            </a:br>
            <a:r>
              <a:rPr lang="en-US" b="1" dirty="0"/>
              <a:t>vs </a:t>
            </a:r>
            <a:r>
              <a:rPr lang="en-US" b="1" dirty="0" smtClean="0"/>
              <a:t>Cis </a:t>
            </a:r>
            <a:r>
              <a:rPr lang="en-US" b="1" dirty="0"/>
              <a:t>+ Pac + Bev</a:t>
            </a:r>
          </a:p>
        </p:txBody>
      </p:sp>
      <p:sp>
        <p:nvSpPr>
          <p:cNvPr id="136" name="Line 233"/>
          <p:cNvSpPr>
            <a:spLocks noChangeShapeType="1"/>
          </p:cNvSpPr>
          <p:nvPr/>
        </p:nvSpPr>
        <p:spPr bwMode="auto">
          <a:xfrm flipH="1">
            <a:off x="1029749" y="5677322"/>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40" name="Line 238"/>
          <p:cNvSpPr>
            <a:spLocks noChangeShapeType="1"/>
          </p:cNvSpPr>
          <p:nvPr/>
        </p:nvSpPr>
        <p:spPr bwMode="auto">
          <a:xfrm flipH="1">
            <a:off x="1029749" y="5326930"/>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41" name="Line 243"/>
          <p:cNvSpPr>
            <a:spLocks noChangeShapeType="1"/>
          </p:cNvSpPr>
          <p:nvPr/>
        </p:nvSpPr>
        <p:spPr bwMode="auto">
          <a:xfrm flipH="1">
            <a:off x="1029749" y="4978144"/>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42" name="Line 248"/>
          <p:cNvSpPr>
            <a:spLocks noChangeShapeType="1"/>
          </p:cNvSpPr>
          <p:nvPr/>
        </p:nvSpPr>
        <p:spPr bwMode="auto">
          <a:xfrm flipH="1">
            <a:off x="1029749" y="4627751"/>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45" name="Line 253"/>
          <p:cNvSpPr>
            <a:spLocks noChangeShapeType="1"/>
          </p:cNvSpPr>
          <p:nvPr/>
        </p:nvSpPr>
        <p:spPr bwMode="auto">
          <a:xfrm flipH="1">
            <a:off x="1029749" y="4277359"/>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46" name="Line 258"/>
          <p:cNvSpPr>
            <a:spLocks noChangeShapeType="1"/>
          </p:cNvSpPr>
          <p:nvPr/>
        </p:nvSpPr>
        <p:spPr bwMode="auto">
          <a:xfrm flipH="1">
            <a:off x="1029749" y="3928573"/>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47" name="Line 263"/>
          <p:cNvSpPr>
            <a:spLocks noChangeShapeType="1"/>
          </p:cNvSpPr>
          <p:nvPr/>
        </p:nvSpPr>
        <p:spPr bwMode="auto">
          <a:xfrm flipH="1">
            <a:off x="1029749" y="3576573"/>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48" name="Line 268"/>
          <p:cNvSpPr>
            <a:spLocks noChangeShapeType="1"/>
          </p:cNvSpPr>
          <p:nvPr/>
        </p:nvSpPr>
        <p:spPr bwMode="auto">
          <a:xfrm flipH="1">
            <a:off x="1029749" y="3227788"/>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49" name="Line 273"/>
          <p:cNvSpPr>
            <a:spLocks noChangeShapeType="1"/>
          </p:cNvSpPr>
          <p:nvPr/>
        </p:nvSpPr>
        <p:spPr bwMode="auto">
          <a:xfrm flipH="1">
            <a:off x="1029749" y="2877396"/>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50" name="Line 278"/>
          <p:cNvSpPr>
            <a:spLocks noChangeShapeType="1"/>
          </p:cNvSpPr>
          <p:nvPr/>
        </p:nvSpPr>
        <p:spPr bwMode="auto">
          <a:xfrm flipH="1">
            <a:off x="1029749" y="2528610"/>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51" name="Line 283"/>
          <p:cNvSpPr>
            <a:spLocks noChangeShapeType="1"/>
          </p:cNvSpPr>
          <p:nvPr/>
        </p:nvSpPr>
        <p:spPr bwMode="auto">
          <a:xfrm flipH="1">
            <a:off x="1029749" y="2190065"/>
            <a:ext cx="91058" cy="0"/>
          </a:xfrm>
          <a:prstGeom prst="line">
            <a:avLst/>
          </a:prstGeom>
          <a:noFill/>
          <a:ln w="28575">
            <a:solidFill>
              <a:schemeClr val="bg1"/>
            </a:solidFill>
            <a:round/>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52" name="Rectangle 285"/>
          <p:cNvSpPr>
            <a:spLocks noChangeArrowheads="1"/>
          </p:cNvSpPr>
          <p:nvPr/>
        </p:nvSpPr>
        <p:spPr bwMode="auto">
          <a:xfrm>
            <a:off x="696913" y="5558800"/>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0.0</a:t>
            </a:r>
            <a:endParaRPr lang="en-US" b="1">
              <a:solidFill>
                <a:schemeClr val="bg1"/>
              </a:solidFill>
              <a:latin typeface="Arial" panose="020B0604020202020204" pitchFamily="34" charset="0"/>
              <a:cs typeface="Arial" panose="020B0604020202020204" pitchFamily="34" charset="0"/>
            </a:endParaRPr>
          </a:p>
        </p:txBody>
      </p:sp>
      <p:sp>
        <p:nvSpPr>
          <p:cNvPr id="153" name="Rectangle 286"/>
          <p:cNvSpPr>
            <a:spLocks noChangeArrowheads="1"/>
          </p:cNvSpPr>
          <p:nvPr/>
        </p:nvSpPr>
        <p:spPr bwMode="auto">
          <a:xfrm>
            <a:off x="696913" y="5210014"/>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0.1</a:t>
            </a:r>
            <a:endParaRPr lang="en-US" b="1">
              <a:solidFill>
                <a:schemeClr val="bg1"/>
              </a:solidFill>
              <a:latin typeface="Arial" panose="020B0604020202020204" pitchFamily="34" charset="0"/>
              <a:cs typeface="Arial" panose="020B0604020202020204" pitchFamily="34" charset="0"/>
            </a:endParaRPr>
          </a:p>
        </p:txBody>
      </p:sp>
      <p:sp>
        <p:nvSpPr>
          <p:cNvPr id="154" name="Rectangle 287"/>
          <p:cNvSpPr>
            <a:spLocks noChangeArrowheads="1"/>
          </p:cNvSpPr>
          <p:nvPr/>
        </p:nvSpPr>
        <p:spPr bwMode="auto">
          <a:xfrm>
            <a:off x="696913" y="4858014"/>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0.2</a:t>
            </a:r>
            <a:endParaRPr lang="en-US" b="1">
              <a:solidFill>
                <a:schemeClr val="bg1"/>
              </a:solidFill>
              <a:latin typeface="Arial" panose="020B0604020202020204" pitchFamily="34" charset="0"/>
              <a:cs typeface="Arial" panose="020B0604020202020204" pitchFamily="34" charset="0"/>
            </a:endParaRPr>
          </a:p>
        </p:txBody>
      </p:sp>
      <p:sp>
        <p:nvSpPr>
          <p:cNvPr id="155" name="Rectangle 288"/>
          <p:cNvSpPr>
            <a:spLocks noChangeArrowheads="1"/>
          </p:cNvSpPr>
          <p:nvPr/>
        </p:nvSpPr>
        <p:spPr bwMode="auto">
          <a:xfrm>
            <a:off x="696913" y="4509229"/>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0.3</a:t>
            </a:r>
            <a:endParaRPr lang="en-US" b="1">
              <a:solidFill>
                <a:schemeClr val="bg1"/>
              </a:solidFill>
              <a:latin typeface="Arial" panose="020B0604020202020204" pitchFamily="34" charset="0"/>
              <a:cs typeface="Arial" panose="020B0604020202020204" pitchFamily="34" charset="0"/>
            </a:endParaRPr>
          </a:p>
        </p:txBody>
      </p:sp>
      <p:sp>
        <p:nvSpPr>
          <p:cNvPr id="156" name="Rectangle 289"/>
          <p:cNvSpPr>
            <a:spLocks noChangeArrowheads="1"/>
          </p:cNvSpPr>
          <p:nvPr/>
        </p:nvSpPr>
        <p:spPr bwMode="auto">
          <a:xfrm>
            <a:off x="696913" y="4162051"/>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0.4</a:t>
            </a:r>
            <a:endParaRPr lang="en-US" b="1">
              <a:solidFill>
                <a:schemeClr val="bg1"/>
              </a:solidFill>
              <a:latin typeface="Arial" panose="020B0604020202020204" pitchFamily="34" charset="0"/>
              <a:cs typeface="Arial" panose="020B0604020202020204" pitchFamily="34" charset="0"/>
            </a:endParaRPr>
          </a:p>
        </p:txBody>
      </p:sp>
      <p:sp>
        <p:nvSpPr>
          <p:cNvPr id="157" name="Rectangle 290"/>
          <p:cNvSpPr>
            <a:spLocks noChangeArrowheads="1"/>
          </p:cNvSpPr>
          <p:nvPr/>
        </p:nvSpPr>
        <p:spPr bwMode="auto">
          <a:xfrm>
            <a:off x="696913" y="3810051"/>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0.5</a:t>
            </a:r>
            <a:endParaRPr lang="en-US" b="1">
              <a:solidFill>
                <a:schemeClr val="bg1"/>
              </a:solidFill>
              <a:latin typeface="Arial" panose="020B0604020202020204" pitchFamily="34" charset="0"/>
              <a:cs typeface="Arial" panose="020B0604020202020204" pitchFamily="34" charset="0"/>
            </a:endParaRPr>
          </a:p>
        </p:txBody>
      </p:sp>
      <p:sp>
        <p:nvSpPr>
          <p:cNvPr id="158" name="Rectangle 291"/>
          <p:cNvSpPr>
            <a:spLocks noChangeArrowheads="1"/>
          </p:cNvSpPr>
          <p:nvPr/>
        </p:nvSpPr>
        <p:spPr bwMode="auto">
          <a:xfrm>
            <a:off x="696913" y="3459658"/>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0.6</a:t>
            </a:r>
            <a:endParaRPr lang="en-US" b="1">
              <a:solidFill>
                <a:schemeClr val="bg1"/>
              </a:solidFill>
              <a:latin typeface="Arial" panose="020B0604020202020204" pitchFamily="34" charset="0"/>
              <a:cs typeface="Arial" panose="020B0604020202020204" pitchFamily="34" charset="0"/>
            </a:endParaRPr>
          </a:p>
        </p:txBody>
      </p:sp>
      <p:sp>
        <p:nvSpPr>
          <p:cNvPr id="159" name="Rectangle 292"/>
          <p:cNvSpPr>
            <a:spLocks noChangeArrowheads="1"/>
          </p:cNvSpPr>
          <p:nvPr/>
        </p:nvSpPr>
        <p:spPr bwMode="auto">
          <a:xfrm>
            <a:off x="696913" y="3109266"/>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0.7</a:t>
            </a:r>
            <a:endParaRPr lang="en-US" b="1">
              <a:solidFill>
                <a:schemeClr val="bg1"/>
              </a:solidFill>
              <a:latin typeface="Arial" panose="020B0604020202020204" pitchFamily="34" charset="0"/>
              <a:cs typeface="Arial" panose="020B0604020202020204" pitchFamily="34" charset="0"/>
            </a:endParaRPr>
          </a:p>
        </p:txBody>
      </p:sp>
      <p:sp>
        <p:nvSpPr>
          <p:cNvPr id="160" name="Rectangle 293"/>
          <p:cNvSpPr>
            <a:spLocks noChangeArrowheads="1"/>
          </p:cNvSpPr>
          <p:nvPr/>
        </p:nvSpPr>
        <p:spPr bwMode="auto">
          <a:xfrm>
            <a:off x="696913" y="2760480"/>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0.8</a:t>
            </a:r>
            <a:endParaRPr lang="en-US" b="1">
              <a:solidFill>
                <a:schemeClr val="bg1"/>
              </a:solidFill>
              <a:latin typeface="Arial" panose="020B0604020202020204" pitchFamily="34" charset="0"/>
              <a:cs typeface="Arial" panose="020B0604020202020204" pitchFamily="34" charset="0"/>
            </a:endParaRPr>
          </a:p>
        </p:txBody>
      </p:sp>
      <p:sp>
        <p:nvSpPr>
          <p:cNvPr id="161" name="Rectangle 294"/>
          <p:cNvSpPr>
            <a:spLocks noChangeArrowheads="1"/>
          </p:cNvSpPr>
          <p:nvPr/>
        </p:nvSpPr>
        <p:spPr bwMode="auto">
          <a:xfrm>
            <a:off x="696913" y="2410088"/>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0.9</a:t>
            </a:r>
            <a:endParaRPr lang="en-US" b="1">
              <a:solidFill>
                <a:schemeClr val="bg1"/>
              </a:solidFill>
              <a:latin typeface="Arial" panose="020B0604020202020204" pitchFamily="34" charset="0"/>
              <a:cs typeface="Arial" panose="020B0604020202020204" pitchFamily="34" charset="0"/>
            </a:endParaRPr>
          </a:p>
        </p:txBody>
      </p:sp>
      <p:sp>
        <p:nvSpPr>
          <p:cNvPr id="162" name="Rectangle 295"/>
          <p:cNvSpPr>
            <a:spLocks noChangeArrowheads="1"/>
          </p:cNvSpPr>
          <p:nvPr/>
        </p:nvSpPr>
        <p:spPr bwMode="auto">
          <a:xfrm>
            <a:off x="696913" y="2059695"/>
            <a:ext cx="285335"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1.0</a:t>
            </a:r>
            <a:endParaRPr lang="en-US" b="1">
              <a:solidFill>
                <a:schemeClr val="bg1"/>
              </a:solidFill>
              <a:latin typeface="Arial" panose="020B0604020202020204" pitchFamily="34" charset="0"/>
              <a:cs typeface="Arial" panose="020B0604020202020204" pitchFamily="34" charset="0"/>
            </a:endParaRPr>
          </a:p>
        </p:txBody>
      </p:sp>
      <p:sp>
        <p:nvSpPr>
          <p:cNvPr id="163" name="Line 298"/>
          <p:cNvSpPr>
            <a:spLocks noChangeShapeType="1"/>
          </p:cNvSpPr>
          <p:nvPr/>
        </p:nvSpPr>
        <p:spPr bwMode="auto">
          <a:xfrm>
            <a:off x="1112838" y="5729995"/>
            <a:ext cx="0" cy="106362"/>
          </a:xfrm>
          <a:prstGeom prst="line">
            <a:avLst/>
          </a:prstGeom>
          <a:noFill/>
          <a:ln w="28575">
            <a:solidFill>
              <a:schemeClr val="bg1"/>
            </a:solidFill>
            <a:round/>
            <a:headEnd/>
            <a:tailEnd/>
          </a:ln>
        </p:spPr>
        <p:txBody>
          <a:bodyPr/>
          <a:lstStyle/>
          <a:p>
            <a:pPr>
              <a:defRPr/>
            </a:pPr>
            <a:endParaRPr lang="en-US" b="1">
              <a:ln w="19050">
                <a:solidFill>
                  <a:schemeClr val="tx1"/>
                </a:solidFill>
              </a:ln>
              <a:solidFill>
                <a:schemeClr val="bg1"/>
              </a:solidFill>
              <a:latin typeface="Arial" panose="020B0604020202020204" pitchFamily="34" charset="0"/>
              <a:cs typeface="Arial" panose="020B0604020202020204" pitchFamily="34" charset="0"/>
            </a:endParaRPr>
          </a:p>
        </p:txBody>
      </p:sp>
      <p:sp>
        <p:nvSpPr>
          <p:cNvPr id="164" name="Line 304"/>
          <p:cNvSpPr>
            <a:spLocks noChangeShapeType="1"/>
          </p:cNvSpPr>
          <p:nvPr/>
        </p:nvSpPr>
        <p:spPr bwMode="auto">
          <a:xfrm>
            <a:off x="3181350" y="5729995"/>
            <a:ext cx="0" cy="106362"/>
          </a:xfrm>
          <a:prstGeom prst="line">
            <a:avLst/>
          </a:prstGeom>
          <a:noFill/>
          <a:ln w="28575">
            <a:solidFill>
              <a:schemeClr val="bg1"/>
            </a:solidFill>
            <a:round/>
            <a:headEnd/>
            <a:tailEnd/>
          </a:ln>
        </p:spPr>
        <p:txBody>
          <a:bodyPr/>
          <a:lstStyle/>
          <a:p>
            <a:pPr>
              <a:defRPr/>
            </a:pPr>
            <a:endParaRPr lang="en-US" b="1">
              <a:ln w="19050">
                <a:solidFill>
                  <a:schemeClr val="tx1"/>
                </a:solidFill>
              </a:ln>
              <a:solidFill>
                <a:schemeClr val="bg1"/>
              </a:solidFill>
              <a:latin typeface="Arial" panose="020B0604020202020204" pitchFamily="34" charset="0"/>
              <a:cs typeface="Arial" panose="020B0604020202020204" pitchFamily="34" charset="0"/>
            </a:endParaRPr>
          </a:p>
        </p:txBody>
      </p:sp>
      <p:sp>
        <p:nvSpPr>
          <p:cNvPr id="165" name="Line 316"/>
          <p:cNvSpPr>
            <a:spLocks noChangeShapeType="1"/>
          </p:cNvSpPr>
          <p:nvPr/>
        </p:nvSpPr>
        <p:spPr bwMode="auto">
          <a:xfrm>
            <a:off x="7288213" y="5729995"/>
            <a:ext cx="0" cy="106362"/>
          </a:xfrm>
          <a:prstGeom prst="line">
            <a:avLst/>
          </a:prstGeom>
          <a:noFill/>
          <a:ln w="28575">
            <a:solidFill>
              <a:schemeClr val="bg1"/>
            </a:solidFill>
            <a:round/>
            <a:headEnd/>
            <a:tailEnd/>
          </a:ln>
        </p:spPr>
        <p:txBody>
          <a:bodyPr/>
          <a:lstStyle/>
          <a:p>
            <a:pPr>
              <a:defRPr/>
            </a:pPr>
            <a:endParaRPr lang="en-US" b="1">
              <a:ln w="19050">
                <a:solidFill>
                  <a:schemeClr val="tx1"/>
                </a:solidFill>
              </a:ln>
              <a:solidFill>
                <a:schemeClr val="bg1"/>
              </a:solidFill>
              <a:latin typeface="Arial" panose="020B0604020202020204" pitchFamily="34" charset="0"/>
              <a:cs typeface="Arial" panose="020B0604020202020204" pitchFamily="34" charset="0"/>
            </a:endParaRPr>
          </a:p>
        </p:txBody>
      </p:sp>
      <p:sp>
        <p:nvSpPr>
          <p:cNvPr id="166" name="Rectangle 318"/>
          <p:cNvSpPr>
            <a:spLocks noChangeArrowheads="1"/>
          </p:cNvSpPr>
          <p:nvPr/>
        </p:nvSpPr>
        <p:spPr bwMode="auto">
          <a:xfrm>
            <a:off x="1054533" y="5866352"/>
            <a:ext cx="113814"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0</a:t>
            </a:r>
            <a:endParaRPr lang="en-US" b="1">
              <a:solidFill>
                <a:schemeClr val="bg1"/>
              </a:solidFill>
              <a:latin typeface="Arial" panose="020B0604020202020204" pitchFamily="34" charset="0"/>
              <a:cs typeface="Arial" panose="020B0604020202020204" pitchFamily="34" charset="0"/>
            </a:endParaRPr>
          </a:p>
        </p:txBody>
      </p:sp>
      <p:sp>
        <p:nvSpPr>
          <p:cNvPr id="167" name="Rectangle 319"/>
          <p:cNvSpPr>
            <a:spLocks noChangeArrowheads="1"/>
          </p:cNvSpPr>
          <p:nvPr/>
        </p:nvSpPr>
        <p:spPr bwMode="auto">
          <a:xfrm>
            <a:off x="3062615" y="5866352"/>
            <a:ext cx="227626"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12</a:t>
            </a:r>
            <a:endParaRPr lang="en-US" b="1">
              <a:solidFill>
                <a:schemeClr val="bg1"/>
              </a:solidFill>
              <a:latin typeface="Arial" panose="020B0604020202020204" pitchFamily="34" charset="0"/>
              <a:cs typeface="Arial" panose="020B0604020202020204" pitchFamily="34" charset="0"/>
            </a:endParaRPr>
          </a:p>
        </p:txBody>
      </p:sp>
      <p:sp>
        <p:nvSpPr>
          <p:cNvPr id="168" name="Rectangle 321"/>
          <p:cNvSpPr>
            <a:spLocks noChangeArrowheads="1"/>
          </p:cNvSpPr>
          <p:nvPr/>
        </p:nvSpPr>
        <p:spPr bwMode="auto">
          <a:xfrm>
            <a:off x="7175839" y="5866352"/>
            <a:ext cx="227626"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36</a:t>
            </a:r>
            <a:endParaRPr lang="en-US" b="1">
              <a:solidFill>
                <a:schemeClr val="bg1"/>
              </a:solidFill>
              <a:latin typeface="Arial" panose="020B0604020202020204" pitchFamily="34" charset="0"/>
              <a:cs typeface="Arial" panose="020B0604020202020204" pitchFamily="34" charset="0"/>
            </a:endParaRPr>
          </a:p>
        </p:txBody>
      </p:sp>
      <p:sp>
        <p:nvSpPr>
          <p:cNvPr id="169" name="Freeform 168"/>
          <p:cNvSpPr/>
          <p:nvPr/>
        </p:nvSpPr>
        <p:spPr bwMode="auto">
          <a:xfrm>
            <a:off x="1112838" y="2175582"/>
            <a:ext cx="6176962" cy="3551239"/>
          </a:xfrm>
          <a:custGeom>
            <a:avLst/>
            <a:gdLst>
              <a:gd name="connsiteX0" fmla="*/ 0 w 6240780"/>
              <a:gd name="connsiteY0" fmla="*/ 0 h 3017520"/>
              <a:gd name="connsiteX1" fmla="*/ 0 w 6240780"/>
              <a:gd name="connsiteY1" fmla="*/ 3017520 h 3017520"/>
              <a:gd name="connsiteX2" fmla="*/ 6240780 w 6240780"/>
              <a:gd name="connsiteY2" fmla="*/ 3017520 h 3017520"/>
            </a:gdLst>
            <a:ahLst/>
            <a:cxnLst>
              <a:cxn ang="0">
                <a:pos x="connsiteX0" y="connsiteY0"/>
              </a:cxn>
              <a:cxn ang="0">
                <a:pos x="connsiteX1" y="connsiteY1"/>
              </a:cxn>
              <a:cxn ang="0">
                <a:pos x="connsiteX2" y="connsiteY2"/>
              </a:cxn>
            </a:cxnLst>
            <a:rect l="l" t="t" r="r" b="b"/>
            <a:pathLst>
              <a:path w="6240780" h="3017520">
                <a:moveTo>
                  <a:pt x="0" y="0"/>
                </a:moveTo>
                <a:lnTo>
                  <a:pt x="0" y="3017520"/>
                </a:lnTo>
                <a:lnTo>
                  <a:pt x="6240780" y="3017520"/>
                </a:lnTo>
              </a:path>
            </a:pathLst>
          </a:cu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a:ln>
                <a:solidFill>
                  <a:schemeClr val="tx1"/>
                </a:solidFill>
              </a:ln>
              <a:solidFill>
                <a:schemeClr val="bg1"/>
              </a:solidFill>
              <a:latin typeface="Arial" panose="020B0604020202020204" pitchFamily="34" charset="0"/>
              <a:cs typeface="Arial" panose="020B0604020202020204" pitchFamily="34" charset="0"/>
            </a:endParaRPr>
          </a:p>
        </p:txBody>
      </p:sp>
      <p:sp>
        <p:nvSpPr>
          <p:cNvPr id="170" name="Line 304"/>
          <p:cNvSpPr>
            <a:spLocks noChangeShapeType="1"/>
          </p:cNvSpPr>
          <p:nvPr/>
        </p:nvSpPr>
        <p:spPr bwMode="auto">
          <a:xfrm>
            <a:off x="5184775" y="5729995"/>
            <a:ext cx="0" cy="106362"/>
          </a:xfrm>
          <a:prstGeom prst="line">
            <a:avLst/>
          </a:prstGeom>
          <a:noFill/>
          <a:ln w="28575">
            <a:solidFill>
              <a:schemeClr val="bg1"/>
            </a:solidFill>
            <a:round/>
            <a:headEnd/>
            <a:tailEnd/>
          </a:ln>
        </p:spPr>
        <p:txBody>
          <a:bodyPr/>
          <a:lstStyle/>
          <a:p>
            <a:pPr>
              <a:defRPr/>
            </a:pPr>
            <a:endParaRPr lang="en-US" b="1">
              <a:ln w="19050">
                <a:solidFill>
                  <a:schemeClr val="tx1"/>
                </a:solidFill>
              </a:ln>
              <a:solidFill>
                <a:schemeClr val="bg1"/>
              </a:solidFill>
              <a:latin typeface="Arial" panose="020B0604020202020204" pitchFamily="34" charset="0"/>
              <a:cs typeface="Arial" panose="020B0604020202020204" pitchFamily="34" charset="0"/>
            </a:endParaRPr>
          </a:p>
        </p:txBody>
      </p:sp>
      <p:sp>
        <p:nvSpPr>
          <p:cNvPr id="171" name="Rectangle 319"/>
          <p:cNvSpPr>
            <a:spLocks noChangeArrowheads="1"/>
          </p:cNvSpPr>
          <p:nvPr/>
        </p:nvSpPr>
        <p:spPr bwMode="auto">
          <a:xfrm>
            <a:off x="5079118" y="5866352"/>
            <a:ext cx="227626" cy="246221"/>
          </a:xfrm>
          <a:prstGeom prst="rect">
            <a:avLst/>
          </a:prstGeom>
          <a:noFill/>
          <a:ln w="9525">
            <a:noFill/>
            <a:miter lim="800000"/>
            <a:headEnd/>
            <a:tailEnd/>
          </a:ln>
        </p:spPr>
        <p:txBody>
          <a:bodyPr wrap="none" lIns="0" tIns="0" rIns="0" bIns="0">
            <a:prstTxWarp prst="textNoShape">
              <a:avLst/>
            </a:prstTxWarp>
            <a:spAutoFit/>
          </a:bodyPr>
          <a:lstStyle/>
          <a:p>
            <a:r>
              <a:rPr lang="en-US" sz="1600" b="1">
                <a:solidFill>
                  <a:schemeClr val="bg1"/>
                </a:solidFill>
                <a:latin typeface="Arial" panose="020B0604020202020204" pitchFamily="34" charset="0"/>
                <a:cs typeface="Arial" panose="020B0604020202020204" pitchFamily="34" charset="0"/>
              </a:rPr>
              <a:t>24</a:t>
            </a:r>
            <a:endParaRPr lang="en-US" b="1">
              <a:solidFill>
                <a:schemeClr val="bg1"/>
              </a:solidFill>
              <a:latin typeface="Arial" panose="020B0604020202020204" pitchFamily="34" charset="0"/>
              <a:cs typeface="Arial" panose="020B0604020202020204" pitchFamily="34" charset="0"/>
            </a:endParaRPr>
          </a:p>
        </p:txBody>
      </p:sp>
      <p:sp>
        <p:nvSpPr>
          <p:cNvPr id="172" name="Rectangle 284"/>
          <p:cNvSpPr>
            <a:spLocks noChangeArrowheads="1"/>
          </p:cNvSpPr>
          <p:nvPr/>
        </p:nvSpPr>
        <p:spPr bwMode="auto">
          <a:xfrm rot="-5400000">
            <a:off x="-609501" y="3901909"/>
            <a:ext cx="2040623" cy="246221"/>
          </a:xfrm>
          <a:prstGeom prst="rect">
            <a:avLst/>
          </a:prstGeom>
          <a:noFill/>
          <a:ln w="9525">
            <a:noFill/>
            <a:miter lim="800000"/>
            <a:headEnd/>
            <a:tailEnd/>
          </a:ln>
        </p:spPr>
        <p:txBody>
          <a:bodyPr wrap="none" lIns="0" tIns="0" rIns="0" bIns="0">
            <a:prstTxWarp prst="textNoShape">
              <a:avLst/>
            </a:prstTxWarp>
            <a:spAutoFit/>
          </a:bodyPr>
          <a:lstStyle/>
          <a:p>
            <a:r>
              <a:rPr lang="en-US" sz="1600" b="1" dirty="0">
                <a:solidFill>
                  <a:schemeClr val="bg1"/>
                </a:solidFill>
                <a:latin typeface="Arial" panose="020B0604020202020204" pitchFamily="34" charset="0"/>
                <a:cs typeface="Arial" panose="020B0604020202020204" pitchFamily="34" charset="0"/>
              </a:rPr>
              <a:t>Proportion Surviving</a:t>
            </a:r>
            <a:endParaRPr lang="en-US" b="1" dirty="0">
              <a:solidFill>
                <a:schemeClr val="bg1"/>
              </a:solidFill>
              <a:latin typeface="Arial" panose="020B0604020202020204" pitchFamily="34" charset="0"/>
              <a:cs typeface="Arial" panose="020B0604020202020204" pitchFamily="34" charset="0"/>
            </a:endParaRPr>
          </a:p>
        </p:txBody>
      </p:sp>
      <p:sp>
        <p:nvSpPr>
          <p:cNvPr id="173" name="Line 48"/>
          <p:cNvSpPr>
            <a:spLocks noChangeShapeType="1"/>
          </p:cNvSpPr>
          <p:nvPr/>
        </p:nvSpPr>
        <p:spPr bwMode="auto">
          <a:xfrm>
            <a:off x="6529388" y="4791782"/>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74" name="Line 49"/>
          <p:cNvSpPr>
            <a:spLocks noChangeShapeType="1"/>
          </p:cNvSpPr>
          <p:nvPr/>
        </p:nvSpPr>
        <p:spPr bwMode="auto">
          <a:xfrm>
            <a:off x="6365875" y="4791782"/>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75" name="Line 50"/>
          <p:cNvSpPr>
            <a:spLocks noChangeShapeType="1"/>
          </p:cNvSpPr>
          <p:nvPr/>
        </p:nvSpPr>
        <p:spPr bwMode="auto">
          <a:xfrm>
            <a:off x="6248400" y="4780670"/>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76" name="Line 51"/>
          <p:cNvSpPr>
            <a:spLocks noChangeShapeType="1"/>
          </p:cNvSpPr>
          <p:nvPr/>
        </p:nvSpPr>
        <p:spPr bwMode="auto">
          <a:xfrm>
            <a:off x="5873750" y="4777495"/>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77" name="Line 55"/>
          <p:cNvSpPr>
            <a:spLocks noChangeShapeType="1"/>
          </p:cNvSpPr>
          <p:nvPr/>
        </p:nvSpPr>
        <p:spPr bwMode="auto">
          <a:xfrm>
            <a:off x="5422900" y="46647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78" name="Line 56"/>
          <p:cNvSpPr>
            <a:spLocks noChangeShapeType="1"/>
          </p:cNvSpPr>
          <p:nvPr/>
        </p:nvSpPr>
        <p:spPr bwMode="auto">
          <a:xfrm>
            <a:off x="5364163" y="46647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79" name="Line 57"/>
          <p:cNvSpPr>
            <a:spLocks noChangeShapeType="1"/>
          </p:cNvSpPr>
          <p:nvPr/>
        </p:nvSpPr>
        <p:spPr bwMode="auto">
          <a:xfrm>
            <a:off x="5251450" y="46647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0" name="Line 58"/>
          <p:cNvSpPr>
            <a:spLocks noChangeShapeType="1"/>
          </p:cNvSpPr>
          <p:nvPr/>
        </p:nvSpPr>
        <p:spPr bwMode="auto">
          <a:xfrm>
            <a:off x="5110163" y="46647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1" name="Line 59"/>
          <p:cNvSpPr>
            <a:spLocks noChangeShapeType="1"/>
          </p:cNvSpPr>
          <p:nvPr/>
        </p:nvSpPr>
        <p:spPr bwMode="auto">
          <a:xfrm>
            <a:off x="5048250" y="46647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2" name="Line 60"/>
          <p:cNvSpPr>
            <a:spLocks noChangeShapeType="1"/>
          </p:cNvSpPr>
          <p:nvPr/>
        </p:nvSpPr>
        <p:spPr bwMode="auto">
          <a:xfrm>
            <a:off x="4826000" y="459810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3" name="Line 61"/>
          <p:cNvSpPr>
            <a:spLocks noChangeShapeType="1"/>
          </p:cNvSpPr>
          <p:nvPr/>
        </p:nvSpPr>
        <p:spPr bwMode="auto">
          <a:xfrm>
            <a:off x="4792663" y="459810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4" name="Line 62"/>
          <p:cNvSpPr>
            <a:spLocks noChangeShapeType="1"/>
          </p:cNvSpPr>
          <p:nvPr/>
        </p:nvSpPr>
        <p:spPr bwMode="auto">
          <a:xfrm>
            <a:off x="4451350" y="453302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5" name="Line 63"/>
          <p:cNvSpPr>
            <a:spLocks noChangeShapeType="1"/>
          </p:cNvSpPr>
          <p:nvPr/>
        </p:nvSpPr>
        <p:spPr bwMode="auto">
          <a:xfrm>
            <a:off x="4357688" y="442665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6" name="Line 73"/>
          <p:cNvSpPr>
            <a:spLocks noChangeShapeType="1"/>
          </p:cNvSpPr>
          <p:nvPr/>
        </p:nvSpPr>
        <p:spPr bwMode="auto">
          <a:xfrm>
            <a:off x="3911600" y="415202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7" name="Line 74"/>
          <p:cNvSpPr>
            <a:spLocks noChangeShapeType="1"/>
          </p:cNvSpPr>
          <p:nvPr/>
        </p:nvSpPr>
        <p:spPr bwMode="auto">
          <a:xfrm>
            <a:off x="3867150" y="415202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8" name="Line 75"/>
          <p:cNvSpPr>
            <a:spLocks noChangeShapeType="1"/>
          </p:cNvSpPr>
          <p:nvPr/>
        </p:nvSpPr>
        <p:spPr bwMode="auto">
          <a:xfrm>
            <a:off x="3822700" y="4104395"/>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89" name="Line 76"/>
          <p:cNvSpPr>
            <a:spLocks noChangeShapeType="1"/>
          </p:cNvSpPr>
          <p:nvPr/>
        </p:nvSpPr>
        <p:spPr bwMode="auto">
          <a:xfrm>
            <a:off x="3611563" y="392342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0" name="Line 77"/>
          <p:cNvSpPr>
            <a:spLocks noChangeShapeType="1"/>
          </p:cNvSpPr>
          <p:nvPr/>
        </p:nvSpPr>
        <p:spPr bwMode="auto">
          <a:xfrm>
            <a:off x="3486150" y="4108523"/>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1" name="Line 78"/>
          <p:cNvSpPr>
            <a:spLocks noChangeShapeType="1"/>
          </p:cNvSpPr>
          <p:nvPr/>
        </p:nvSpPr>
        <p:spPr bwMode="auto">
          <a:xfrm>
            <a:off x="3405188" y="3710695"/>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2" name="Line 79"/>
          <p:cNvSpPr>
            <a:spLocks noChangeShapeType="1"/>
          </p:cNvSpPr>
          <p:nvPr/>
        </p:nvSpPr>
        <p:spPr bwMode="auto">
          <a:xfrm>
            <a:off x="3224213" y="3710695"/>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3" name="Line 80"/>
          <p:cNvSpPr>
            <a:spLocks noChangeShapeType="1"/>
          </p:cNvSpPr>
          <p:nvPr/>
        </p:nvSpPr>
        <p:spPr bwMode="auto">
          <a:xfrm>
            <a:off x="3014663" y="3590045"/>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4" name="Line 88"/>
          <p:cNvSpPr>
            <a:spLocks noChangeShapeType="1"/>
          </p:cNvSpPr>
          <p:nvPr/>
        </p:nvSpPr>
        <p:spPr bwMode="auto">
          <a:xfrm>
            <a:off x="2867025" y="339637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5" name="Line 89"/>
          <p:cNvSpPr>
            <a:spLocks noChangeShapeType="1"/>
          </p:cNvSpPr>
          <p:nvPr/>
        </p:nvSpPr>
        <p:spPr bwMode="auto">
          <a:xfrm>
            <a:off x="2836863" y="339637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6" name="Line 90"/>
          <p:cNvSpPr>
            <a:spLocks noChangeShapeType="1"/>
          </p:cNvSpPr>
          <p:nvPr/>
        </p:nvSpPr>
        <p:spPr bwMode="auto">
          <a:xfrm>
            <a:off x="2701925" y="329635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7" name="Line 91"/>
          <p:cNvSpPr>
            <a:spLocks noChangeShapeType="1"/>
          </p:cNvSpPr>
          <p:nvPr/>
        </p:nvSpPr>
        <p:spPr bwMode="auto">
          <a:xfrm>
            <a:off x="2595563" y="3223332"/>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8" name="Line 92"/>
          <p:cNvSpPr>
            <a:spLocks noChangeShapeType="1"/>
          </p:cNvSpPr>
          <p:nvPr/>
        </p:nvSpPr>
        <p:spPr bwMode="auto">
          <a:xfrm>
            <a:off x="2430463" y="2980445"/>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199" name="Line 93"/>
          <p:cNvSpPr>
            <a:spLocks noChangeShapeType="1"/>
          </p:cNvSpPr>
          <p:nvPr/>
        </p:nvSpPr>
        <p:spPr bwMode="auto">
          <a:xfrm>
            <a:off x="2373313" y="2980445"/>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0" name="Line 94"/>
          <p:cNvSpPr>
            <a:spLocks noChangeShapeType="1"/>
          </p:cNvSpPr>
          <p:nvPr/>
        </p:nvSpPr>
        <p:spPr bwMode="auto">
          <a:xfrm>
            <a:off x="2117725" y="2751845"/>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1" name="Line 95"/>
          <p:cNvSpPr>
            <a:spLocks noChangeShapeType="1"/>
          </p:cNvSpPr>
          <p:nvPr/>
        </p:nvSpPr>
        <p:spPr bwMode="auto">
          <a:xfrm>
            <a:off x="2055813" y="269310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2" name="Line 52"/>
          <p:cNvSpPr>
            <a:spLocks noChangeShapeType="1"/>
          </p:cNvSpPr>
          <p:nvPr/>
        </p:nvSpPr>
        <p:spPr bwMode="auto">
          <a:xfrm>
            <a:off x="5778500" y="4791782"/>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3" name="Line 53"/>
          <p:cNvSpPr>
            <a:spLocks noChangeShapeType="1"/>
          </p:cNvSpPr>
          <p:nvPr/>
        </p:nvSpPr>
        <p:spPr bwMode="auto">
          <a:xfrm>
            <a:off x="5616575" y="4707645"/>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4" name="Line 101"/>
          <p:cNvSpPr>
            <a:spLocks noChangeShapeType="1"/>
          </p:cNvSpPr>
          <p:nvPr/>
        </p:nvSpPr>
        <p:spPr bwMode="auto">
          <a:xfrm>
            <a:off x="5810250" y="479495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5" name="Line 94"/>
          <p:cNvSpPr>
            <a:spLocks noChangeShapeType="1"/>
          </p:cNvSpPr>
          <p:nvPr/>
        </p:nvSpPr>
        <p:spPr bwMode="auto">
          <a:xfrm>
            <a:off x="1412875" y="21755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6" name="Line 94"/>
          <p:cNvSpPr>
            <a:spLocks noChangeShapeType="1"/>
          </p:cNvSpPr>
          <p:nvPr/>
        </p:nvSpPr>
        <p:spPr bwMode="auto">
          <a:xfrm>
            <a:off x="1524000" y="219622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7" name="Line 94"/>
          <p:cNvSpPr>
            <a:spLocks noChangeShapeType="1"/>
          </p:cNvSpPr>
          <p:nvPr/>
        </p:nvSpPr>
        <p:spPr bwMode="auto">
          <a:xfrm>
            <a:off x="2281238" y="28232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8" name="Line 94"/>
          <p:cNvSpPr>
            <a:spLocks noChangeShapeType="1"/>
          </p:cNvSpPr>
          <p:nvPr/>
        </p:nvSpPr>
        <p:spPr bwMode="auto">
          <a:xfrm>
            <a:off x="1662113" y="2383545"/>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09" name="Line 94"/>
          <p:cNvSpPr>
            <a:spLocks noChangeShapeType="1"/>
          </p:cNvSpPr>
          <p:nvPr/>
        </p:nvSpPr>
        <p:spPr bwMode="auto">
          <a:xfrm>
            <a:off x="2727325" y="331540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10" name="Line 94"/>
          <p:cNvSpPr>
            <a:spLocks noChangeShapeType="1"/>
          </p:cNvSpPr>
          <p:nvPr/>
        </p:nvSpPr>
        <p:spPr bwMode="auto">
          <a:xfrm>
            <a:off x="2803525" y="339637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11" name="Line 94"/>
          <p:cNvSpPr>
            <a:spLocks noChangeShapeType="1"/>
          </p:cNvSpPr>
          <p:nvPr/>
        </p:nvSpPr>
        <p:spPr bwMode="auto">
          <a:xfrm>
            <a:off x="2941638" y="347892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12" name="Line 94"/>
          <p:cNvSpPr>
            <a:spLocks noChangeShapeType="1"/>
          </p:cNvSpPr>
          <p:nvPr/>
        </p:nvSpPr>
        <p:spPr bwMode="auto">
          <a:xfrm>
            <a:off x="3717925" y="40551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13" name="Line 94"/>
          <p:cNvSpPr>
            <a:spLocks noChangeShapeType="1"/>
          </p:cNvSpPr>
          <p:nvPr/>
        </p:nvSpPr>
        <p:spPr bwMode="auto">
          <a:xfrm>
            <a:off x="3789363" y="4104395"/>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14" name="Line 94"/>
          <p:cNvSpPr>
            <a:spLocks noChangeShapeType="1"/>
          </p:cNvSpPr>
          <p:nvPr/>
        </p:nvSpPr>
        <p:spPr bwMode="auto">
          <a:xfrm>
            <a:off x="4700588" y="459810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15" name="Freeform 45"/>
          <p:cNvSpPr>
            <a:spLocks/>
          </p:cNvSpPr>
          <p:nvPr/>
        </p:nvSpPr>
        <p:spPr bwMode="auto">
          <a:xfrm>
            <a:off x="1308100" y="2193045"/>
            <a:ext cx="5402263" cy="3508375"/>
          </a:xfrm>
          <a:custGeom>
            <a:avLst/>
            <a:gdLst>
              <a:gd name="T0" fmla="*/ 2147483647 w 3403"/>
              <a:gd name="T1" fmla="*/ 0 h 2210"/>
              <a:gd name="T2" fmla="*/ 2147483647 w 3403"/>
              <a:gd name="T3" fmla="*/ 2147483647 h 2210"/>
              <a:gd name="T4" fmla="*/ 2147483647 w 3403"/>
              <a:gd name="T5" fmla="*/ 2147483647 h 2210"/>
              <a:gd name="T6" fmla="*/ 2147483647 w 3403"/>
              <a:gd name="T7" fmla="*/ 2147483647 h 2210"/>
              <a:gd name="T8" fmla="*/ 2147483647 w 3403"/>
              <a:gd name="T9" fmla="*/ 2147483647 h 2210"/>
              <a:gd name="T10" fmla="*/ 2147483647 w 3403"/>
              <a:gd name="T11" fmla="*/ 2147483647 h 2210"/>
              <a:gd name="T12" fmla="*/ 2147483647 w 3403"/>
              <a:gd name="T13" fmla="*/ 2147483647 h 2210"/>
              <a:gd name="T14" fmla="*/ 2147483647 w 3403"/>
              <a:gd name="T15" fmla="*/ 2147483647 h 2210"/>
              <a:gd name="T16" fmla="*/ 2147483647 w 3403"/>
              <a:gd name="T17" fmla="*/ 2147483647 h 2210"/>
              <a:gd name="T18" fmla="*/ 2147483647 w 3403"/>
              <a:gd name="T19" fmla="*/ 2147483647 h 2210"/>
              <a:gd name="T20" fmla="*/ 2147483647 w 3403"/>
              <a:gd name="T21" fmla="*/ 2147483647 h 2210"/>
              <a:gd name="T22" fmla="*/ 2147483647 w 3403"/>
              <a:gd name="T23" fmla="*/ 2147483647 h 2210"/>
              <a:gd name="T24" fmla="*/ 2147483647 w 3403"/>
              <a:gd name="T25" fmla="*/ 2147483647 h 2210"/>
              <a:gd name="T26" fmla="*/ 2147483647 w 3403"/>
              <a:gd name="T27" fmla="*/ 2147483647 h 2210"/>
              <a:gd name="T28" fmla="*/ 2147483647 w 3403"/>
              <a:gd name="T29" fmla="*/ 2147483647 h 2210"/>
              <a:gd name="T30" fmla="*/ 2147483647 w 3403"/>
              <a:gd name="T31" fmla="*/ 2147483647 h 2210"/>
              <a:gd name="T32" fmla="*/ 2147483647 w 3403"/>
              <a:gd name="T33" fmla="*/ 2147483647 h 2210"/>
              <a:gd name="T34" fmla="*/ 2147483647 w 3403"/>
              <a:gd name="T35" fmla="*/ 2147483647 h 2210"/>
              <a:gd name="T36" fmla="*/ 2147483647 w 3403"/>
              <a:gd name="T37" fmla="*/ 2147483647 h 2210"/>
              <a:gd name="T38" fmla="*/ 2147483647 w 3403"/>
              <a:gd name="T39" fmla="*/ 2147483647 h 2210"/>
              <a:gd name="T40" fmla="*/ 2147483647 w 3403"/>
              <a:gd name="T41" fmla="*/ 2147483647 h 2210"/>
              <a:gd name="T42" fmla="*/ 2147483647 w 3403"/>
              <a:gd name="T43" fmla="*/ 2147483647 h 2210"/>
              <a:gd name="T44" fmla="*/ 2147483647 w 3403"/>
              <a:gd name="T45" fmla="*/ 2147483647 h 2210"/>
              <a:gd name="T46" fmla="*/ 2147483647 w 3403"/>
              <a:gd name="T47" fmla="*/ 2147483647 h 2210"/>
              <a:gd name="T48" fmla="*/ 2147483647 w 3403"/>
              <a:gd name="T49" fmla="*/ 2147483647 h 2210"/>
              <a:gd name="T50" fmla="*/ 2147483647 w 3403"/>
              <a:gd name="T51" fmla="*/ 2147483647 h 2210"/>
              <a:gd name="T52" fmla="*/ 2147483647 w 3403"/>
              <a:gd name="T53" fmla="*/ 2147483647 h 2210"/>
              <a:gd name="T54" fmla="*/ 2147483647 w 3403"/>
              <a:gd name="T55" fmla="*/ 2147483647 h 2210"/>
              <a:gd name="T56" fmla="*/ 2147483647 w 3403"/>
              <a:gd name="T57" fmla="*/ 2147483647 h 2210"/>
              <a:gd name="T58" fmla="*/ 2147483647 w 3403"/>
              <a:gd name="T59" fmla="*/ 2147483647 h 2210"/>
              <a:gd name="T60" fmla="*/ 2147483647 w 3403"/>
              <a:gd name="T61" fmla="*/ 2147483647 h 2210"/>
              <a:gd name="T62" fmla="*/ 2147483647 w 3403"/>
              <a:gd name="T63" fmla="*/ 2147483647 h 2210"/>
              <a:gd name="T64" fmla="*/ 2147483647 w 3403"/>
              <a:gd name="T65" fmla="*/ 2147483647 h 2210"/>
              <a:gd name="T66" fmla="*/ 2147483647 w 3403"/>
              <a:gd name="T67" fmla="*/ 2147483647 h 2210"/>
              <a:gd name="T68" fmla="*/ 2147483647 w 3403"/>
              <a:gd name="T69" fmla="*/ 2147483647 h 2210"/>
              <a:gd name="T70" fmla="*/ 2147483647 w 3403"/>
              <a:gd name="T71" fmla="*/ 2147483647 h 2210"/>
              <a:gd name="T72" fmla="*/ 2147483647 w 3403"/>
              <a:gd name="T73" fmla="*/ 2147483647 h 2210"/>
              <a:gd name="T74" fmla="*/ 2147483647 w 3403"/>
              <a:gd name="T75" fmla="*/ 2147483647 h 2210"/>
              <a:gd name="T76" fmla="*/ 2147483647 w 3403"/>
              <a:gd name="T77" fmla="*/ 2147483647 h 2210"/>
              <a:gd name="T78" fmla="*/ 2147483647 w 3403"/>
              <a:gd name="T79" fmla="*/ 2147483647 h 2210"/>
              <a:gd name="T80" fmla="*/ 2147483647 w 3403"/>
              <a:gd name="T81" fmla="*/ 2147483647 h 2210"/>
              <a:gd name="T82" fmla="*/ 2147483647 w 3403"/>
              <a:gd name="T83" fmla="*/ 2147483647 h 2210"/>
              <a:gd name="T84" fmla="*/ 2147483647 w 3403"/>
              <a:gd name="T85" fmla="*/ 2147483647 h 2210"/>
              <a:gd name="T86" fmla="*/ 2147483647 w 3403"/>
              <a:gd name="T87" fmla="*/ 2147483647 h 2210"/>
              <a:gd name="T88" fmla="*/ 2147483647 w 3403"/>
              <a:gd name="T89" fmla="*/ 2147483647 h 2210"/>
              <a:gd name="T90" fmla="*/ 2147483647 w 3403"/>
              <a:gd name="T91" fmla="*/ 2147483647 h 2210"/>
              <a:gd name="T92" fmla="*/ 2147483647 w 3403"/>
              <a:gd name="T93" fmla="*/ 2147483647 h 2210"/>
              <a:gd name="T94" fmla="*/ 2147483647 w 3403"/>
              <a:gd name="T95" fmla="*/ 2147483647 h 2210"/>
              <a:gd name="T96" fmla="*/ 2147483647 w 3403"/>
              <a:gd name="T97" fmla="*/ 2147483647 h 2210"/>
              <a:gd name="T98" fmla="*/ 2147483647 w 3403"/>
              <a:gd name="T99" fmla="*/ 2147483647 h 2210"/>
              <a:gd name="T100" fmla="*/ 2147483647 w 3403"/>
              <a:gd name="T101" fmla="*/ 2147483647 h 2210"/>
              <a:gd name="T102" fmla="*/ 2147483647 w 3403"/>
              <a:gd name="T103" fmla="*/ 2147483647 h 2210"/>
              <a:gd name="T104" fmla="*/ 2147483647 w 3403"/>
              <a:gd name="T105" fmla="*/ 2147483647 h 2210"/>
              <a:gd name="T106" fmla="*/ 2147483647 w 3403"/>
              <a:gd name="T107" fmla="*/ 2147483647 h 2210"/>
              <a:gd name="T108" fmla="*/ 2147483647 w 3403"/>
              <a:gd name="T109" fmla="*/ 2147483647 h 2210"/>
              <a:gd name="T110" fmla="*/ 2147483647 w 3403"/>
              <a:gd name="T111" fmla="*/ 2147483647 h 2210"/>
              <a:gd name="T112" fmla="*/ 2147483647 w 3403"/>
              <a:gd name="T113" fmla="*/ 2147483647 h 2210"/>
              <a:gd name="T114" fmla="*/ 2147483647 w 3403"/>
              <a:gd name="T115" fmla="*/ 2147483647 h 2210"/>
              <a:gd name="T116" fmla="*/ 2147483647 w 3403"/>
              <a:gd name="T117" fmla="*/ 2147483647 h 2210"/>
              <a:gd name="T118" fmla="*/ 2147483647 w 3403"/>
              <a:gd name="T119" fmla="*/ 2147483647 h 2210"/>
              <a:gd name="T120" fmla="*/ 2147483647 w 3403"/>
              <a:gd name="T121" fmla="*/ 2147483647 h 2210"/>
              <a:gd name="T122" fmla="*/ 2147483647 w 3403"/>
              <a:gd name="T123" fmla="*/ 2147483647 h 2210"/>
              <a:gd name="T124" fmla="*/ 2147483647 w 3403"/>
              <a:gd name="T125" fmla="*/ 2147483647 h 22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03"/>
              <a:gd name="T190" fmla="*/ 0 h 2210"/>
              <a:gd name="T191" fmla="*/ 3403 w 3403"/>
              <a:gd name="T192" fmla="*/ 2210 h 221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03" h="2210">
                <a:moveTo>
                  <a:pt x="0" y="0"/>
                </a:moveTo>
                <a:lnTo>
                  <a:pt x="53" y="0"/>
                </a:lnTo>
                <a:lnTo>
                  <a:pt x="53" y="24"/>
                </a:lnTo>
                <a:lnTo>
                  <a:pt x="132" y="24"/>
                </a:lnTo>
                <a:lnTo>
                  <a:pt x="132" y="43"/>
                </a:lnTo>
                <a:lnTo>
                  <a:pt x="152" y="43"/>
                </a:lnTo>
                <a:lnTo>
                  <a:pt x="152" y="110"/>
                </a:lnTo>
                <a:lnTo>
                  <a:pt x="160" y="110"/>
                </a:lnTo>
                <a:lnTo>
                  <a:pt x="160" y="142"/>
                </a:lnTo>
                <a:lnTo>
                  <a:pt x="189" y="142"/>
                </a:lnTo>
                <a:lnTo>
                  <a:pt x="189" y="161"/>
                </a:lnTo>
                <a:lnTo>
                  <a:pt x="217" y="161"/>
                </a:lnTo>
                <a:lnTo>
                  <a:pt x="217" y="183"/>
                </a:lnTo>
                <a:lnTo>
                  <a:pt x="266" y="183"/>
                </a:lnTo>
                <a:lnTo>
                  <a:pt x="266" y="195"/>
                </a:lnTo>
                <a:lnTo>
                  <a:pt x="276" y="195"/>
                </a:lnTo>
                <a:lnTo>
                  <a:pt x="276" y="224"/>
                </a:lnTo>
                <a:lnTo>
                  <a:pt x="295" y="224"/>
                </a:lnTo>
                <a:lnTo>
                  <a:pt x="295" y="240"/>
                </a:lnTo>
                <a:lnTo>
                  <a:pt x="331" y="240"/>
                </a:lnTo>
                <a:lnTo>
                  <a:pt x="331" y="250"/>
                </a:lnTo>
                <a:lnTo>
                  <a:pt x="343" y="250"/>
                </a:lnTo>
                <a:lnTo>
                  <a:pt x="343" y="262"/>
                </a:lnTo>
                <a:lnTo>
                  <a:pt x="368" y="262"/>
                </a:lnTo>
                <a:lnTo>
                  <a:pt x="368" y="276"/>
                </a:lnTo>
                <a:lnTo>
                  <a:pt x="378" y="276"/>
                </a:lnTo>
                <a:lnTo>
                  <a:pt x="378" y="289"/>
                </a:lnTo>
                <a:lnTo>
                  <a:pt x="390" y="289"/>
                </a:lnTo>
                <a:lnTo>
                  <a:pt x="390" y="297"/>
                </a:lnTo>
                <a:lnTo>
                  <a:pt x="433" y="297"/>
                </a:lnTo>
                <a:lnTo>
                  <a:pt x="433" y="335"/>
                </a:lnTo>
                <a:lnTo>
                  <a:pt x="455" y="335"/>
                </a:lnTo>
                <a:lnTo>
                  <a:pt x="455" y="362"/>
                </a:lnTo>
                <a:lnTo>
                  <a:pt x="482" y="362"/>
                </a:lnTo>
                <a:lnTo>
                  <a:pt x="482" y="380"/>
                </a:lnTo>
                <a:lnTo>
                  <a:pt x="490" y="380"/>
                </a:lnTo>
                <a:lnTo>
                  <a:pt x="490" y="398"/>
                </a:lnTo>
                <a:lnTo>
                  <a:pt x="567" y="398"/>
                </a:lnTo>
                <a:lnTo>
                  <a:pt x="567" y="425"/>
                </a:lnTo>
                <a:lnTo>
                  <a:pt x="593" y="425"/>
                </a:lnTo>
                <a:lnTo>
                  <a:pt x="593" y="443"/>
                </a:lnTo>
                <a:lnTo>
                  <a:pt x="612" y="443"/>
                </a:lnTo>
                <a:lnTo>
                  <a:pt x="612" y="486"/>
                </a:lnTo>
                <a:lnTo>
                  <a:pt x="632" y="486"/>
                </a:lnTo>
                <a:lnTo>
                  <a:pt x="632" y="525"/>
                </a:lnTo>
                <a:lnTo>
                  <a:pt x="671" y="525"/>
                </a:lnTo>
                <a:lnTo>
                  <a:pt x="671" y="545"/>
                </a:lnTo>
                <a:lnTo>
                  <a:pt x="726" y="545"/>
                </a:lnTo>
                <a:lnTo>
                  <a:pt x="726" y="563"/>
                </a:lnTo>
                <a:lnTo>
                  <a:pt x="738" y="563"/>
                </a:lnTo>
                <a:lnTo>
                  <a:pt x="738" y="606"/>
                </a:lnTo>
                <a:lnTo>
                  <a:pt x="746" y="606"/>
                </a:lnTo>
                <a:lnTo>
                  <a:pt x="746" y="630"/>
                </a:lnTo>
                <a:lnTo>
                  <a:pt x="756" y="630"/>
                </a:lnTo>
                <a:lnTo>
                  <a:pt x="756" y="651"/>
                </a:lnTo>
                <a:lnTo>
                  <a:pt x="764" y="651"/>
                </a:lnTo>
                <a:lnTo>
                  <a:pt x="764" y="669"/>
                </a:lnTo>
                <a:lnTo>
                  <a:pt x="801" y="669"/>
                </a:lnTo>
                <a:lnTo>
                  <a:pt x="801" y="685"/>
                </a:lnTo>
                <a:lnTo>
                  <a:pt x="811" y="685"/>
                </a:lnTo>
                <a:lnTo>
                  <a:pt x="811" y="695"/>
                </a:lnTo>
                <a:lnTo>
                  <a:pt x="860" y="695"/>
                </a:lnTo>
                <a:lnTo>
                  <a:pt x="860" y="732"/>
                </a:lnTo>
                <a:lnTo>
                  <a:pt x="860" y="742"/>
                </a:lnTo>
                <a:lnTo>
                  <a:pt x="878" y="742"/>
                </a:lnTo>
                <a:lnTo>
                  <a:pt x="878" y="762"/>
                </a:lnTo>
                <a:lnTo>
                  <a:pt x="917" y="762"/>
                </a:lnTo>
                <a:lnTo>
                  <a:pt x="917" y="783"/>
                </a:lnTo>
                <a:lnTo>
                  <a:pt x="935" y="783"/>
                </a:lnTo>
                <a:lnTo>
                  <a:pt x="935" y="811"/>
                </a:lnTo>
                <a:lnTo>
                  <a:pt x="1002" y="811"/>
                </a:lnTo>
                <a:lnTo>
                  <a:pt x="1002" y="832"/>
                </a:lnTo>
                <a:lnTo>
                  <a:pt x="1008" y="832"/>
                </a:lnTo>
                <a:lnTo>
                  <a:pt x="1008" y="858"/>
                </a:lnTo>
                <a:lnTo>
                  <a:pt x="1030" y="858"/>
                </a:lnTo>
                <a:lnTo>
                  <a:pt x="1030" y="878"/>
                </a:lnTo>
                <a:lnTo>
                  <a:pt x="1055" y="878"/>
                </a:lnTo>
                <a:lnTo>
                  <a:pt x="1055" y="927"/>
                </a:lnTo>
                <a:lnTo>
                  <a:pt x="1144" y="927"/>
                </a:lnTo>
                <a:lnTo>
                  <a:pt x="1144" y="951"/>
                </a:lnTo>
                <a:lnTo>
                  <a:pt x="1161" y="951"/>
                </a:lnTo>
                <a:lnTo>
                  <a:pt x="1161" y="972"/>
                </a:lnTo>
                <a:lnTo>
                  <a:pt x="1169" y="972"/>
                </a:lnTo>
                <a:lnTo>
                  <a:pt x="1169" y="982"/>
                </a:lnTo>
                <a:lnTo>
                  <a:pt x="1189" y="982"/>
                </a:lnTo>
                <a:lnTo>
                  <a:pt x="1189" y="1004"/>
                </a:lnTo>
                <a:lnTo>
                  <a:pt x="1337" y="1004"/>
                </a:lnTo>
                <a:lnTo>
                  <a:pt x="1337" y="1045"/>
                </a:lnTo>
                <a:lnTo>
                  <a:pt x="1350" y="1045"/>
                </a:lnTo>
                <a:lnTo>
                  <a:pt x="1350" y="1084"/>
                </a:lnTo>
                <a:lnTo>
                  <a:pt x="1405" y="1084"/>
                </a:lnTo>
                <a:lnTo>
                  <a:pt x="1405" y="1106"/>
                </a:lnTo>
                <a:lnTo>
                  <a:pt x="1423" y="1106"/>
                </a:lnTo>
                <a:lnTo>
                  <a:pt x="1423" y="1137"/>
                </a:lnTo>
                <a:lnTo>
                  <a:pt x="1480" y="1137"/>
                </a:lnTo>
                <a:lnTo>
                  <a:pt x="1480" y="1165"/>
                </a:lnTo>
                <a:lnTo>
                  <a:pt x="1498" y="1165"/>
                </a:lnTo>
                <a:lnTo>
                  <a:pt x="1498" y="1197"/>
                </a:lnTo>
                <a:lnTo>
                  <a:pt x="1508" y="1197"/>
                </a:lnTo>
                <a:lnTo>
                  <a:pt x="1508" y="1226"/>
                </a:lnTo>
                <a:lnTo>
                  <a:pt x="1555" y="1226"/>
                </a:lnTo>
                <a:lnTo>
                  <a:pt x="1555" y="1252"/>
                </a:lnTo>
                <a:lnTo>
                  <a:pt x="1586" y="1252"/>
                </a:lnTo>
                <a:lnTo>
                  <a:pt x="1586" y="1283"/>
                </a:lnTo>
                <a:lnTo>
                  <a:pt x="1663" y="1283"/>
                </a:lnTo>
                <a:lnTo>
                  <a:pt x="1663" y="1317"/>
                </a:lnTo>
                <a:lnTo>
                  <a:pt x="1699" y="1317"/>
                </a:lnTo>
                <a:lnTo>
                  <a:pt x="1699" y="1385"/>
                </a:lnTo>
                <a:lnTo>
                  <a:pt x="1736" y="1385"/>
                </a:lnTo>
                <a:lnTo>
                  <a:pt x="1736" y="1425"/>
                </a:lnTo>
                <a:lnTo>
                  <a:pt x="1764" y="1425"/>
                </a:lnTo>
                <a:lnTo>
                  <a:pt x="1764" y="1456"/>
                </a:lnTo>
                <a:lnTo>
                  <a:pt x="1941" y="1456"/>
                </a:lnTo>
                <a:lnTo>
                  <a:pt x="1941" y="1490"/>
                </a:lnTo>
                <a:lnTo>
                  <a:pt x="1954" y="1490"/>
                </a:lnTo>
                <a:lnTo>
                  <a:pt x="1954" y="1523"/>
                </a:lnTo>
                <a:lnTo>
                  <a:pt x="2051" y="1523"/>
                </a:lnTo>
                <a:lnTo>
                  <a:pt x="2051" y="1566"/>
                </a:lnTo>
                <a:lnTo>
                  <a:pt x="2224" y="1566"/>
                </a:lnTo>
                <a:lnTo>
                  <a:pt x="2224" y="1606"/>
                </a:lnTo>
                <a:lnTo>
                  <a:pt x="2761" y="1606"/>
                </a:lnTo>
                <a:lnTo>
                  <a:pt x="2761" y="1683"/>
                </a:lnTo>
                <a:lnTo>
                  <a:pt x="3328" y="1683"/>
                </a:lnTo>
                <a:lnTo>
                  <a:pt x="3328" y="1950"/>
                </a:lnTo>
                <a:lnTo>
                  <a:pt x="3403" y="1950"/>
                </a:lnTo>
                <a:lnTo>
                  <a:pt x="3403" y="2210"/>
                </a:lnTo>
              </a:path>
            </a:pathLst>
          </a:custGeom>
          <a:noFill/>
          <a:ln w="28575">
            <a:solidFill>
              <a:srgbClr val="FF6600"/>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cxnSp>
        <p:nvCxnSpPr>
          <p:cNvPr id="216" name="Straight Connector 215"/>
          <p:cNvCxnSpPr/>
          <p:nvPr/>
        </p:nvCxnSpPr>
        <p:spPr>
          <a:xfrm>
            <a:off x="1171575" y="2193045"/>
            <a:ext cx="139700" cy="3175"/>
          </a:xfrm>
          <a:prstGeom prst="line">
            <a:avLst/>
          </a:prstGeom>
          <a:ln>
            <a:solidFill>
              <a:srgbClr val="FF9900"/>
            </a:solidFill>
          </a:ln>
          <a:effectLst/>
        </p:spPr>
        <p:style>
          <a:lnRef idx="2">
            <a:schemeClr val="accent1"/>
          </a:lnRef>
          <a:fillRef idx="0">
            <a:schemeClr val="accent1"/>
          </a:fillRef>
          <a:effectRef idx="1">
            <a:schemeClr val="accent1"/>
          </a:effectRef>
          <a:fontRef idx="minor">
            <a:schemeClr val="tx1"/>
          </a:fontRef>
        </p:style>
      </p:cxnSp>
      <p:sp>
        <p:nvSpPr>
          <p:cNvPr id="217" name="Freeform 46"/>
          <p:cNvSpPr>
            <a:spLocks/>
          </p:cNvSpPr>
          <p:nvPr/>
        </p:nvSpPr>
        <p:spPr bwMode="auto">
          <a:xfrm>
            <a:off x="1168400" y="2192203"/>
            <a:ext cx="5619750" cy="2883741"/>
          </a:xfrm>
          <a:custGeom>
            <a:avLst/>
            <a:gdLst>
              <a:gd name="T0" fmla="*/ 2147483647 w 10059"/>
              <a:gd name="T1" fmla="*/ 0 h 10025"/>
              <a:gd name="T2" fmla="*/ 2147483647 w 10059"/>
              <a:gd name="T3" fmla="*/ 2147483647 h 10025"/>
              <a:gd name="T4" fmla="*/ 2147483647 w 10059"/>
              <a:gd name="T5" fmla="*/ 2147483647 h 10025"/>
              <a:gd name="T6" fmla="*/ 2147483647 w 10059"/>
              <a:gd name="T7" fmla="*/ 2147483647 h 10025"/>
              <a:gd name="T8" fmla="*/ 2147483647 w 10059"/>
              <a:gd name="T9" fmla="*/ 2147483647 h 10025"/>
              <a:gd name="T10" fmla="*/ 2147483647 w 10059"/>
              <a:gd name="T11" fmla="*/ 2147483647 h 10025"/>
              <a:gd name="T12" fmla="*/ 2147483647 w 10059"/>
              <a:gd name="T13" fmla="*/ 2147483647 h 10025"/>
              <a:gd name="T14" fmla="*/ 2147483647 w 10059"/>
              <a:gd name="T15" fmla="*/ 2147483647 h 10025"/>
              <a:gd name="T16" fmla="*/ 2147483647 w 10059"/>
              <a:gd name="T17" fmla="*/ 2147483647 h 10025"/>
              <a:gd name="T18" fmla="*/ 2147483647 w 10059"/>
              <a:gd name="T19" fmla="*/ 2147483647 h 10025"/>
              <a:gd name="T20" fmla="*/ 2147483647 w 10059"/>
              <a:gd name="T21" fmla="*/ 2147483647 h 10025"/>
              <a:gd name="T22" fmla="*/ 2147483647 w 10059"/>
              <a:gd name="T23" fmla="*/ 2147483647 h 10025"/>
              <a:gd name="T24" fmla="*/ 2147483647 w 10059"/>
              <a:gd name="T25" fmla="*/ 2147483647 h 10025"/>
              <a:gd name="T26" fmla="*/ 2147483647 w 10059"/>
              <a:gd name="T27" fmla="*/ 2147483647 h 10025"/>
              <a:gd name="T28" fmla="*/ 2147483647 w 10059"/>
              <a:gd name="T29" fmla="*/ 2147483647 h 10025"/>
              <a:gd name="T30" fmla="*/ 2147483647 w 10059"/>
              <a:gd name="T31" fmla="*/ 2147483647 h 10025"/>
              <a:gd name="T32" fmla="*/ 2147483647 w 10059"/>
              <a:gd name="T33" fmla="*/ 2147483647 h 10025"/>
              <a:gd name="T34" fmla="*/ 2147483647 w 10059"/>
              <a:gd name="T35" fmla="*/ 2147483647 h 10025"/>
              <a:gd name="T36" fmla="*/ 2147483647 w 10059"/>
              <a:gd name="T37" fmla="*/ 2147483647 h 10025"/>
              <a:gd name="T38" fmla="*/ 2147483647 w 10059"/>
              <a:gd name="T39" fmla="*/ 2147483647 h 10025"/>
              <a:gd name="T40" fmla="*/ 2147483647 w 10059"/>
              <a:gd name="T41" fmla="*/ 2147483647 h 10025"/>
              <a:gd name="T42" fmla="*/ 2147483647 w 10059"/>
              <a:gd name="T43" fmla="*/ 2147483647 h 10025"/>
              <a:gd name="T44" fmla="*/ 2147483647 w 10059"/>
              <a:gd name="T45" fmla="*/ 2147483647 h 10025"/>
              <a:gd name="T46" fmla="*/ 2147483647 w 10059"/>
              <a:gd name="T47" fmla="*/ 2147483647 h 10025"/>
              <a:gd name="T48" fmla="*/ 2147483647 w 10059"/>
              <a:gd name="T49" fmla="*/ 2147483647 h 10025"/>
              <a:gd name="T50" fmla="*/ 2147483647 w 10059"/>
              <a:gd name="T51" fmla="*/ 2147483647 h 10025"/>
              <a:gd name="T52" fmla="*/ 2147483647 w 10059"/>
              <a:gd name="T53" fmla="*/ 2147483647 h 10025"/>
              <a:gd name="T54" fmla="*/ 2147483647 w 10059"/>
              <a:gd name="T55" fmla="*/ 2147483647 h 10025"/>
              <a:gd name="T56" fmla="*/ 2147483647 w 10059"/>
              <a:gd name="T57" fmla="*/ 2147483647 h 10025"/>
              <a:gd name="T58" fmla="*/ 2147483647 w 10059"/>
              <a:gd name="T59" fmla="*/ 2147483647 h 10025"/>
              <a:gd name="T60" fmla="*/ 2147483647 w 10059"/>
              <a:gd name="T61" fmla="*/ 2147483647 h 10025"/>
              <a:gd name="T62" fmla="*/ 2147483647 w 10059"/>
              <a:gd name="T63" fmla="*/ 2147483647 h 10025"/>
              <a:gd name="T64" fmla="*/ 2147483647 w 10059"/>
              <a:gd name="T65" fmla="*/ 2147483647 h 10025"/>
              <a:gd name="T66" fmla="*/ 2147483647 w 10059"/>
              <a:gd name="T67" fmla="*/ 2147483647 h 10025"/>
              <a:gd name="T68" fmla="*/ 2147483647 w 10059"/>
              <a:gd name="T69" fmla="*/ 2147483647 h 10025"/>
              <a:gd name="T70" fmla="*/ 2147483647 w 10059"/>
              <a:gd name="T71" fmla="*/ 2147483647 h 10025"/>
              <a:gd name="T72" fmla="*/ 2147483647 w 10059"/>
              <a:gd name="T73" fmla="*/ 2147483647 h 10025"/>
              <a:gd name="T74" fmla="*/ 2147483647 w 10059"/>
              <a:gd name="T75" fmla="*/ 2147483647 h 10025"/>
              <a:gd name="T76" fmla="*/ 2147483647 w 10059"/>
              <a:gd name="T77" fmla="*/ 2147483647 h 10025"/>
              <a:gd name="T78" fmla="*/ 2147483647 w 10059"/>
              <a:gd name="T79" fmla="*/ 2147483647 h 10025"/>
              <a:gd name="T80" fmla="*/ 2147483647 w 10059"/>
              <a:gd name="T81" fmla="*/ 2147483647 h 10025"/>
              <a:gd name="T82" fmla="*/ 2147483647 w 10059"/>
              <a:gd name="T83" fmla="*/ 2147483647 h 10025"/>
              <a:gd name="T84" fmla="*/ 2147483647 w 10059"/>
              <a:gd name="T85" fmla="*/ 2147483647 h 10025"/>
              <a:gd name="T86" fmla="*/ 2147483647 w 10059"/>
              <a:gd name="T87" fmla="*/ 2147483647 h 10025"/>
              <a:gd name="T88" fmla="*/ 2147483647 w 10059"/>
              <a:gd name="T89" fmla="*/ 2147483647 h 10025"/>
              <a:gd name="T90" fmla="*/ 2147483647 w 10059"/>
              <a:gd name="T91" fmla="*/ 2147483647 h 10025"/>
              <a:gd name="T92" fmla="*/ 2147483647 w 10059"/>
              <a:gd name="T93" fmla="*/ 2147483647 h 10025"/>
              <a:gd name="T94" fmla="*/ 2147483647 w 10059"/>
              <a:gd name="T95" fmla="*/ 2147483647 h 10025"/>
              <a:gd name="T96" fmla="*/ 2147483647 w 10059"/>
              <a:gd name="T97" fmla="*/ 2147483647 h 10025"/>
              <a:gd name="T98" fmla="*/ 2147483647 w 10059"/>
              <a:gd name="T99" fmla="*/ 2147483647 h 10025"/>
              <a:gd name="T100" fmla="*/ 2147483647 w 10059"/>
              <a:gd name="T101" fmla="*/ 2147483647 h 10025"/>
              <a:gd name="T102" fmla="*/ 2147483647 w 10059"/>
              <a:gd name="T103" fmla="*/ 2147483647 h 10025"/>
              <a:gd name="T104" fmla="*/ 2147483647 w 10059"/>
              <a:gd name="T105" fmla="*/ 2147483647 h 10025"/>
              <a:gd name="T106" fmla="*/ 2147483647 w 10059"/>
              <a:gd name="T107" fmla="*/ 2147483647 h 10025"/>
              <a:gd name="T108" fmla="*/ 2147483647 w 10059"/>
              <a:gd name="T109" fmla="*/ 2147483647 h 10025"/>
              <a:gd name="T110" fmla="*/ 2147483647 w 10059"/>
              <a:gd name="T111" fmla="*/ 2147483647 h 10025"/>
              <a:gd name="T112" fmla="*/ 2147483647 w 10059"/>
              <a:gd name="T113" fmla="*/ 2147483647 h 10025"/>
              <a:gd name="T114" fmla="*/ 2147483647 w 10059"/>
              <a:gd name="T115" fmla="*/ 2147483647 h 10025"/>
              <a:gd name="T116" fmla="*/ 2147483647 w 10059"/>
              <a:gd name="T117" fmla="*/ 2147483647 h 100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59"/>
              <a:gd name="T178" fmla="*/ 0 h 10025"/>
              <a:gd name="T179" fmla="*/ 10059 w 10059"/>
              <a:gd name="T180" fmla="*/ 10025 h 100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59" h="10025">
                <a:moveTo>
                  <a:pt x="0" y="1"/>
                </a:moveTo>
                <a:lnTo>
                  <a:pt x="374" y="0"/>
                </a:lnTo>
                <a:lnTo>
                  <a:pt x="374" y="251"/>
                </a:lnTo>
                <a:lnTo>
                  <a:pt x="774" y="251"/>
                </a:lnTo>
                <a:lnTo>
                  <a:pt x="774" y="461"/>
                </a:lnTo>
                <a:lnTo>
                  <a:pt x="1066" y="461"/>
                </a:lnTo>
                <a:lnTo>
                  <a:pt x="1066" y="798"/>
                </a:lnTo>
                <a:lnTo>
                  <a:pt x="1139" y="798"/>
                </a:lnTo>
                <a:lnTo>
                  <a:pt x="1139" y="925"/>
                </a:lnTo>
                <a:lnTo>
                  <a:pt x="1249" y="925"/>
                </a:lnTo>
                <a:lnTo>
                  <a:pt x="1249" y="1035"/>
                </a:lnTo>
                <a:lnTo>
                  <a:pt x="1328" y="1035"/>
                </a:lnTo>
                <a:lnTo>
                  <a:pt x="1328" y="1156"/>
                </a:lnTo>
                <a:lnTo>
                  <a:pt x="1415" y="1156"/>
                </a:lnTo>
                <a:lnTo>
                  <a:pt x="1415" y="1350"/>
                </a:lnTo>
                <a:lnTo>
                  <a:pt x="1466" y="1350"/>
                </a:lnTo>
                <a:lnTo>
                  <a:pt x="1466" y="1471"/>
                </a:lnTo>
                <a:lnTo>
                  <a:pt x="1488" y="1471"/>
                </a:lnTo>
                <a:lnTo>
                  <a:pt x="1488" y="1587"/>
                </a:lnTo>
                <a:lnTo>
                  <a:pt x="1592" y="1587"/>
                </a:lnTo>
                <a:lnTo>
                  <a:pt x="1592" y="1675"/>
                </a:lnTo>
                <a:lnTo>
                  <a:pt x="1936" y="1675"/>
                </a:lnTo>
                <a:lnTo>
                  <a:pt x="1936" y="1797"/>
                </a:lnTo>
                <a:lnTo>
                  <a:pt x="1964" y="1797"/>
                </a:lnTo>
                <a:lnTo>
                  <a:pt x="1964" y="1901"/>
                </a:lnTo>
                <a:lnTo>
                  <a:pt x="2015" y="1901"/>
                </a:lnTo>
                <a:lnTo>
                  <a:pt x="2015" y="2001"/>
                </a:lnTo>
                <a:lnTo>
                  <a:pt x="2124" y="2001"/>
                </a:lnTo>
                <a:lnTo>
                  <a:pt x="2124" y="2078"/>
                </a:lnTo>
                <a:lnTo>
                  <a:pt x="2158" y="2078"/>
                </a:lnTo>
                <a:lnTo>
                  <a:pt x="2158" y="2144"/>
                </a:lnTo>
                <a:lnTo>
                  <a:pt x="2318" y="2144"/>
                </a:lnTo>
                <a:lnTo>
                  <a:pt x="2318" y="2227"/>
                </a:lnTo>
                <a:lnTo>
                  <a:pt x="2341" y="2227"/>
                </a:lnTo>
                <a:lnTo>
                  <a:pt x="2341" y="2282"/>
                </a:lnTo>
                <a:lnTo>
                  <a:pt x="2363" y="2282"/>
                </a:lnTo>
                <a:lnTo>
                  <a:pt x="2363" y="2359"/>
                </a:lnTo>
                <a:lnTo>
                  <a:pt x="2524" y="2359"/>
                </a:lnTo>
                <a:lnTo>
                  <a:pt x="2524" y="2459"/>
                </a:lnTo>
                <a:lnTo>
                  <a:pt x="2679" y="2459"/>
                </a:lnTo>
                <a:lnTo>
                  <a:pt x="2679" y="2597"/>
                </a:lnTo>
                <a:lnTo>
                  <a:pt x="2732" y="2597"/>
                </a:lnTo>
                <a:lnTo>
                  <a:pt x="2732" y="2696"/>
                </a:lnTo>
                <a:lnTo>
                  <a:pt x="2788" y="2696"/>
                </a:lnTo>
                <a:lnTo>
                  <a:pt x="2788" y="2795"/>
                </a:lnTo>
                <a:lnTo>
                  <a:pt x="2921" y="2795"/>
                </a:lnTo>
                <a:lnTo>
                  <a:pt x="2921" y="2944"/>
                </a:lnTo>
                <a:lnTo>
                  <a:pt x="2943" y="2944"/>
                </a:lnTo>
                <a:lnTo>
                  <a:pt x="2943" y="3077"/>
                </a:lnTo>
                <a:lnTo>
                  <a:pt x="2977" y="3077"/>
                </a:lnTo>
                <a:lnTo>
                  <a:pt x="2977" y="3165"/>
                </a:lnTo>
                <a:lnTo>
                  <a:pt x="3056" y="3165"/>
                </a:lnTo>
                <a:lnTo>
                  <a:pt x="3056" y="3270"/>
                </a:lnTo>
                <a:lnTo>
                  <a:pt x="3160" y="3270"/>
                </a:lnTo>
                <a:lnTo>
                  <a:pt x="3160" y="3391"/>
                </a:lnTo>
                <a:lnTo>
                  <a:pt x="3239" y="3391"/>
                </a:lnTo>
                <a:lnTo>
                  <a:pt x="3239" y="3491"/>
                </a:lnTo>
                <a:lnTo>
                  <a:pt x="3258" y="3491"/>
                </a:lnTo>
                <a:lnTo>
                  <a:pt x="3258" y="3629"/>
                </a:lnTo>
                <a:lnTo>
                  <a:pt x="3320" y="3629"/>
                </a:lnTo>
                <a:lnTo>
                  <a:pt x="3320" y="3750"/>
                </a:lnTo>
                <a:lnTo>
                  <a:pt x="3587" y="3750"/>
                </a:lnTo>
                <a:lnTo>
                  <a:pt x="3587" y="4021"/>
                </a:lnTo>
                <a:lnTo>
                  <a:pt x="3686" y="4021"/>
                </a:lnTo>
                <a:lnTo>
                  <a:pt x="3686" y="4269"/>
                </a:lnTo>
                <a:lnTo>
                  <a:pt x="3869" y="4269"/>
                </a:lnTo>
                <a:lnTo>
                  <a:pt x="3869" y="4390"/>
                </a:lnTo>
                <a:lnTo>
                  <a:pt x="3903" y="4390"/>
                </a:lnTo>
                <a:lnTo>
                  <a:pt x="3903" y="4523"/>
                </a:lnTo>
                <a:lnTo>
                  <a:pt x="4057" y="4523"/>
                </a:lnTo>
                <a:lnTo>
                  <a:pt x="4057" y="4683"/>
                </a:lnTo>
                <a:lnTo>
                  <a:pt x="4133" y="4683"/>
                </a:lnTo>
                <a:lnTo>
                  <a:pt x="4133" y="4804"/>
                </a:lnTo>
                <a:lnTo>
                  <a:pt x="4246" y="4804"/>
                </a:lnTo>
                <a:lnTo>
                  <a:pt x="4246" y="4931"/>
                </a:lnTo>
                <a:lnTo>
                  <a:pt x="4333" y="4931"/>
                </a:lnTo>
                <a:lnTo>
                  <a:pt x="4333" y="5075"/>
                </a:lnTo>
                <a:lnTo>
                  <a:pt x="4429" y="5075"/>
                </a:lnTo>
                <a:lnTo>
                  <a:pt x="4429" y="5218"/>
                </a:lnTo>
                <a:lnTo>
                  <a:pt x="4505" y="5218"/>
                </a:lnTo>
                <a:lnTo>
                  <a:pt x="4505" y="5334"/>
                </a:lnTo>
                <a:lnTo>
                  <a:pt x="4671" y="5334"/>
                </a:lnTo>
                <a:lnTo>
                  <a:pt x="4671" y="5638"/>
                </a:lnTo>
                <a:lnTo>
                  <a:pt x="4887" y="5638"/>
                </a:lnTo>
                <a:lnTo>
                  <a:pt x="4887" y="5781"/>
                </a:lnTo>
                <a:lnTo>
                  <a:pt x="4966" y="5781"/>
                </a:lnTo>
                <a:lnTo>
                  <a:pt x="4966" y="5952"/>
                </a:lnTo>
                <a:lnTo>
                  <a:pt x="5219" y="5952"/>
                </a:lnTo>
                <a:lnTo>
                  <a:pt x="5219" y="6074"/>
                </a:lnTo>
                <a:lnTo>
                  <a:pt x="5309" y="6074"/>
                </a:lnTo>
                <a:lnTo>
                  <a:pt x="5309" y="6239"/>
                </a:lnTo>
                <a:lnTo>
                  <a:pt x="5990" y="6239"/>
                </a:lnTo>
                <a:lnTo>
                  <a:pt x="5990" y="6410"/>
                </a:lnTo>
                <a:lnTo>
                  <a:pt x="6128" y="6410"/>
                </a:lnTo>
                <a:lnTo>
                  <a:pt x="6128" y="6598"/>
                </a:lnTo>
                <a:lnTo>
                  <a:pt x="6289" y="6598"/>
                </a:lnTo>
                <a:lnTo>
                  <a:pt x="6289" y="6984"/>
                </a:lnTo>
                <a:lnTo>
                  <a:pt x="6449" y="6984"/>
                </a:lnTo>
                <a:lnTo>
                  <a:pt x="6449" y="7183"/>
                </a:lnTo>
                <a:lnTo>
                  <a:pt x="6941" y="7183"/>
                </a:lnTo>
                <a:lnTo>
                  <a:pt x="6941" y="7442"/>
                </a:lnTo>
                <a:lnTo>
                  <a:pt x="7003" y="7442"/>
                </a:lnTo>
                <a:lnTo>
                  <a:pt x="7003" y="7680"/>
                </a:lnTo>
                <a:lnTo>
                  <a:pt x="7031" y="7680"/>
                </a:lnTo>
                <a:lnTo>
                  <a:pt x="7031" y="7933"/>
                </a:lnTo>
                <a:lnTo>
                  <a:pt x="7400" y="7933"/>
                </a:lnTo>
                <a:lnTo>
                  <a:pt x="7400" y="8474"/>
                </a:lnTo>
                <a:lnTo>
                  <a:pt x="7423" y="8474"/>
                </a:lnTo>
                <a:lnTo>
                  <a:pt x="7423" y="8734"/>
                </a:lnTo>
                <a:lnTo>
                  <a:pt x="7856" y="8734"/>
                </a:lnTo>
                <a:lnTo>
                  <a:pt x="7856" y="9015"/>
                </a:lnTo>
                <a:lnTo>
                  <a:pt x="8115" y="9015"/>
                </a:lnTo>
                <a:lnTo>
                  <a:pt x="8115" y="9302"/>
                </a:lnTo>
                <a:lnTo>
                  <a:pt x="8354" y="9302"/>
                </a:lnTo>
                <a:lnTo>
                  <a:pt x="8354" y="9677"/>
                </a:lnTo>
                <a:lnTo>
                  <a:pt x="8587" y="9677"/>
                </a:lnTo>
                <a:lnTo>
                  <a:pt x="8587" y="10025"/>
                </a:lnTo>
                <a:lnTo>
                  <a:pt x="10059" y="10025"/>
                </a:lnTo>
              </a:path>
            </a:pathLst>
          </a:custGeom>
          <a:noFill/>
          <a:ln w="28575">
            <a:solidFill>
              <a:srgbClr val="00B0F0"/>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18" name="Line 47"/>
          <p:cNvSpPr>
            <a:spLocks noChangeShapeType="1"/>
          </p:cNvSpPr>
          <p:nvPr/>
        </p:nvSpPr>
        <p:spPr bwMode="auto">
          <a:xfrm>
            <a:off x="6785006" y="499815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19" name="Line 54"/>
          <p:cNvSpPr>
            <a:spLocks noChangeShapeType="1"/>
          </p:cNvSpPr>
          <p:nvPr/>
        </p:nvSpPr>
        <p:spPr bwMode="auto">
          <a:xfrm>
            <a:off x="5516425" y="46266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0" name="Line 64"/>
          <p:cNvSpPr>
            <a:spLocks noChangeShapeType="1"/>
          </p:cNvSpPr>
          <p:nvPr/>
        </p:nvSpPr>
        <p:spPr bwMode="auto">
          <a:xfrm>
            <a:off x="5302637" y="4398082"/>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1" name="Line 65"/>
          <p:cNvSpPr>
            <a:spLocks noChangeShapeType="1"/>
          </p:cNvSpPr>
          <p:nvPr/>
        </p:nvSpPr>
        <p:spPr bwMode="auto">
          <a:xfrm>
            <a:off x="4975667" y="4180595"/>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2" name="Line 66"/>
          <p:cNvSpPr>
            <a:spLocks noChangeShapeType="1"/>
          </p:cNvSpPr>
          <p:nvPr/>
        </p:nvSpPr>
        <p:spPr bwMode="auto">
          <a:xfrm>
            <a:off x="4864056" y="4180595"/>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3" name="Line 67"/>
          <p:cNvSpPr>
            <a:spLocks noChangeShapeType="1"/>
          </p:cNvSpPr>
          <p:nvPr/>
        </p:nvSpPr>
        <p:spPr bwMode="auto">
          <a:xfrm>
            <a:off x="4829473" y="4180595"/>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4" name="Line 68"/>
          <p:cNvSpPr>
            <a:spLocks noChangeShapeType="1"/>
          </p:cNvSpPr>
          <p:nvPr/>
        </p:nvSpPr>
        <p:spPr bwMode="auto">
          <a:xfrm>
            <a:off x="4650268" y="40170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5" name="Line 69"/>
          <p:cNvSpPr>
            <a:spLocks noChangeShapeType="1"/>
          </p:cNvSpPr>
          <p:nvPr/>
        </p:nvSpPr>
        <p:spPr bwMode="auto">
          <a:xfrm>
            <a:off x="4486783" y="3913895"/>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6" name="Line 70"/>
          <p:cNvSpPr>
            <a:spLocks noChangeShapeType="1"/>
          </p:cNvSpPr>
          <p:nvPr/>
        </p:nvSpPr>
        <p:spPr bwMode="auto">
          <a:xfrm>
            <a:off x="4458488" y="3913895"/>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7" name="Line 71"/>
          <p:cNvSpPr>
            <a:spLocks noChangeShapeType="1"/>
          </p:cNvSpPr>
          <p:nvPr/>
        </p:nvSpPr>
        <p:spPr bwMode="auto">
          <a:xfrm>
            <a:off x="4356310" y="3913895"/>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8" name="Line 72"/>
          <p:cNvSpPr>
            <a:spLocks noChangeShapeType="1"/>
          </p:cNvSpPr>
          <p:nvPr/>
        </p:nvSpPr>
        <p:spPr bwMode="auto">
          <a:xfrm>
            <a:off x="4221121" y="3913895"/>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29" name="Line 81"/>
          <p:cNvSpPr>
            <a:spLocks noChangeShapeType="1"/>
          </p:cNvSpPr>
          <p:nvPr/>
        </p:nvSpPr>
        <p:spPr bwMode="auto">
          <a:xfrm>
            <a:off x="3435135" y="343923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0" name="Line 82"/>
          <p:cNvSpPr>
            <a:spLocks noChangeShapeType="1"/>
          </p:cNvSpPr>
          <p:nvPr/>
        </p:nvSpPr>
        <p:spPr bwMode="auto">
          <a:xfrm>
            <a:off x="3153751" y="3199520"/>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1" name="Line 83"/>
          <p:cNvSpPr>
            <a:spLocks noChangeShapeType="1"/>
          </p:cNvSpPr>
          <p:nvPr/>
        </p:nvSpPr>
        <p:spPr bwMode="auto">
          <a:xfrm>
            <a:off x="3125456" y="3199520"/>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2" name="Line 84"/>
          <p:cNvSpPr>
            <a:spLocks noChangeShapeType="1"/>
          </p:cNvSpPr>
          <p:nvPr/>
        </p:nvSpPr>
        <p:spPr bwMode="auto">
          <a:xfrm>
            <a:off x="3097161" y="3199520"/>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3" name="Line 85"/>
          <p:cNvSpPr>
            <a:spLocks noChangeShapeType="1"/>
          </p:cNvSpPr>
          <p:nvPr/>
        </p:nvSpPr>
        <p:spPr bwMode="auto">
          <a:xfrm>
            <a:off x="3064150" y="3199520"/>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4" name="Line 86"/>
          <p:cNvSpPr>
            <a:spLocks noChangeShapeType="1"/>
          </p:cNvSpPr>
          <p:nvPr/>
        </p:nvSpPr>
        <p:spPr bwMode="auto">
          <a:xfrm>
            <a:off x="3048429" y="3199520"/>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5" name="Line 87"/>
          <p:cNvSpPr>
            <a:spLocks noChangeShapeType="1"/>
          </p:cNvSpPr>
          <p:nvPr/>
        </p:nvSpPr>
        <p:spPr bwMode="auto">
          <a:xfrm>
            <a:off x="2912950" y="306140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6" name="Line 96"/>
          <p:cNvSpPr>
            <a:spLocks noChangeShapeType="1"/>
          </p:cNvSpPr>
          <p:nvPr/>
        </p:nvSpPr>
        <p:spPr bwMode="auto">
          <a:xfrm>
            <a:off x="1246950" y="211525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7" name="Line 97"/>
          <p:cNvSpPr>
            <a:spLocks noChangeShapeType="1"/>
          </p:cNvSpPr>
          <p:nvPr/>
        </p:nvSpPr>
        <p:spPr bwMode="auto">
          <a:xfrm>
            <a:off x="1217082" y="211525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8" name="Line 98"/>
          <p:cNvSpPr>
            <a:spLocks noChangeShapeType="1"/>
          </p:cNvSpPr>
          <p:nvPr/>
        </p:nvSpPr>
        <p:spPr bwMode="auto">
          <a:xfrm>
            <a:off x="3895722" y="3745620"/>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39" name="Line 99"/>
          <p:cNvSpPr>
            <a:spLocks noChangeShapeType="1"/>
          </p:cNvSpPr>
          <p:nvPr/>
        </p:nvSpPr>
        <p:spPr bwMode="auto">
          <a:xfrm>
            <a:off x="3711977" y="3648782"/>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0" name="Line 100"/>
          <p:cNvSpPr>
            <a:spLocks noChangeShapeType="1"/>
          </p:cNvSpPr>
          <p:nvPr/>
        </p:nvSpPr>
        <p:spPr bwMode="auto">
          <a:xfrm>
            <a:off x="3689039" y="3620207"/>
            <a:ext cx="0" cy="79375"/>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1" name="Line 102"/>
          <p:cNvSpPr>
            <a:spLocks noChangeShapeType="1"/>
          </p:cNvSpPr>
          <p:nvPr/>
        </p:nvSpPr>
        <p:spPr bwMode="auto">
          <a:xfrm>
            <a:off x="6657677" y="499815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2" name="Line 103"/>
          <p:cNvSpPr>
            <a:spLocks noChangeShapeType="1"/>
          </p:cNvSpPr>
          <p:nvPr/>
        </p:nvSpPr>
        <p:spPr bwMode="auto">
          <a:xfrm>
            <a:off x="6308699" y="499815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3" name="Line 104"/>
          <p:cNvSpPr>
            <a:spLocks noChangeShapeType="1"/>
          </p:cNvSpPr>
          <p:nvPr/>
        </p:nvSpPr>
        <p:spPr bwMode="auto">
          <a:xfrm>
            <a:off x="6046180" y="4998157"/>
            <a:ext cx="0" cy="80963"/>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4" name="Line 94"/>
          <p:cNvSpPr>
            <a:spLocks noChangeShapeType="1"/>
          </p:cNvSpPr>
          <p:nvPr/>
        </p:nvSpPr>
        <p:spPr bwMode="auto">
          <a:xfrm>
            <a:off x="1396147" y="2190065"/>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5" name="Line 94"/>
          <p:cNvSpPr>
            <a:spLocks noChangeShapeType="1"/>
          </p:cNvSpPr>
          <p:nvPr/>
        </p:nvSpPr>
        <p:spPr bwMode="auto">
          <a:xfrm>
            <a:off x="1433651" y="2190065"/>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6" name="Line 94"/>
          <p:cNvSpPr>
            <a:spLocks noChangeShapeType="1"/>
          </p:cNvSpPr>
          <p:nvPr/>
        </p:nvSpPr>
        <p:spPr bwMode="auto">
          <a:xfrm>
            <a:off x="1806010" y="2375173"/>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7" name="Line 94"/>
          <p:cNvSpPr>
            <a:spLocks noChangeShapeType="1"/>
          </p:cNvSpPr>
          <p:nvPr/>
        </p:nvSpPr>
        <p:spPr bwMode="auto">
          <a:xfrm>
            <a:off x="2287572" y="2674108"/>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8" name="Line 94"/>
          <p:cNvSpPr>
            <a:spLocks noChangeShapeType="1"/>
          </p:cNvSpPr>
          <p:nvPr/>
        </p:nvSpPr>
        <p:spPr bwMode="auto">
          <a:xfrm>
            <a:off x="2758001" y="2931158"/>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49" name="Line 94"/>
          <p:cNvSpPr>
            <a:spLocks noChangeShapeType="1"/>
          </p:cNvSpPr>
          <p:nvPr/>
        </p:nvSpPr>
        <p:spPr bwMode="auto">
          <a:xfrm>
            <a:off x="3000770" y="3172564"/>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50" name="Line 94"/>
          <p:cNvSpPr>
            <a:spLocks noChangeShapeType="1"/>
          </p:cNvSpPr>
          <p:nvPr/>
        </p:nvSpPr>
        <p:spPr bwMode="auto">
          <a:xfrm>
            <a:off x="2867511" y="3034494"/>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51" name="Line 94"/>
          <p:cNvSpPr>
            <a:spLocks noChangeShapeType="1"/>
          </p:cNvSpPr>
          <p:nvPr/>
        </p:nvSpPr>
        <p:spPr bwMode="auto">
          <a:xfrm>
            <a:off x="3740132" y="3648782"/>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52" name="Line 94"/>
          <p:cNvSpPr>
            <a:spLocks noChangeShapeType="1"/>
          </p:cNvSpPr>
          <p:nvPr/>
        </p:nvSpPr>
        <p:spPr bwMode="auto">
          <a:xfrm>
            <a:off x="3947797" y="3826583"/>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53" name="Line 94"/>
          <p:cNvSpPr>
            <a:spLocks noChangeShapeType="1"/>
          </p:cNvSpPr>
          <p:nvPr/>
        </p:nvSpPr>
        <p:spPr bwMode="auto">
          <a:xfrm>
            <a:off x="4150670" y="3912308"/>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54" name="Line 94"/>
          <p:cNvSpPr>
            <a:spLocks noChangeShapeType="1"/>
          </p:cNvSpPr>
          <p:nvPr/>
        </p:nvSpPr>
        <p:spPr bwMode="auto">
          <a:xfrm>
            <a:off x="4525708" y="3963901"/>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55" name="Line 94"/>
          <p:cNvSpPr>
            <a:spLocks noChangeShapeType="1"/>
          </p:cNvSpPr>
          <p:nvPr/>
        </p:nvSpPr>
        <p:spPr bwMode="auto">
          <a:xfrm>
            <a:off x="4606073" y="4015800"/>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56" name="Line 94"/>
          <p:cNvSpPr>
            <a:spLocks noChangeShapeType="1"/>
          </p:cNvSpPr>
          <p:nvPr/>
        </p:nvSpPr>
        <p:spPr bwMode="auto">
          <a:xfrm>
            <a:off x="6335188" y="4998158"/>
            <a:ext cx="0" cy="80962"/>
          </a:xfrm>
          <a:prstGeom prst="line">
            <a:avLst/>
          </a:prstGeom>
          <a:noFill/>
          <a:ln w="9525">
            <a:solidFill>
              <a:schemeClr val="bg1"/>
            </a:solidFill>
            <a:miter lim="800000"/>
            <a:headEnd/>
            <a:tailEnd/>
          </a:ln>
        </p:spPr>
        <p:txBody>
          <a:bodyPr>
            <a:prstTxWarp prst="textNoShape">
              <a:avLst/>
            </a:prstTxWarp>
          </a:bodyPr>
          <a:lstStyle/>
          <a:p>
            <a:endParaRPr lang="en-US" b="1">
              <a:solidFill>
                <a:schemeClr val="bg1"/>
              </a:solidFill>
              <a:latin typeface="Arial" panose="020B0604020202020204" pitchFamily="34" charset="0"/>
              <a:cs typeface="Arial" panose="020B0604020202020204" pitchFamily="34" charset="0"/>
            </a:endParaRPr>
          </a:p>
        </p:txBody>
      </p:sp>
      <p:sp>
        <p:nvSpPr>
          <p:cNvPr id="257" name="Rectangle 317"/>
          <p:cNvSpPr>
            <a:spLocks noChangeArrowheads="1"/>
          </p:cNvSpPr>
          <p:nvPr/>
        </p:nvSpPr>
        <p:spPr bwMode="auto">
          <a:xfrm>
            <a:off x="3410636" y="6101470"/>
            <a:ext cx="1663917" cy="246221"/>
          </a:xfrm>
          <a:prstGeom prst="rect">
            <a:avLst/>
          </a:prstGeom>
          <a:noFill/>
          <a:ln w="9525">
            <a:noFill/>
            <a:miter lim="800000"/>
            <a:headEnd/>
            <a:tailEnd/>
          </a:ln>
        </p:spPr>
        <p:txBody>
          <a:bodyPr wrap="none" lIns="0" tIns="0" rIns="0" bIns="0">
            <a:prstTxWarp prst="textNoShape">
              <a:avLst/>
            </a:prstTxWarp>
            <a:spAutoFit/>
          </a:bodyPr>
          <a:lstStyle/>
          <a:p>
            <a:pPr algn="ctr"/>
            <a:r>
              <a:rPr lang="en-US" sz="1600" b="1">
                <a:solidFill>
                  <a:schemeClr val="bg1"/>
                </a:solidFill>
                <a:latin typeface="Arial" panose="020B0604020202020204" pitchFamily="34" charset="0"/>
                <a:cs typeface="Arial" panose="020B0604020202020204" pitchFamily="34" charset="0"/>
              </a:rPr>
              <a:t>Months on Study</a:t>
            </a:r>
            <a:endParaRPr lang="en-US" b="1">
              <a:solidFill>
                <a:schemeClr val="bg1"/>
              </a:solidFill>
              <a:latin typeface="Arial" panose="020B0604020202020204" pitchFamily="34" charset="0"/>
              <a:cs typeface="Arial" panose="020B0604020202020204" pitchFamily="34" charset="0"/>
            </a:endParaRPr>
          </a:p>
        </p:txBody>
      </p:sp>
      <p:graphicFrame>
        <p:nvGraphicFramePr>
          <p:cNvPr id="258" name="Table 257"/>
          <p:cNvGraphicFramePr>
            <a:graphicFrameLocks noGrp="1"/>
          </p:cNvGraphicFramePr>
          <p:nvPr>
            <p:extLst>
              <p:ext uri="{D42A27DB-BD31-4B8C-83A1-F6EECF244321}">
                <p14:modId xmlns:p14="http://schemas.microsoft.com/office/powerpoint/2010/main" val="2554045468"/>
              </p:ext>
            </p:extLst>
          </p:nvPr>
        </p:nvGraphicFramePr>
        <p:xfrm>
          <a:off x="4009231" y="3268381"/>
          <a:ext cx="5009357" cy="438785"/>
        </p:xfrm>
        <a:graphic>
          <a:graphicData uri="http://schemas.openxmlformats.org/drawingml/2006/table">
            <a:tbl>
              <a:tblPr/>
              <a:tblGrid>
                <a:gridCol w="1849866"/>
                <a:gridCol w="1537095"/>
                <a:gridCol w="1622396"/>
              </a:tblGrid>
              <a:tr h="2127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Arial" charset="0"/>
                          <a:cs typeface="Arial" charset="0"/>
                        </a:rPr>
                        <a:t>RR, %</a:t>
                      </a:r>
                    </a:p>
                  </a:txBody>
                  <a:tcPr marL="91434" marR="91434"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Arial" charset="0"/>
                          <a:cs typeface="Arial" charset="0"/>
                        </a:rPr>
                        <a:t>45 (CR, </a:t>
                      </a:r>
                      <a:r>
                        <a:rPr kumimoji="0" lang="en-US" sz="1400" b="1" i="0" u="none" strike="noStrike" cap="none" normalizeH="0" baseline="0" dirty="0" smtClean="0">
                          <a:ln>
                            <a:noFill/>
                          </a:ln>
                          <a:solidFill>
                            <a:schemeClr val="bg1"/>
                          </a:solidFill>
                          <a:effectLst/>
                          <a:latin typeface="Arial" charset="0"/>
                          <a:ea typeface="Arial" charset="0"/>
                          <a:cs typeface="Arial" charset="0"/>
                        </a:rPr>
                        <a:t>n = 9</a:t>
                      </a:r>
                      <a:r>
                        <a:rPr kumimoji="0" lang="en-US" sz="1400" b="1" i="0" u="none" strike="noStrike" cap="none" normalizeH="0" baseline="0" dirty="0">
                          <a:ln>
                            <a:noFill/>
                          </a:ln>
                          <a:solidFill>
                            <a:schemeClr val="bg1"/>
                          </a:solidFill>
                          <a:effectLst/>
                          <a:latin typeface="Arial" charset="0"/>
                          <a:ea typeface="Arial" charset="0"/>
                          <a:cs typeface="Arial" charset="0"/>
                        </a:rPr>
                        <a:t>)</a:t>
                      </a:r>
                    </a:p>
                  </a:txBody>
                  <a:tcPr marL="91434" marR="91434" marT="0" marB="0"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Arial" charset="0"/>
                          <a:cs typeface="Arial" charset="0"/>
                        </a:rPr>
                        <a:t>50 (CR, </a:t>
                      </a:r>
                      <a:r>
                        <a:rPr kumimoji="0" lang="en-US" sz="1400" b="1" i="0" u="none" strike="noStrike" cap="none" normalizeH="0" baseline="0" dirty="0" smtClean="0">
                          <a:ln>
                            <a:noFill/>
                          </a:ln>
                          <a:solidFill>
                            <a:schemeClr val="bg1"/>
                          </a:solidFill>
                          <a:effectLst/>
                          <a:latin typeface="Arial" charset="0"/>
                          <a:ea typeface="Arial" charset="0"/>
                          <a:cs typeface="Arial" charset="0"/>
                        </a:rPr>
                        <a:t>n = 17</a:t>
                      </a:r>
                      <a:r>
                        <a:rPr kumimoji="0" lang="en-US" sz="1400" b="1" i="0" u="none" strike="noStrike" cap="none" normalizeH="0" baseline="0" dirty="0">
                          <a:ln>
                            <a:noFill/>
                          </a:ln>
                          <a:solidFill>
                            <a:schemeClr val="bg1"/>
                          </a:solidFill>
                          <a:effectLst/>
                          <a:latin typeface="Arial" charset="0"/>
                          <a:ea typeface="Arial" charset="0"/>
                          <a:cs typeface="Arial" charset="0"/>
                        </a:rPr>
                        <a:t>)</a:t>
                      </a:r>
                    </a:p>
                  </a:txBody>
                  <a:tcPr marL="91434" marR="91434" marT="0" marB="0" horzOverflow="overflow">
                    <a:lnL>
                      <a:noFill/>
                    </a:lnL>
                    <a:lnR>
                      <a:noFill/>
                    </a:lnR>
                    <a:lnT>
                      <a:noFill/>
                    </a:lnT>
                    <a:lnB>
                      <a:noFill/>
                    </a:lnB>
                    <a:lnTlToBr>
                      <a:noFill/>
                    </a:lnTlToBr>
                    <a:lnBlToTr>
                      <a:noFill/>
                    </a:lnBlToTr>
                    <a:noFill/>
                  </a:tcPr>
                </a:tc>
              </a:tr>
              <a:tr h="22542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bg1"/>
                        </a:solidFill>
                        <a:effectLst/>
                        <a:latin typeface="Arial" charset="0"/>
                        <a:ea typeface="Arial" charset="0"/>
                        <a:cs typeface="Arial" charset="0"/>
                      </a:endParaRPr>
                    </a:p>
                  </a:txBody>
                  <a:tcPr marL="91434" marR="91434" marT="0" marB="0" horzOverflow="overflow">
                    <a:lnL>
                      <a:noFill/>
                    </a:lnL>
                    <a:lnR>
                      <a:noFill/>
                    </a:lnR>
                    <a:lnT>
                      <a:noFill/>
                    </a:lnT>
                    <a:lnB w="381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Arial" charset="0"/>
                          <a:ea typeface="Arial" charset="0"/>
                          <a:cs typeface="Arial" charset="0"/>
                        </a:rPr>
                        <a:t>2-sided </a:t>
                      </a:r>
                      <a:r>
                        <a:rPr kumimoji="0" lang="en-US" sz="1400" b="1" i="1" u="none" strike="noStrike" cap="none" normalizeH="0" baseline="0" dirty="0" smtClean="0">
                          <a:ln>
                            <a:noFill/>
                          </a:ln>
                          <a:solidFill>
                            <a:schemeClr val="bg1"/>
                          </a:solidFill>
                          <a:effectLst/>
                          <a:latin typeface="Arial" charset="0"/>
                          <a:ea typeface="Arial" charset="0"/>
                          <a:cs typeface="Arial" charset="0"/>
                        </a:rPr>
                        <a:t>P </a:t>
                      </a:r>
                      <a:r>
                        <a:rPr kumimoji="0" lang="en-US" sz="1400" b="1" i="0" u="none" strike="noStrike" cap="none" normalizeH="0" baseline="0" dirty="0" smtClean="0">
                          <a:ln>
                            <a:noFill/>
                          </a:ln>
                          <a:solidFill>
                            <a:schemeClr val="bg1"/>
                          </a:solidFill>
                          <a:effectLst/>
                          <a:latin typeface="Arial" charset="0"/>
                          <a:ea typeface="Arial" charset="0"/>
                          <a:cs typeface="Arial" charset="0"/>
                        </a:rPr>
                        <a:t>= .5090</a:t>
                      </a:r>
                      <a:endParaRPr kumimoji="0" lang="en-US" sz="1400" b="1" i="0" u="none" strike="noStrike" cap="none" normalizeH="0" baseline="0" dirty="0">
                        <a:ln>
                          <a:noFill/>
                        </a:ln>
                        <a:solidFill>
                          <a:schemeClr val="bg1"/>
                        </a:solidFill>
                        <a:effectLst/>
                        <a:latin typeface="Arial" charset="0"/>
                        <a:ea typeface="Arial" charset="0"/>
                        <a:cs typeface="Arial" charset="0"/>
                      </a:endParaRPr>
                    </a:p>
                  </a:txBody>
                  <a:tcPr marL="91434" marR="91434" marT="0" marB="0" horzOverflow="overflow">
                    <a:lnL>
                      <a:noFill/>
                    </a:lnL>
                    <a:lnR>
                      <a:noFill/>
                    </a:lnR>
                    <a:lnT>
                      <a:noFill/>
                    </a:lnT>
                    <a:lnB w="381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r>
            </a:tbl>
          </a:graphicData>
        </a:graphic>
      </p:graphicFrame>
      <p:grpSp>
        <p:nvGrpSpPr>
          <p:cNvPr id="259" name="Group 128"/>
          <p:cNvGrpSpPr>
            <a:grpSpLocks/>
          </p:cNvGrpSpPr>
          <p:nvPr/>
        </p:nvGrpSpPr>
        <p:grpSpPr bwMode="auto">
          <a:xfrm>
            <a:off x="3592513" y="3885320"/>
            <a:ext cx="547687" cy="1828800"/>
            <a:chOff x="3861515" y="3633811"/>
            <a:chExt cx="548640" cy="1828800"/>
          </a:xfrm>
        </p:grpSpPr>
        <p:cxnSp>
          <p:nvCxnSpPr>
            <p:cNvPr id="260" name="Straight Connector 259"/>
            <p:cNvCxnSpPr/>
            <p:nvPr/>
          </p:nvCxnSpPr>
          <p:spPr>
            <a:xfrm rot="16200000">
              <a:off x="3468721" y="4548211"/>
              <a:ext cx="1828800"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861515" y="3684611"/>
              <a:ext cx="548640"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62" name="Straight Connector 261"/>
          <p:cNvCxnSpPr/>
          <p:nvPr/>
        </p:nvCxnSpPr>
        <p:spPr>
          <a:xfrm rot="16200000">
            <a:off x="2587625" y="4826707"/>
            <a:ext cx="1828800"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066800" y="3932945"/>
            <a:ext cx="2468563"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sp>
        <p:nvSpPr>
          <p:cNvPr id="264" name="Rectangle 263"/>
          <p:cNvSpPr/>
          <p:nvPr/>
        </p:nvSpPr>
        <p:spPr>
          <a:xfrm>
            <a:off x="337960" y="6429612"/>
            <a:ext cx="6728883" cy="276999"/>
          </a:xfrm>
          <a:prstGeom prst="rect">
            <a:avLst/>
          </a:prstGeom>
        </p:spPr>
        <p:txBody>
          <a:bodyPr wrap="square">
            <a:spAutoFit/>
          </a:bodyPr>
          <a:lstStyle/>
          <a:p>
            <a:r>
              <a:rPr lang="en-US" sz="1200" b="1" dirty="0" err="1">
                <a:solidFill>
                  <a:schemeClr val="bg1"/>
                </a:solidFill>
                <a:latin typeface="Arial" panose="020B0604020202020204" pitchFamily="34" charset="0"/>
                <a:cs typeface="Arial" panose="020B0604020202020204" pitchFamily="34" charset="0"/>
              </a:rPr>
              <a:t>Tewari</a:t>
            </a:r>
            <a:r>
              <a:rPr lang="en-US" sz="1200" b="1" dirty="0">
                <a:solidFill>
                  <a:schemeClr val="bg1"/>
                </a:solidFill>
                <a:latin typeface="Arial" panose="020B0604020202020204" pitchFamily="34" charset="0"/>
                <a:cs typeface="Arial" panose="020B0604020202020204" pitchFamily="34" charset="0"/>
              </a:rPr>
              <a:t> KS, et al. </a:t>
            </a:r>
            <a:r>
              <a:rPr lang="en-US" sz="1200" b="1" i="1" dirty="0">
                <a:solidFill>
                  <a:schemeClr val="bg1"/>
                </a:solidFill>
                <a:latin typeface="Arial" panose="020B0604020202020204" pitchFamily="34" charset="0"/>
                <a:cs typeface="Arial" panose="020B0604020202020204" pitchFamily="34" charset="0"/>
              </a:rPr>
              <a:t>J </a:t>
            </a:r>
            <a:r>
              <a:rPr lang="en-US" sz="1200" b="1" i="1" dirty="0" err="1">
                <a:solidFill>
                  <a:schemeClr val="bg1"/>
                </a:solidFill>
                <a:latin typeface="Arial" panose="020B0604020202020204" pitchFamily="34" charset="0"/>
                <a:cs typeface="Arial" panose="020B0604020202020204" pitchFamily="34" charset="0"/>
              </a:rPr>
              <a:t>Clin</a:t>
            </a:r>
            <a:r>
              <a:rPr lang="en-US" sz="1200" b="1" i="1" dirty="0">
                <a:solidFill>
                  <a:schemeClr val="bg1"/>
                </a:solidFill>
                <a:latin typeface="Arial" panose="020B0604020202020204" pitchFamily="34" charset="0"/>
                <a:cs typeface="Arial" panose="020B0604020202020204" pitchFamily="34" charset="0"/>
              </a:rPr>
              <a:t> </a:t>
            </a:r>
            <a:r>
              <a:rPr lang="en-US" sz="1200" b="1" i="1" dirty="0" err="1">
                <a:solidFill>
                  <a:schemeClr val="bg1"/>
                </a:solidFill>
                <a:latin typeface="Arial" panose="020B0604020202020204" pitchFamily="34" charset="0"/>
                <a:cs typeface="Arial" panose="020B0604020202020204" pitchFamily="34" charset="0"/>
              </a:rPr>
              <a:t>Oncol</a:t>
            </a:r>
            <a:r>
              <a:rPr lang="en-US" sz="1200" b="1" dirty="0">
                <a:solidFill>
                  <a:schemeClr val="bg1"/>
                </a:solidFill>
                <a:latin typeface="Arial" panose="020B0604020202020204" pitchFamily="34" charset="0"/>
                <a:cs typeface="Arial" panose="020B0604020202020204" pitchFamily="34" charset="0"/>
              </a:rPr>
              <a:t>. 2013;31(</a:t>
            </a:r>
            <a:r>
              <a:rPr lang="en-US" sz="1200" b="1" dirty="0" err="1">
                <a:solidFill>
                  <a:schemeClr val="bg1"/>
                </a:solidFill>
                <a:latin typeface="Arial" panose="020B0604020202020204" pitchFamily="34" charset="0"/>
                <a:cs typeface="Arial" panose="020B0604020202020204" pitchFamily="34" charset="0"/>
              </a:rPr>
              <a:t>Suppl</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Abstract 3.</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191803968"/>
              </p:ext>
            </p:extLst>
          </p:nvPr>
        </p:nvGraphicFramePr>
        <p:xfrm>
          <a:off x="638175" y="1221105"/>
          <a:ext cx="7924800" cy="4201668"/>
        </p:xfrm>
        <a:graphic>
          <a:graphicData uri="http://schemas.openxmlformats.org/drawingml/2006/table">
            <a:tbl>
              <a:tblPr/>
              <a:tblGrid>
                <a:gridCol w="1800225"/>
                <a:gridCol w="1676400"/>
                <a:gridCol w="1019365"/>
                <a:gridCol w="3428810"/>
              </a:tblGrid>
              <a:tr h="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panose="020B0604020202020204" pitchFamily="34" charset="0"/>
                          <a:ea typeface="Arial" charset="0"/>
                          <a:cs typeface="Arial" charset="0"/>
                        </a:rPr>
                        <a:t>Subgroup</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panose="020B0604020202020204" pitchFamily="34" charset="0"/>
                          <a:ea typeface="Arial" charset="0"/>
                          <a:cs typeface="Arial" charset="0"/>
                        </a:rPr>
                        <a:t>No. of </a:t>
                      </a:r>
                      <a:r>
                        <a:rPr kumimoji="0" lang="en-US" sz="1200" b="1" i="0" u="none" strike="noStrike" cap="none" normalizeH="0" baseline="0" dirty="0" smtClean="0">
                          <a:ln>
                            <a:noFill/>
                          </a:ln>
                          <a:solidFill>
                            <a:schemeClr val="bg1"/>
                          </a:solidFill>
                          <a:effectLst/>
                          <a:latin typeface="Arial" panose="020B0604020202020204" pitchFamily="34" charset="0"/>
                          <a:ea typeface="Arial" charset="0"/>
                          <a:cs typeface="Arial" charset="0"/>
                        </a:rPr>
                        <a:t>patients</a:t>
                      </a:r>
                      <a:endParaRPr kumimoji="0" lang="en-US" sz="120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panose="020B0604020202020204" pitchFamily="34" charset="0"/>
                          <a:ea typeface="Arial" charset="0"/>
                          <a:cs typeface="Arial" charset="0"/>
                        </a:rPr>
                        <a:t>Hazard </a:t>
                      </a:r>
                      <a:r>
                        <a:rPr kumimoji="0" lang="en-US" sz="1200" b="1" i="0" u="none" strike="noStrike" cap="none" normalizeH="0" baseline="0" dirty="0" smtClean="0">
                          <a:ln>
                            <a:noFill/>
                          </a:ln>
                          <a:solidFill>
                            <a:schemeClr val="bg1"/>
                          </a:solidFill>
                          <a:effectLst/>
                          <a:latin typeface="Arial" panose="020B0604020202020204" pitchFamily="34" charset="0"/>
                          <a:ea typeface="Arial" charset="0"/>
                          <a:cs typeface="Arial" charset="0"/>
                        </a:rPr>
                        <a:t>ratio</a:t>
                      </a:r>
                      <a:endParaRPr kumimoji="0" lang="en-US" sz="120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238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Age</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Age </a:t>
                      </a:r>
                      <a:r>
                        <a:rPr kumimoji="0" lang="en-US" sz="1170" b="1" i="0" u="none" strike="noStrike" cap="none" normalizeH="0" baseline="0" dirty="0" smtClean="0">
                          <a:ln>
                            <a:noFill/>
                          </a:ln>
                          <a:solidFill>
                            <a:schemeClr val="bg1"/>
                          </a:solidFill>
                          <a:effectLst/>
                          <a:latin typeface="Arial" panose="020B0604020202020204" pitchFamily="34" charset="0"/>
                          <a:ea typeface="Arial" charset="0"/>
                          <a:cs typeface="Arial" charset="0"/>
                        </a:rPr>
                        <a:t>≤40 </a:t>
                      </a: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years</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112</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382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40 </a:t>
                      </a:r>
                      <a:r>
                        <a:rPr kumimoji="0" lang="en-US" sz="1170" b="1" i="0" u="none" strike="noStrike" cap="none" normalizeH="0" baseline="0" dirty="0" smtClean="0">
                          <a:ln>
                            <a:noFill/>
                          </a:ln>
                          <a:solidFill>
                            <a:schemeClr val="bg1"/>
                          </a:solidFill>
                          <a:effectLst/>
                          <a:latin typeface="Arial" panose="020B0604020202020204" pitchFamily="34" charset="0"/>
                          <a:ea typeface="Arial" charset="0"/>
                          <a:cs typeface="Arial" charset="0"/>
                        </a:rPr>
                        <a:t>&lt;age ≤48 </a:t>
                      </a: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years</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111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8588">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rPr>
                        <a:t>48 </a:t>
                      </a:r>
                      <a:r>
                        <a:rPr kumimoji="0" lang="en-US" sz="1170" b="1" i="0" u="none" strike="noStrike" cap="none" normalizeH="0" baseline="0" dirty="0" smtClean="0">
                          <a:ln>
                            <a:noFill/>
                          </a:ln>
                          <a:solidFill>
                            <a:srgbClr val="FF6600"/>
                          </a:solidFill>
                          <a:effectLst/>
                          <a:latin typeface="Arial" panose="020B0604020202020204" pitchFamily="34" charset="0"/>
                          <a:ea typeface="Arial" charset="0"/>
                          <a:cs typeface="Arial" charset="0"/>
                        </a:rPr>
                        <a:t>&lt;age ≤56 </a:t>
                      </a:r>
                      <a:r>
                        <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rPr>
                        <a:t>years</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108</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8588">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56 years </a:t>
                      </a:r>
                      <a:r>
                        <a:rPr kumimoji="0" lang="en-US" sz="1170" b="1" i="0" u="none" strike="noStrike" cap="none" normalizeH="0" baseline="0" dirty="0" smtClean="0">
                          <a:ln>
                            <a:noFill/>
                          </a:ln>
                          <a:solidFill>
                            <a:schemeClr val="bg1"/>
                          </a:solidFill>
                          <a:effectLst/>
                          <a:latin typeface="Arial" panose="020B0604020202020204" pitchFamily="34" charset="0"/>
                          <a:ea typeface="Arial" charset="0"/>
                          <a:cs typeface="Arial" charset="0"/>
                        </a:rPr>
                        <a:t>&lt;age</a:t>
                      </a: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121</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17475">
                <a:tc rowSpan="2">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Performance </a:t>
                      </a:r>
                      <a:r>
                        <a:rPr kumimoji="0" lang="en-US" sz="1170" b="1" i="0" u="none" strike="noStrike" cap="none" normalizeH="0" baseline="0" dirty="0" smtClean="0">
                          <a:ln>
                            <a:noFill/>
                          </a:ln>
                          <a:solidFill>
                            <a:schemeClr val="bg1"/>
                          </a:solidFill>
                          <a:effectLst/>
                          <a:latin typeface="Arial" panose="020B0604020202020204" pitchFamily="34" charset="0"/>
                          <a:ea typeface="Arial" charset="0"/>
                          <a:cs typeface="Arial" charset="0"/>
                        </a:rPr>
                        <a:t>status</a:t>
                      </a: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0</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263</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8588">
                <a:tc vMerge="1">
                  <a:txBody>
                    <a:bodyPr/>
                    <a:lstStyle/>
                    <a:p>
                      <a:endParaRPr lang="en-US"/>
                    </a:p>
                  </a:txBody>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rPr>
                        <a:t>1</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189</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238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Prior </a:t>
                      </a:r>
                      <a:r>
                        <a:rPr kumimoji="0" lang="en-US" sz="1170" b="1" i="0" u="none" strike="noStrike" cap="none" normalizeH="0" baseline="0" dirty="0" smtClean="0">
                          <a:ln>
                            <a:noFill/>
                          </a:ln>
                          <a:solidFill>
                            <a:schemeClr val="bg1"/>
                          </a:solidFill>
                          <a:effectLst/>
                          <a:latin typeface="Arial" panose="020B0604020202020204" pitchFamily="34" charset="0"/>
                          <a:ea typeface="Arial" charset="0"/>
                          <a:cs typeface="Arial" charset="0"/>
                        </a:rPr>
                        <a:t>platinum </a:t>
                      </a: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RT</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No</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115</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382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rPr>
                        <a:t>Yes</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337</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285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Disease </a:t>
                      </a:r>
                      <a:r>
                        <a:rPr kumimoji="0" lang="en-US" sz="1170" b="1" i="0" u="none" strike="noStrike" cap="none" normalizeH="0" baseline="0" dirty="0" smtClean="0">
                          <a:ln>
                            <a:noFill/>
                          </a:ln>
                          <a:solidFill>
                            <a:schemeClr val="bg1"/>
                          </a:solidFill>
                          <a:effectLst/>
                          <a:latin typeface="Arial" panose="020B0604020202020204" pitchFamily="34" charset="0"/>
                          <a:ea typeface="Arial" charset="0"/>
                          <a:cs typeface="Arial" charset="0"/>
                        </a:rPr>
                        <a:t>status</a:t>
                      </a: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Advanced</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76</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8588">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smtClean="0">
                          <a:ln>
                            <a:noFill/>
                          </a:ln>
                          <a:solidFill>
                            <a:srgbClr val="FF6600"/>
                          </a:solidFill>
                          <a:effectLst/>
                          <a:latin typeface="Arial" panose="020B0604020202020204" pitchFamily="34" charset="0"/>
                          <a:ea typeface="Arial" charset="0"/>
                          <a:cs typeface="Arial" charset="0"/>
                        </a:rPr>
                        <a:t>Recurrent/persistent</a:t>
                      </a:r>
                      <a:endPar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376</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238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err="1">
                          <a:ln>
                            <a:noFill/>
                          </a:ln>
                          <a:solidFill>
                            <a:schemeClr val="bg1"/>
                          </a:solidFill>
                          <a:effectLst/>
                          <a:latin typeface="Arial" panose="020B0604020202020204" pitchFamily="34" charset="0"/>
                          <a:ea typeface="Arial" charset="0"/>
                          <a:cs typeface="Arial" charset="0"/>
                        </a:rPr>
                        <a:t>Topotecan</a:t>
                      </a: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 </a:t>
                      </a:r>
                      <a:r>
                        <a:rPr kumimoji="0" lang="en-US" sz="1170" b="1" i="0" u="none" strike="noStrike" cap="none" normalizeH="0" baseline="0" dirty="0" smtClean="0">
                          <a:ln>
                            <a:noFill/>
                          </a:ln>
                          <a:solidFill>
                            <a:schemeClr val="bg1"/>
                          </a:solidFill>
                          <a:effectLst/>
                          <a:latin typeface="Arial" panose="020B0604020202020204" pitchFamily="34" charset="0"/>
                          <a:ea typeface="Arial" charset="0"/>
                          <a:cs typeface="Arial" charset="0"/>
                        </a:rPr>
                        <a:t>treatment</a:t>
                      </a: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No</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229</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8588">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Yes</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223</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238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Race</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smtClean="0">
                          <a:ln>
                            <a:noFill/>
                          </a:ln>
                          <a:solidFill>
                            <a:srgbClr val="FF6600"/>
                          </a:solidFill>
                          <a:effectLst/>
                          <a:latin typeface="Arial" panose="020B0604020202020204" pitchFamily="34" charset="0"/>
                          <a:ea typeface="Arial" charset="0"/>
                          <a:cs typeface="Arial" charset="0"/>
                        </a:rPr>
                        <a:t>Not black</a:t>
                      </a:r>
                      <a:endPar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392</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8588">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smtClean="0">
                          <a:ln>
                            <a:noFill/>
                          </a:ln>
                          <a:solidFill>
                            <a:srgbClr val="FF6600"/>
                          </a:solidFill>
                          <a:effectLst/>
                          <a:latin typeface="Arial" panose="020B0604020202020204" pitchFamily="34" charset="0"/>
                          <a:ea typeface="Arial" charset="0"/>
                          <a:cs typeface="Arial" charset="0"/>
                        </a:rPr>
                        <a:t>Black</a:t>
                      </a:r>
                      <a:endPar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60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17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Histology</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Adenocarcinoma</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86</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33350">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err="1">
                          <a:ln>
                            <a:noFill/>
                          </a:ln>
                          <a:solidFill>
                            <a:schemeClr val="bg1"/>
                          </a:solidFill>
                          <a:effectLst/>
                          <a:latin typeface="Arial" panose="020B0604020202020204" pitchFamily="34" charset="0"/>
                          <a:ea typeface="Arial" charset="0"/>
                          <a:cs typeface="Arial" charset="0"/>
                        </a:rPr>
                        <a:t>Adenosquamous</a:t>
                      </a: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44</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17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rPr>
                        <a:t>Other</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12</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8588">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rPr>
                        <a:t>Squamous</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310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285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Pelvic </a:t>
                      </a:r>
                      <a:r>
                        <a:rPr kumimoji="0" lang="en-US" sz="1170" b="1" i="0" u="none" strike="noStrike" cap="none" normalizeH="0" baseline="0" dirty="0" smtClean="0">
                          <a:ln>
                            <a:noFill/>
                          </a:ln>
                          <a:solidFill>
                            <a:schemeClr val="bg1"/>
                          </a:solidFill>
                          <a:effectLst/>
                          <a:latin typeface="Arial" panose="020B0604020202020204" pitchFamily="34" charset="0"/>
                          <a:ea typeface="Arial" charset="0"/>
                          <a:cs typeface="Arial" charset="0"/>
                        </a:rPr>
                        <a:t>disease</a:t>
                      </a: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No</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210</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2382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rgbClr val="FF6600"/>
                          </a:solidFill>
                          <a:effectLst/>
                          <a:latin typeface="Arial" panose="020B0604020202020204" pitchFamily="34" charset="0"/>
                          <a:ea typeface="Arial" charset="0"/>
                          <a:cs typeface="Arial" charset="0"/>
                        </a:rPr>
                        <a:t>Yes</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242</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117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Overall</a:t>
                      </a: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635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endParaRPr>
                    </a:p>
                  </a:txBody>
                  <a:tcPr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70" b="1" i="0" u="none" strike="noStrike" cap="none" normalizeH="0" baseline="0" dirty="0">
                          <a:ln>
                            <a:noFill/>
                          </a:ln>
                          <a:solidFill>
                            <a:schemeClr val="bg1"/>
                          </a:solidFill>
                          <a:effectLst/>
                          <a:latin typeface="Arial" panose="020B0604020202020204" pitchFamily="34" charset="0"/>
                          <a:ea typeface="Arial" charset="0"/>
                          <a:cs typeface="Arial" charset="0"/>
                        </a:rPr>
                        <a:t>452</a:t>
                      </a: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508000" marR="0" lvl="0" indent="0" algn="l" defTabSz="457200" rtl="0" eaLnBrk="1" fontAlgn="base" latinLnBrk="0" hangingPunct="1">
                        <a:lnSpc>
                          <a:spcPct val="100000"/>
                        </a:lnSpc>
                        <a:spcBef>
                          <a:spcPct val="0"/>
                        </a:spcBef>
                        <a:spcAft>
                          <a:spcPct val="0"/>
                        </a:spcAft>
                        <a:buClrTx/>
                        <a:buSzTx/>
                        <a:buFontTx/>
                        <a:buNone/>
                        <a:tabLst/>
                      </a:pPr>
                      <a:endParaRPr kumimoji="0" lang="en-US" sz="1170" b="1" i="0" u="none" strike="noStrike" cap="none" normalizeH="0" baseline="0" dirty="0">
                        <a:ln>
                          <a:noFill/>
                        </a:ln>
                        <a:solidFill>
                          <a:schemeClr val="tx1"/>
                        </a:solidFill>
                        <a:effectLst/>
                        <a:latin typeface="Arial" panose="020B0604020202020204" pitchFamily="34" charset="0"/>
                        <a:ea typeface="Arial" charset="0"/>
                        <a:cs typeface="Arial" charset="0"/>
                      </a:endParaRPr>
                    </a:p>
                  </a:txBody>
                  <a:tcPr marL="0" marR="0" marT="0" marB="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48227" name="Title 1"/>
          <p:cNvSpPr>
            <a:spLocks noGrp="1"/>
          </p:cNvSpPr>
          <p:nvPr>
            <p:ph type="title"/>
          </p:nvPr>
        </p:nvSpPr>
        <p:spPr>
          <a:xfrm>
            <a:off x="0" y="268288"/>
            <a:ext cx="9144000" cy="1096962"/>
          </a:xfrm>
        </p:spPr>
        <p:txBody>
          <a:bodyPr>
            <a:noAutofit/>
          </a:bodyPr>
          <a:lstStyle/>
          <a:p>
            <a:pPr eaLnBrk="1" hangingPunct="1"/>
            <a:r>
              <a:rPr lang="en-US" sz="3400" b="1" dirty="0"/>
              <a:t>GOG </a:t>
            </a:r>
            <a:r>
              <a:rPr lang="en-US" sz="3400" b="1" dirty="0" smtClean="0"/>
              <a:t>240.2: OS </a:t>
            </a:r>
            <a:r>
              <a:rPr lang="en-US" sz="3400" b="1" dirty="0"/>
              <a:t>and Prognostic Factors</a:t>
            </a:r>
          </a:p>
        </p:txBody>
      </p:sp>
      <p:grpSp>
        <p:nvGrpSpPr>
          <p:cNvPr id="2" name="Group 3"/>
          <p:cNvGrpSpPr/>
          <p:nvPr/>
        </p:nvGrpSpPr>
        <p:grpSpPr>
          <a:xfrm>
            <a:off x="5264150" y="1692275"/>
            <a:ext cx="2982913" cy="3357563"/>
            <a:chOff x="5264150" y="1682750"/>
            <a:chExt cx="2982913" cy="3357563"/>
          </a:xfrm>
          <a:solidFill>
            <a:srgbClr val="00B0F0"/>
          </a:solidFill>
        </p:grpSpPr>
        <p:cxnSp>
          <p:nvCxnSpPr>
            <p:cNvPr id="39" name="Straight Connector 38"/>
            <p:cNvCxnSpPr/>
            <p:nvPr/>
          </p:nvCxnSpPr>
          <p:spPr bwMode="auto">
            <a:xfrm>
              <a:off x="5862638" y="4291013"/>
              <a:ext cx="2122487"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bwMode="auto">
            <a:xfrm>
              <a:off x="6524625" y="4251325"/>
              <a:ext cx="66675" cy="73025"/>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grpSp>
          <p:nvGrpSpPr>
            <p:cNvPr id="3" name="Group 15"/>
            <p:cNvGrpSpPr>
              <a:grpSpLocks/>
            </p:cNvGrpSpPr>
            <p:nvPr/>
          </p:nvGrpSpPr>
          <p:grpSpPr bwMode="auto">
            <a:xfrm>
              <a:off x="5756275" y="1682750"/>
              <a:ext cx="1009650" cy="74613"/>
              <a:chOff x="4652963" y="1821816"/>
              <a:chExt cx="1009650" cy="73821"/>
            </a:xfrm>
            <a:grpFill/>
          </p:grpSpPr>
          <p:cxnSp>
            <p:nvCxnSpPr>
              <p:cNvPr id="10" name="Straight Connector 9"/>
              <p:cNvCxnSpPr/>
              <p:nvPr/>
            </p:nvCxnSpPr>
            <p:spPr>
              <a:xfrm>
                <a:off x="4652963" y="1862653"/>
                <a:ext cx="1009650"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986338" y="1821816"/>
                <a:ext cx="66675" cy="73821"/>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grpSp>
        <p:grpSp>
          <p:nvGrpSpPr>
            <p:cNvPr id="4" name="Group 19"/>
            <p:cNvGrpSpPr>
              <a:grpSpLocks/>
            </p:cNvGrpSpPr>
            <p:nvPr/>
          </p:nvGrpSpPr>
          <p:grpSpPr bwMode="auto">
            <a:xfrm>
              <a:off x="5670550" y="1863725"/>
              <a:ext cx="1009650" cy="74613"/>
              <a:chOff x="4652963" y="1821816"/>
              <a:chExt cx="1009650" cy="73821"/>
            </a:xfrm>
            <a:grpFill/>
          </p:grpSpPr>
          <p:cxnSp>
            <p:nvCxnSpPr>
              <p:cNvPr id="13" name="Straight Connector 12"/>
              <p:cNvCxnSpPr/>
              <p:nvPr/>
            </p:nvCxnSpPr>
            <p:spPr>
              <a:xfrm>
                <a:off x="4652963" y="1862653"/>
                <a:ext cx="1009650"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986338" y="1821816"/>
                <a:ext cx="66675" cy="73821"/>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grpSp>
        <p:cxnSp>
          <p:nvCxnSpPr>
            <p:cNvPr id="17" name="Straight Connector 16"/>
            <p:cNvCxnSpPr/>
            <p:nvPr/>
          </p:nvCxnSpPr>
          <p:spPr bwMode="auto">
            <a:xfrm>
              <a:off x="5842000" y="2259013"/>
              <a:ext cx="1106488"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bwMode="auto">
            <a:xfrm>
              <a:off x="6219825" y="2217738"/>
              <a:ext cx="66675" cy="74612"/>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19" name="Straight Connector 18"/>
            <p:cNvCxnSpPr/>
            <p:nvPr/>
          </p:nvCxnSpPr>
          <p:spPr bwMode="auto">
            <a:xfrm>
              <a:off x="5880100" y="2459038"/>
              <a:ext cx="654050"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bwMode="auto">
            <a:xfrm>
              <a:off x="6129338" y="2417763"/>
              <a:ext cx="66675" cy="74612"/>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25" name="Straight Connector 24"/>
            <p:cNvCxnSpPr/>
            <p:nvPr/>
          </p:nvCxnSpPr>
          <p:spPr bwMode="auto">
            <a:xfrm>
              <a:off x="5670550" y="2825750"/>
              <a:ext cx="900113"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bwMode="auto">
            <a:xfrm>
              <a:off x="5951538" y="2786063"/>
              <a:ext cx="66675" cy="73025"/>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27" name="Straight Connector 26"/>
            <p:cNvCxnSpPr/>
            <p:nvPr/>
          </p:nvCxnSpPr>
          <p:spPr bwMode="auto">
            <a:xfrm>
              <a:off x="5746750" y="3179763"/>
              <a:ext cx="1530350"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bwMode="auto">
            <a:xfrm>
              <a:off x="6242050" y="3140075"/>
              <a:ext cx="66675" cy="73025"/>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33" name="Straight Connector 32"/>
            <p:cNvCxnSpPr/>
            <p:nvPr/>
          </p:nvCxnSpPr>
          <p:spPr bwMode="auto">
            <a:xfrm>
              <a:off x="5835650" y="3729038"/>
              <a:ext cx="622300"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bwMode="auto">
            <a:xfrm>
              <a:off x="6053138" y="3689350"/>
              <a:ext cx="66675" cy="73025"/>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41" name="Straight Connector 40"/>
            <p:cNvCxnSpPr/>
            <p:nvPr/>
          </p:nvCxnSpPr>
          <p:spPr bwMode="auto">
            <a:xfrm>
              <a:off x="5486400" y="4479925"/>
              <a:ext cx="1890713"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bwMode="auto">
            <a:xfrm>
              <a:off x="5975350" y="4440238"/>
              <a:ext cx="66675" cy="73025"/>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43" name="Straight Connector 42"/>
            <p:cNvCxnSpPr/>
            <p:nvPr/>
          </p:nvCxnSpPr>
          <p:spPr bwMode="auto">
            <a:xfrm>
              <a:off x="5264150" y="4660900"/>
              <a:ext cx="2982913"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bwMode="auto">
            <a:xfrm>
              <a:off x="5997575" y="4619625"/>
              <a:ext cx="66675" cy="74613"/>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grpSp>
          <p:nvGrpSpPr>
            <p:cNvPr id="5" name="Group 2"/>
            <p:cNvGrpSpPr/>
            <p:nvPr/>
          </p:nvGrpSpPr>
          <p:grpSpPr>
            <a:xfrm>
              <a:off x="5818188" y="4967288"/>
              <a:ext cx="706437" cy="73025"/>
              <a:chOff x="5818188" y="4967288"/>
              <a:chExt cx="706437" cy="73025"/>
            </a:xfrm>
            <a:grpFill/>
          </p:grpSpPr>
          <p:cxnSp>
            <p:nvCxnSpPr>
              <p:cNvPr id="47" name="Straight Connector 46"/>
              <p:cNvCxnSpPr/>
              <p:nvPr/>
            </p:nvCxnSpPr>
            <p:spPr bwMode="auto">
              <a:xfrm>
                <a:off x="5818188" y="5006975"/>
                <a:ext cx="706437" cy="0"/>
              </a:xfrm>
              <a:prstGeom prst="line">
                <a:avLst/>
              </a:prstGeom>
              <a:grp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48" name="Rectangle 47"/>
              <p:cNvSpPr/>
              <p:nvPr/>
            </p:nvSpPr>
            <p:spPr bwMode="auto">
              <a:xfrm>
                <a:off x="6061075" y="4967288"/>
                <a:ext cx="66675" cy="73025"/>
              </a:xfrm>
              <a:prstGeom prst="rect">
                <a:avLst/>
              </a:prstGeom>
              <a:grp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grpSp>
      </p:grpSp>
      <p:cxnSp>
        <p:nvCxnSpPr>
          <p:cNvPr id="52" name="Straight Connector 51"/>
          <p:cNvCxnSpPr/>
          <p:nvPr/>
        </p:nvCxnSpPr>
        <p:spPr bwMode="auto">
          <a:xfrm>
            <a:off x="6402388" y="1644650"/>
            <a:ext cx="0" cy="384016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a:grpSpLocks/>
          </p:cNvGrpSpPr>
          <p:nvPr/>
        </p:nvGrpSpPr>
        <p:grpSpPr bwMode="auto">
          <a:xfrm>
            <a:off x="5465763" y="2047875"/>
            <a:ext cx="895350" cy="3170238"/>
            <a:chOff x="5465763" y="2057400"/>
            <a:chExt cx="895350" cy="3170238"/>
          </a:xfrm>
        </p:grpSpPr>
        <p:cxnSp>
          <p:nvCxnSpPr>
            <p:cNvPr id="37" name="Straight Connector 36"/>
            <p:cNvCxnSpPr/>
            <p:nvPr/>
          </p:nvCxnSpPr>
          <p:spPr bwMode="auto">
            <a:xfrm>
              <a:off x="5465763" y="4113213"/>
              <a:ext cx="842962" cy="0"/>
            </a:xfrm>
            <a:prstGeom prst="line">
              <a:avLst/>
            </a:prstGeom>
            <a:solidFill>
              <a:srgbClr val="FF6600"/>
            </a:solidFill>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38" name="Rectangle 37"/>
            <p:cNvSpPr/>
            <p:nvPr/>
          </p:nvSpPr>
          <p:spPr bwMode="auto">
            <a:xfrm>
              <a:off x="5713413" y="4073525"/>
              <a:ext cx="66675" cy="73025"/>
            </a:xfrm>
            <a:prstGeom prst="rect">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15" name="Straight Connector 14"/>
            <p:cNvCxnSpPr/>
            <p:nvPr/>
          </p:nvCxnSpPr>
          <p:spPr bwMode="auto">
            <a:xfrm>
              <a:off x="5567363" y="2098675"/>
              <a:ext cx="788987" cy="0"/>
            </a:xfrm>
            <a:prstGeom prst="line">
              <a:avLst/>
            </a:prstGeom>
            <a:solidFill>
              <a:srgbClr val="FF6600"/>
            </a:solidFill>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bwMode="auto">
            <a:xfrm>
              <a:off x="5818188" y="2057400"/>
              <a:ext cx="66675" cy="74613"/>
            </a:xfrm>
            <a:prstGeom prst="rect">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21" name="Straight Connector 20"/>
            <p:cNvCxnSpPr/>
            <p:nvPr/>
          </p:nvCxnSpPr>
          <p:spPr bwMode="auto">
            <a:xfrm>
              <a:off x="5705475" y="2640013"/>
              <a:ext cx="581025" cy="0"/>
            </a:xfrm>
            <a:prstGeom prst="line">
              <a:avLst/>
            </a:prstGeom>
            <a:solidFill>
              <a:srgbClr val="FF6600"/>
            </a:solidFill>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bwMode="auto">
            <a:xfrm>
              <a:off x="5918200" y="2598738"/>
              <a:ext cx="66675" cy="74612"/>
            </a:xfrm>
            <a:prstGeom prst="rect">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23" name="Straight Connector 22"/>
            <p:cNvCxnSpPr/>
            <p:nvPr/>
          </p:nvCxnSpPr>
          <p:spPr bwMode="auto">
            <a:xfrm>
              <a:off x="5862638" y="2994025"/>
              <a:ext cx="498475" cy="0"/>
            </a:xfrm>
            <a:prstGeom prst="line">
              <a:avLst/>
            </a:prstGeom>
            <a:solidFill>
              <a:srgbClr val="FF6600"/>
            </a:solidFill>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bwMode="auto">
            <a:xfrm>
              <a:off x="6029325" y="2954338"/>
              <a:ext cx="66675" cy="73025"/>
            </a:xfrm>
            <a:prstGeom prst="rect">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29" name="Straight Connector 28"/>
            <p:cNvCxnSpPr/>
            <p:nvPr/>
          </p:nvCxnSpPr>
          <p:spPr bwMode="auto">
            <a:xfrm>
              <a:off x="5835650" y="3354388"/>
              <a:ext cx="450850" cy="0"/>
            </a:xfrm>
            <a:prstGeom prst="line">
              <a:avLst/>
            </a:prstGeom>
            <a:solidFill>
              <a:srgbClr val="FF6600"/>
            </a:solidFill>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bwMode="auto">
            <a:xfrm>
              <a:off x="5992813" y="3314700"/>
              <a:ext cx="66675" cy="73025"/>
            </a:xfrm>
            <a:prstGeom prst="rect">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31" name="Straight Connector 30"/>
            <p:cNvCxnSpPr/>
            <p:nvPr/>
          </p:nvCxnSpPr>
          <p:spPr bwMode="auto">
            <a:xfrm>
              <a:off x="5770563" y="3576638"/>
              <a:ext cx="590550" cy="0"/>
            </a:xfrm>
            <a:prstGeom prst="line">
              <a:avLst/>
            </a:prstGeom>
            <a:solidFill>
              <a:srgbClr val="FF6600"/>
            </a:solidFill>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bwMode="auto">
            <a:xfrm>
              <a:off x="5980113" y="3535363"/>
              <a:ext cx="66675" cy="74612"/>
            </a:xfrm>
            <a:prstGeom prst="rect">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35" name="Straight Connector 34"/>
            <p:cNvCxnSpPr/>
            <p:nvPr/>
          </p:nvCxnSpPr>
          <p:spPr bwMode="auto">
            <a:xfrm>
              <a:off x="5862638" y="3916363"/>
              <a:ext cx="468312" cy="0"/>
            </a:xfrm>
            <a:prstGeom prst="line">
              <a:avLst/>
            </a:prstGeom>
            <a:solidFill>
              <a:srgbClr val="FF6600"/>
            </a:solidFill>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bwMode="auto">
            <a:xfrm>
              <a:off x="6037263" y="3876675"/>
              <a:ext cx="66675" cy="73025"/>
            </a:xfrm>
            <a:prstGeom prst="rect">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45" name="Straight Connector 44"/>
            <p:cNvCxnSpPr/>
            <p:nvPr/>
          </p:nvCxnSpPr>
          <p:spPr bwMode="auto">
            <a:xfrm>
              <a:off x="5705475" y="4829175"/>
              <a:ext cx="430213" cy="0"/>
            </a:xfrm>
            <a:prstGeom prst="line">
              <a:avLst/>
            </a:prstGeom>
            <a:solidFill>
              <a:srgbClr val="FF6600"/>
            </a:solidFill>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bwMode="auto">
            <a:xfrm>
              <a:off x="5862638" y="4789488"/>
              <a:ext cx="66675" cy="73025"/>
            </a:xfrm>
            <a:prstGeom prst="rect">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cxnSp>
          <p:nvCxnSpPr>
            <p:cNvPr id="49" name="Straight Connector 48"/>
            <p:cNvCxnSpPr/>
            <p:nvPr/>
          </p:nvCxnSpPr>
          <p:spPr bwMode="auto">
            <a:xfrm>
              <a:off x="5746750" y="5194300"/>
              <a:ext cx="561975" cy="0"/>
            </a:xfrm>
            <a:prstGeom prst="line">
              <a:avLst/>
            </a:prstGeom>
            <a:solidFill>
              <a:srgbClr val="FF6600"/>
            </a:solidFill>
            <a:ln>
              <a:solidFill>
                <a:srgbClr val="FF6600"/>
              </a:solidFill>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bwMode="auto">
            <a:xfrm>
              <a:off x="5935663" y="5153025"/>
              <a:ext cx="66675" cy="74613"/>
            </a:xfrm>
            <a:prstGeom prst="rect">
              <a:avLst/>
            </a:prstGeom>
            <a:solidFill>
              <a:srgbClr val="FF66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grpSp>
      <p:cxnSp>
        <p:nvCxnSpPr>
          <p:cNvPr id="54" name="Straight Connector 53"/>
          <p:cNvCxnSpPr/>
          <p:nvPr/>
        </p:nvCxnSpPr>
        <p:spPr bwMode="auto">
          <a:xfrm>
            <a:off x="5862638" y="5370513"/>
            <a:ext cx="423862" cy="0"/>
          </a:xfrm>
          <a:prstGeom prst="line">
            <a:avLst/>
          </a:prstGeom>
          <a:solidFill>
            <a:srgbClr val="FF6600"/>
          </a:solidFill>
          <a:ln>
            <a:solidFill>
              <a:srgbClr val="00B0F0"/>
            </a:solidFill>
          </a:ln>
          <a:effectLst/>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6027738" y="5329238"/>
            <a:ext cx="66675" cy="7461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sp>
        <p:nvSpPr>
          <p:cNvPr id="48266" name="TextBox 55"/>
          <p:cNvSpPr txBox="1">
            <a:spLocks noChangeArrowheads="1"/>
          </p:cNvSpPr>
          <p:nvPr/>
        </p:nvSpPr>
        <p:spPr bwMode="auto">
          <a:xfrm>
            <a:off x="4995863" y="5484813"/>
            <a:ext cx="360996" cy="246221"/>
          </a:xfrm>
          <a:prstGeom prst="rect">
            <a:avLst/>
          </a:prstGeom>
          <a:noFill/>
          <a:ln w="9525">
            <a:noFill/>
            <a:miter lim="800000"/>
            <a:headEnd/>
            <a:tailEnd/>
          </a:ln>
        </p:spPr>
        <p:txBody>
          <a:bodyPr wrap="none">
            <a:prstTxWarp prst="textNoShape">
              <a:avLst/>
            </a:prstTxWarp>
            <a:spAutoFit/>
          </a:bodyPr>
          <a:lstStyle/>
          <a:p>
            <a:r>
              <a:rPr lang="en-US" sz="1000" dirty="0">
                <a:solidFill>
                  <a:schemeClr val="bg1"/>
                </a:solidFill>
                <a:latin typeface="Arial" panose="020B0604020202020204" pitchFamily="34" charset="0"/>
              </a:rPr>
              <a:t>0.0</a:t>
            </a:r>
          </a:p>
        </p:txBody>
      </p:sp>
      <p:sp>
        <p:nvSpPr>
          <p:cNvPr id="48267" name="TextBox 56"/>
          <p:cNvSpPr txBox="1">
            <a:spLocks noChangeArrowheads="1"/>
          </p:cNvSpPr>
          <p:nvPr/>
        </p:nvSpPr>
        <p:spPr bwMode="auto">
          <a:xfrm>
            <a:off x="5619751" y="5484813"/>
            <a:ext cx="360996" cy="246221"/>
          </a:xfrm>
          <a:prstGeom prst="rect">
            <a:avLst/>
          </a:prstGeom>
          <a:noFill/>
          <a:ln w="9525">
            <a:noFill/>
            <a:miter lim="800000"/>
            <a:headEnd/>
            <a:tailEnd/>
          </a:ln>
        </p:spPr>
        <p:txBody>
          <a:bodyPr wrap="none">
            <a:prstTxWarp prst="textNoShape">
              <a:avLst/>
            </a:prstTxWarp>
            <a:spAutoFit/>
          </a:bodyPr>
          <a:lstStyle/>
          <a:p>
            <a:r>
              <a:rPr lang="en-US" sz="1000" dirty="0">
                <a:solidFill>
                  <a:schemeClr val="bg1"/>
                </a:solidFill>
                <a:latin typeface="Arial" panose="020B0604020202020204" pitchFamily="34" charset="0"/>
              </a:rPr>
              <a:t>0.5</a:t>
            </a:r>
          </a:p>
        </p:txBody>
      </p:sp>
      <p:sp>
        <p:nvSpPr>
          <p:cNvPr id="48268" name="TextBox 57"/>
          <p:cNvSpPr txBox="1">
            <a:spLocks noChangeArrowheads="1"/>
          </p:cNvSpPr>
          <p:nvPr/>
        </p:nvSpPr>
        <p:spPr bwMode="auto">
          <a:xfrm>
            <a:off x="6229351" y="5484813"/>
            <a:ext cx="360996" cy="246221"/>
          </a:xfrm>
          <a:prstGeom prst="rect">
            <a:avLst/>
          </a:prstGeom>
          <a:noFill/>
          <a:ln w="9525">
            <a:noFill/>
            <a:miter lim="800000"/>
            <a:headEnd/>
            <a:tailEnd/>
          </a:ln>
        </p:spPr>
        <p:txBody>
          <a:bodyPr wrap="none">
            <a:prstTxWarp prst="textNoShape">
              <a:avLst/>
            </a:prstTxWarp>
            <a:spAutoFit/>
          </a:bodyPr>
          <a:lstStyle/>
          <a:p>
            <a:r>
              <a:rPr lang="en-US" sz="1000" dirty="0">
                <a:solidFill>
                  <a:schemeClr val="bg1"/>
                </a:solidFill>
                <a:latin typeface="Arial" panose="020B0604020202020204" pitchFamily="34" charset="0"/>
              </a:rPr>
              <a:t>1.0</a:t>
            </a:r>
          </a:p>
        </p:txBody>
      </p:sp>
      <p:sp>
        <p:nvSpPr>
          <p:cNvPr id="48269" name="TextBox 58"/>
          <p:cNvSpPr txBox="1">
            <a:spLocks noChangeArrowheads="1"/>
          </p:cNvSpPr>
          <p:nvPr/>
        </p:nvSpPr>
        <p:spPr bwMode="auto">
          <a:xfrm>
            <a:off x="6858000" y="5484813"/>
            <a:ext cx="360996" cy="246221"/>
          </a:xfrm>
          <a:prstGeom prst="rect">
            <a:avLst/>
          </a:prstGeom>
          <a:noFill/>
          <a:ln w="9525">
            <a:noFill/>
            <a:miter lim="800000"/>
            <a:headEnd/>
            <a:tailEnd/>
          </a:ln>
        </p:spPr>
        <p:txBody>
          <a:bodyPr wrap="none">
            <a:prstTxWarp prst="textNoShape">
              <a:avLst/>
            </a:prstTxWarp>
            <a:spAutoFit/>
          </a:bodyPr>
          <a:lstStyle/>
          <a:p>
            <a:r>
              <a:rPr lang="en-US" sz="1000" dirty="0">
                <a:solidFill>
                  <a:schemeClr val="bg1"/>
                </a:solidFill>
                <a:latin typeface="Arial" panose="020B0604020202020204" pitchFamily="34" charset="0"/>
              </a:rPr>
              <a:t>1.5</a:t>
            </a:r>
          </a:p>
        </p:txBody>
      </p:sp>
      <p:sp>
        <p:nvSpPr>
          <p:cNvPr id="48270" name="TextBox 59"/>
          <p:cNvSpPr txBox="1">
            <a:spLocks noChangeArrowheads="1"/>
          </p:cNvSpPr>
          <p:nvPr/>
        </p:nvSpPr>
        <p:spPr bwMode="auto">
          <a:xfrm>
            <a:off x="7461250" y="5484813"/>
            <a:ext cx="360996" cy="246221"/>
          </a:xfrm>
          <a:prstGeom prst="rect">
            <a:avLst/>
          </a:prstGeom>
          <a:noFill/>
          <a:ln w="9525">
            <a:noFill/>
            <a:miter lim="800000"/>
            <a:headEnd/>
            <a:tailEnd/>
          </a:ln>
        </p:spPr>
        <p:txBody>
          <a:bodyPr wrap="none">
            <a:prstTxWarp prst="textNoShape">
              <a:avLst/>
            </a:prstTxWarp>
            <a:spAutoFit/>
          </a:bodyPr>
          <a:lstStyle/>
          <a:p>
            <a:r>
              <a:rPr lang="en-US" sz="1000" dirty="0">
                <a:solidFill>
                  <a:schemeClr val="bg1"/>
                </a:solidFill>
                <a:latin typeface="Arial" panose="020B0604020202020204" pitchFamily="34" charset="0"/>
              </a:rPr>
              <a:t>2.0</a:t>
            </a:r>
          </a:p>
        </p:txBody>
      </p:sp>
      <p:sp>
        <p:nvSpPr>
          <p:cNvPr id="48271" name="TextBox 60"/>
          <p:cNvSpPr txBox="1">
            <a:spLocks noChangeArrowheads="1"/>
          </p:cNvSpPr>
          <p:nvPr/>
        </p:nvSpPr>
        <p:spPr bwMode="auto">
          <a:xfrm>
            <a:off x="8067675" y="5484813"/>
            <a:ext cx="360996" cy="246221"/>
          </a:xfrm>
          <a:prstGeom prst="rect">
            <a:avLst/>
          </a:prstGeom>
          <a:noFill/>
          <a:ln w="9525">
            <a:noFill/>
            <a:miter lim="800000"/>
            <a:headEnd/>
            <a:tailEnd/>
          </a:ln>
        </p:spPr>
        <p:txBody>
          <a:bodyPr wrap="none">
            <a:prstTxWarp prst="textNoShape">
              <a:avLst/>
            </a:prstTxWarp>
            <a:spAutoFit/>
          </a:bodyPr>
          <a:lstStyle/>
          <a:p>
            <a:r>
              <a:rPr lang="en-US" sz="1000" dirty="0">
                <a:solidFill>
                  <a:schemeClr val="bg1"/>
                </a:solidFill>
                <a:latin typeface="Arial" panose="020B0604020202020204" pitchFamily="34" charset="0"/>
              </a:rPr>
              <a:t>2.5</a:t>
            </a:r>
          </a:p>
        </p:txBody>
      </p:sp>
      <p:sp>
        <p:nvSpPr>
          <p:cNvPr id="48272" name="TextBox 61"/>
          <p:cNvSpPr txBox="1">
            <a:spLocks noChangeArrowheads="1"/>
          </p:cNvSpPr>
          <p:nvPr/>
        </p:nvSpPr>
        <p:spPr bwMode="auto">
          <a:xfrm>
            <a:off x="5066223" y="5675313"/>
            <a:ext cx="1391728" cy="246221"/>
          </a:xfrm>
          <a:prstGeom prst="rect">
            <a:avLst/>
          </a:prstGeom>
          <a:noFill/>
          <a:ln w="9525">
            <a:noFill/>
            <a:miter lim="800000"/>
            <a:headEnd/>
            <a:tailEnd/>
          </a:ln>
        </p:spPr>
        <p:txBody>
          <a:bodyPr wrap="none">
            <a:prstTxWarp prst="textNoShape">
              <a:avLst/>
            </a:prstTxWarp>
            <a:spAutoFit/>
          </a:bodyPr>
          <a:lstStyle/>
          <a:p>
            <a:pPr algn="r"/>
            <a:r>
              <a:rPr lang="en-US" sz="1000" b="1" dirty="0">
                <a:solidFill>
                  <a:schemeClr val="bg1"/>
                </a:solidFill>
                <a:latin typeface="Arial" panose="020B0604020202020204" pitchFamily="34" charset="0"/>
              </a:rPr>
              <a:t>Experimental Better</a:t>
            </a:r>
          </a:p>
        </p:txBody>
      </p:sp>
      <p:sp>
        <p:nvSpPr>
          <p:cNvPr id="48273" name="TextBox 62"/>
          <p:cNvSpPr txBox="1">
            <a:spLocks noChangeArrowheads="1"/>
          </p:cNvSpPr>
          <p:nvPr/>
        </p:nvSpPr>
        <p:spPr bwMode="auto">
          <a:xfrm>
            <a:off x="6488113" y="5675313"/>
            <a:ext cx="1047082" cy="246221"/>
          </a:xfrm>
          <a:prstGeom prst="rect">
            <a:avLst/>
          </a:prstGeom>
          <a:noFill/>
          <a:ln w="9525">
            <a:noFill/>
            <a:miter lim="800000"/>
            <a:headEnd/>
            <a:tailEnd/>
          </a:ln>
        </p:spPr>
        <p:txBody>
          <a:bodyPr wrap="none">
            <a:prstTxWarp prst="textNoShape">
              <a:avLst/>
            </a:prstTxWarp>
            <a:spAutoFit/>
          </a:bodyPr>
          <a:lstStyle/>
          <a:p>
            <a:r>
              <a:rPr lang="en-US" sz="1000" b="1" dirty="0">
                <a:solidFill>
                  <a:schemeClr val="bg1"/>
                </a:solidFill>
                <a:latin typeface="Arial" panose="020B0604020202020204" pitchFamily="34" charset="0"/>
              </a:rPr>
              <a:t>Control Better</a:t>
            </a:r>
          </a:p>
        </p:txBody>
      </p:sp>
      <p:cxnSp>
        <p:nvCxnSpPr>
          <p:cNvPr id="64" name="Straight Arrow Connector 63"/>
          <p:cNvCxnSpPr/>
          <p:nvPr/>
        </p:nvCxnSpPr>
        <p:spPr bwMode="auto">
          <a:xfrm>
            <a:off x="7453313" y="5803900"/>
            <a:ext cx="944562" cy="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bwMode="auto">
          <a:xfrm flipH="1">
            <a:off x="4764088" y="5803900"/>
            <a:ext cx="366712" cy="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bwMode="auto">
          <a:xfrm>
            <a:off x="4995863" y="5484813"/>
            <a:ext cx="3402012"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2" name="Group 110"/>
          <p:cNvGrpSpPr>
            <a:grpSpLocks/>
          </p:cNvGrpSpPr>
          <p:nvPr/>
        </p:nvGrpSpPr>
        <p:grpSpPr bwMode="auto">
          <a:xfrm>
            <a:off x="5176838" y="5484813"/>
            <a:ext cx="3070224" cy="46037"/>
            <a:chOff x="4074319" y="5461635"/>
            <a:chExt cx="3069737" cy="86678"/>
          </a:xfrm>
        </p:grpSpPr>
        <p:cxnSp>
          <p:nvCxnSpPr>
            <p:cNvPr id="68" name="Straight Connector 67"/>
            <p:cNvCxnSpPr/>
            <p:nvPr/>
          </p:nvCxnSpPr>
          <p:spPr>
            <a:xfrm>
              <a:off x="4074319" y="5461635"/>
              <a:ext cx="0" cy="86678"/>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4683822" y="5461635"/>
              <a:ext cx="0" cy="86678"/>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5917114" y="5461635"/>
              <a:ext cx="0" cy="86678"/>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6526617" y="5461635"/>
              <a:ext cx="0" cy="86678"/>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5298087" y="5461635"/>
              <a:ext cx="0" cy="86678"/>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7144057" y="5461635"/>
              <a:ext cx="0" cy="86678"/>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4" name="Rectangle 73"/>
          <p:cNvSpPr/>
          <p:nvPr/>
        </p:nvSpPr>
        <p:spPr>
          <a:xfrm>
            <a:off x="337960" y="6429612"/>
            <a:ext cx="6728883" cy="276999"/>
          </a:xfrm>
          <a:prstGeom prst="rect">
            <a:avLst/>
          </a:prstGeom>
        </p:spPr>
        <p:txBody>
          <a:bodyPr wrap="square">
            <a:spAutoFit/>
          </a:bodyPr>
          <a:lstStyle/>
          <a:p>
            <a:r>
              <a:rPr lang="en-US" sz="1200" b="1" dirty="0" err="1">
                <a:solidFill>
                  <a:schemeClr val="bg1"/>
                </a:solidFill>
                <a:latin typeface="Arial" panose="020B0604020202020204" pitchFamily="34" charset="0"/>
                <a:cs typeface="Arial" panose="020B0604020202020204" pitchFamily="34" charset="0"/>
              </a:rPr>
              <a:t>Tewari</a:t>
            </a:r>
            <a:r>
              <a:rPr lang="en-US" sz="1200" b="1" dirty="0">
                <a:solidFill>
                  <a:schemeClr val="bg1"/>
                </a:solidFill>
                <a:latin typeface="Arial" panose="020B0604020202020204" pitchFamily="34" charset="0"/>
                <a:cs typeface="Arial" panose="020B0604020202020204" pitchFamily="34" charset="0"/>
              </a:rPr>
              <a:t> KS, et al. </a:t>
            </a:r>
            <a:r>
              <a:rPr lang="en-US" sz="1200" b="1" i="1" dirty="0">
                <a:solidFill>
                  <a:schemeClr val="bg1"/>
                </a:solidFill>
                <a:latin typeface="Arial" panose="020B0604020202020204" pitchFamily="34" charset="0"/>
                <a:cs typeface="Arial" panose="020B0604020202020204" pitchFamily="34" charset="0"/>
              </a:rPr>
              <a:t>J </a:t>
            </a:r>
            <a:r>
              <a:rPr lang="en-US" sz="1200" b="1" i="1" dirty="0" err="1">
                <a:solidFill>
                  <a:schemeClr val="bg1"/>
                </a:solidFill>
                <a:latin typeface="Arial" panose="020B0604020202020204" pitchFamily="34" charset="0"/>
                <a:cs typeface="Arial" panose="020B0604020202020204" pitchFamily="34" charset="0"/>
              </a:rPr>
              <a:t>Clin</a:t>
            </a:r>
            <a:r>
              <a:rPr lang="en-US" sz="1200" b="1" i="1" dirty="0">
                <a:solidFill>
                  <a:schemeClr val="bg1"/>
                </a:solidFill>
                <a:latin typeface="Arial" panose="020B0604020202020204" pitchFamily="34" charset="0"/>
                <a:cs typeface="Arial" panose="020B0604020202020204" pitchFamily="34" charset="0"/>
              </a:rPr>
              <a:t> </a:t>
            </a:r>
            <a:r>
              <a:rPr lang="en-US" sz="1200" b="1" i="1" dirty="0" err="1">
                <a:solidFill>
                  <a:schemeClr val="bg1"/>
                </a:solidFill>
                <a:latin typeface="Arial" panose="020B0604020202020204" pitchFamily="34" charset="0"/>
                <a:cs typeface="Arial" panose="020B0604020202020204" pitchFamily="34" charset="0"/>
              </a:rPr>
              <a:t>Oncol</a:t>
            </a:r>
            <a:r>
              <a:rPr lang="en-US" sz="1200" b="1" dirty="0">
                <a:solidFill>
                  <a:schemeClr val="bg1"/>
                </a:solidFill>
                <a:latin typeface="Arial" panose="020B0604020202020204" pitchFamily="34" charset="0"/>
                <a:cs typeface="Arial" panose="020B0604020202020204" pitchFamily="34" charset="0"/>
              </a:rPr>
              <a:t>. 2013;31(</a:t>
            </a:r>
            <a:r>
              <a:rPr lang="en-US" sz="1200" b="1" dirty="0" err="1">
                <a:solidFill>
                  <a:schemeClr val="bg1"/>
                </a:solidFill>
                <a:latin typeface="Arial" panose="020B0604020202020204" pitchFamily="34" charset="0"/>
                <a:cs typeface="Arial" panose="020B0604020202020204" pitchFamily="34" charset="0"/>
              </a:rPr>
              <a:t>Suppl</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Abstract 3.</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20688" y="374743"/>
            <a:ext cx="8504237" cy="1066800"/>
          </a:xfrm>
        </p:spPr>
        <p:txBody>
          <a:bodyPr>
            <a:normAutofit/>
          </a:bodyPr>
          <a:lstStyle/>
          <a:p>
            <a:pPr eaLnBrk="1" hangingPunct="1">
              <a:lnSpc>
                <a:spcPct val="85000"/>
              </a:lnSpc>
            </a:pPr>
            <a:r>
              <a:rPr lang="en-US" sz="3200" b="1" dirty="0"/>
              <a:t>GOG </a:t>
            </a:r>
            <a:r>
              <a:rPr lang="en-US" sz="3200" b="1" dirty="0" smtClean="0"/>
              <a:t>240.2: </a:t>
            </a:r>
            <a:r>
              <a:rPr lang="en-US" sz="3200" b="1" dirty="0"/>
              <a:t>Treatment </a:t>
            </a:r>
            <a:r>
              <a:rPr lang="en-US" sz="3200" b="1" dirty="0" smtClean="0"/>
              <a:t>Exposure</a:t>
            </a:r>
            <a:br>
              <a:rPr lang="en-US" sz="3200" b="1" dirty="0" smtClean="0"/>
            </a:br>
            <a:r>
              <a:rPr lang="en-US" sz="3200" b="1" dirty="0" smtClean="0"/>
              <a:t>and </a:t>
            </a:r>
            <a:r>
              <a:rPr lang="en-US" sz="3200" b="1" dirty="0"/>
              <a:t>Specific Adverse </a:t>
            </a:r>
            <a:r>
              <a:rPr lang="en-US" sz="3200" b="1" dirty="0" smtClean="0"/>
              <a:t>Events (AEs)</a:t>
            </a:r>
            <a:r>
              <a:rPr lang="en-US" sz="3200" b="1" dirty="0">
                <a:solidFill>
                  <a:srgbClr val="2E3192"/>
                </a:solidFill>
              </a:rPr>
              <a:t>	</a:t>
            </a:r>
          </a:p>
        </p:txBody>
      </p:sp>
      <p:graphicFrame>
        <p:nvGraphicFramePr>
          <p:cNvPr id="5" name="Table 4"/>
          <p:cNvGraphicFramePr>
            <a:graphicFrameLocks noGrp="1"/>
          </p:cNvGraphicFramePr>
          <p:nvPr>
            <p:extLst>
              <p:ext uri="{D42A27DB-BD31-4B8C-83A1-F6EECF244321}">
                <p14:modId xmlns:p14="http://schemas.microsoft.com/office/powerpoint/2010/main" val="2162018220"/>
              </p:ext>
            </p:extLst>
          </p:nvPr>
        </p:nvGraphicFramePr>
        <p:xfrm>
          <a:off x="420688" y="1447800"/>
          <a:ext cx="8504237" cy="4608526"/>
        </p:xfrm>
        <a:graphic>
          <a:graphicData uri="http://schemas.openxmlformats.org/drawingml/2006/table">
            <a:tbl>
              <a:tblPr/>
              <a:tblGrid>
                <a:gridCol w="3502025"/>
                <a:gridCol w="2500312"/>
                <a:gridCol w="2501900"/>
              </a:tblGrid>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Arial" charset="0"/>
                          <a:cs typeface="Arial" charset="0"/>
                        </a:rPr>
                        <a:t>Adverse </a:t>
                      </a:r>
                      <a:r>
                        <a:rPr kumimoji="0" lang="en-US" sz="1200" b="1" i="0" u="none" strike="noStrike" cap="none" normalizeH="0" baseline="0" dirty="0" smtClean="0">
                          <a:ln>
                            <a:noFill/>
                          </a:ln>
                          <a:solidFill>
                            <a:schemeClr val="tx1"/>
                          </a:solidFill>
                          <a:effectLst/>
                          <a:latin typeface="Arial" charset="0"/>
                          <a:ea typeface="Arial" charset="0"/>
                          <a:cs typeface="Arial" charset="0"/>
                        </a:rPr>
                        <a:t>event</a:t>
                      </a:r>
                      <a:r>
                        <a:rPr kumimoji="0" lang="en-US" sz="1200" b="1" i="0" u="none" strike="noStrike" cap="none" normalizeH="0" baseline="0" dirty="0">
                          <a:ln>
                            <a:noFill/>
                          </a:ln>
                          <a:solidFill>
                            <a:schemeClr val="tx1"/>
                          </a:solidFill>
                          <a:effectLst/>
                          <a:latin typeface="Arial" charset="0"/>
                          <a:ea typeface="Arial" charset="0"/>
                          <a:cs typeface="Arial" charset="0"/>
                        </a:rPr>
                        <a:t>, n (%)</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Arial" charset="0"/>
                          <a:cs typeface="Arial" charset="0"/>
                        </a:rPr>
                        <a:t>Chemo </a:t>
                      </a:r>
                      <a:r>
                        <a:rPr kumimoji="0" lang="en-US" sz="1200" b="1" i="0" u="none" strike="noStrike" cap="none" normalizeH="0" baseline="0" dirty="0" smtClean="0">
                          <a:ln>
                            <a:noFill/>
                          </a:ln>
                          <a:solidFill>
                            <a:schemeClr val="tx1"/>
                          </a:solidFill>
                          <a:effectLst/>
                          <a:latin typeface="Arial" charset="0"/>
                          <a:ea typeface="Arial" charset="0"/>
                          <a:cs typeface="Arial" charset="0"/>
                        </a:rPr>
                        <a:t>alone </a:t>
                      </a:r>
                      <a:endParaRPr kumimoji="0" lang="en-US" sz="1200" b="1" i="0" u="none" strike="noStrike" cap="none" normalizeH="0" baseline="0" dirty="0">
                        <a:ln>
                          <a:noFill/>
                        </a:ln>
                        <a:solidFill>
                          <a:schemeClr val="tx1"/>
                        </a:solidFill>
                        <a:effectLst/>
                        <a:latin typeface="Arial" charset="0"/>
                        <a:ea typeface="Arial" charset="0"/>
                        <a:cs typeface="Arial" charset="0"/>
                      </a:endParaRP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Arial" charset="0"/>
                          <a:cs typeface="Arial" charset="0"/>
                        </a:rPr>
                        <a:t>(</a:t>
                      </a:r>
                      <a:r>
                        <a:rPr kumimoji="0" lang="en-US" sz="1200" b="1" i="0" u="none" strike="noStrike" cap="none" normalizeH="0" baseline="0" dirty="0" smtClean="0">
                          <a:ln>
                            <a:noFill/>
                          </a:ln>
                          <a:solidFill>
                            <a:schemeClr val="tx1"/>
                          </a:solidFill>
                          <a:effectLst/>
                          <a:latin typeface="Arial" charset="0"/>
                          <a:ea typeface="Arial" charset="0"/>
                          <a:cs typeface="Arial" charset="0"/>
                        </a:rPr>
                        <a:t>n = 219</a:t>
                      </a:r>
                      <a:r>
                        <a:rPr kumimoji="0" lang="en-US" sz="1200" b="1" i="0" u="none" strike="noStrike" cap="none" normalizeH="0" baseline="0" dirty="0">
                          <a:ln>
                            <a:noFill/>
                          </a:ln>
                          <a:solidFill>
                            <a:schemeClr val="tx1"/>
                          </a:solidFill>
                          <a:effectLst/>
                          <a:latin typeface="Arial" charset="0"/>
                          <a:ea typeface="Arial" charset="0"/>
                          <a:cs typeface="Arial" charset="0"/>
                        </a:rPr>
                        <a:t>)</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Arial" charset="0"/>
                          <a:cs typeface="Arial" charset="0"/>
                        </a:rPr>
                        <a:t>Chemo + Bev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Arial" charset="0"/>
                          <a:cs typeface="Arial" charset="0"/>
                        </a:rPr>
                        <a:t>(</a:t>
                      </a:r>
                      <a:r>
                        <a:rPr kumimoji="0" lang="en-US" sz="1200" b="1" i="0" u="none" strike="noStrike" cap="none" normalizeH="0" baseline="0" dirty="0" smtClean="0">
                          <a:ln>
                            <a:noFill/>
                          </a:ln>
                          <a:solidFill>
                            <a:schemeClr val="tx1"/>
                          </a:solidFill>
                          <a:effectLst/>
                          <a:latin typeface="Arial" charset="0"/>
                          <a:ea typeface="Arial" charset="0"/>
                          <a:cs typeface="Arial" charset="0"/>
                        </a:rPr>
                        <a:t>n = 220</a:t>
                      </a:r>
                      <a:r>
                        <a:rPr kumimoji="0" lang="en-US" sz="1200" b="1" i="0" u="none" strike="noStrike" cap="none" normalizeH="0" baseline="0" dirty="0">
                          <a:ln>
                            <a:noFill/>
                          </a:ln>
                          <a:solidFill>
                            <a:schemeClr val="tx1"/>
                          </a:solidFill>
                          <a:effectLst/>
                          <a:latin typeface="Arial" charset="0"/>
                          <a:ea typeface="Arial" charset="0"/>
                          <a:cs typeface="Arial" charset="0"/>
                        </a:rPr>
                        <a:t>)</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Treatment cycles, median (range)</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6 (0-30)</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7 (0-36)</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Grade 5 AE(s)</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4 (1.8)</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4 (1.8)</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GI events, non-fistula (grade ≥2)</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96 (44)</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114 (52)</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457200" marR="0" lvl="1"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GI fistula (grade ≥3)*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0 (0)</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7 (3)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06388">
                <a:tc>
                  <a:txBody>
                    <a:bodyPr/>
                    <a:lstStyle/>
                    <a:p>
                      <a:pPr marL="457200" marR="0" lvl="1"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GI perforation (grade ≥3)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bg1"/>
                          </a:solidFill>
                          <a:effectLst/>
                          <a:latin typeface="Arial" charset="0"/>
                          <a:ea typeface="Arial" charset="0"/>
                          <a:cs typeface="Arial" charset="0"/>
                        </a:rPr>
                        <a:t>0 (0)</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ea typeface="Arial" charset="0"/>
                          <a:cs typeface="Arial" charset="0"/>
                        </a:rPr>
                        <a:t>5 (2)</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GU fistula (grade ≥3)*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1 (0)</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6 (2)</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Hypertension (grade ≥2)*</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4 (2)</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54 (25)</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Proteinuria (grade ≥3)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0 (0)</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4 (2)</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Pain (grade ≥2)</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62  (28)</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71 (32)</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Neutropenia (grade ≥4)*</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57 (26)</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78 (35)</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Febrile neutropenia (grade </a:t>
                      </a:r>
                      <a:r>
                        <a:rPr kumimoji="0" lang="en-US" sz="1200" b="1" i="0" u="sng" strike="noStrike" cap="none" normalizeH="0" baseline="0">
                          <a:ln>
                            <a:noFill/>
                          </a:ln>
                          <a:solidFill>
                            <a:schemeClr val="bg1"/>
                          </a:solidFill>
                          <a:effectLst/>
                          <a:latin typeface="Arial" charset="0"/>
                          <a:ea typeface="Arial" charset="0"/>
                          <a:cs typeface="Arial" charset="0"/>
                        </a:rPr>
                        <a:t>&gt;</a:t>
                      </a:r>
                      <a:r>
                        <a:rPr kumimoji="0" lang="en-US" sz="1200" b="1" i="0" u="none" strike="noStrike" cap="none" normalizeH="0" baseline="0">
                          <a:ln>
                            <a:noFill/>
                          </a:ln>
                          <a:solidFill>
                            <a:schemeClr val="bg1"/>
                          </a:solidFill>
                          <a:effectLst/>
                          <a:latin typeface="Arial" charset="0"/>
                          <a:ea typeface="Arial" charset="0"/>
                          <a:cs typeface="Arial" charset="0"/>
                        </a:rPr>
                        <a:t>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12 (5)</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12 (5)</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Thromboembolism (grade ≥3)*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3 (1)</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18 (8)</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0" marR="0" lvl="0" indent="0" algn="l" defTabSz="457200" rtl="0" eaLnBrk="1" fontAlgn="base" latinLnBrk="0" hangingPunct="1">
                        <a:lnSpc>
                          <a:spcPct val="100000"/>
                        </a:lnSpc>
                        <a:spcBef>
                          <a:spcPct val="0"/>
                        </a:spcBef>
                        <a:spcAft>
                          <a:spcPct val="0"/>
                        </a:spcAft>
                        <a:buClrTx/>
                        <a:buSzTx/>
                        <a:buFontTx/>
                        <a:buNone/>
                        <a:tabLst>
                          <a:tab pos="860425" algn="l"/>
                        </a:tabLst>
                      </a:pPr>
                      <a:r>
                        <a:rPr kumimoji="0" lang="en-US" sz="1200" b="1" i="0" u="none" strike="noStrike" cap="none" normalizeH="0" baseline="0">
                          <a:ln>
                            <a:noFill/>
                          </a:ln>
                          <a:solidFill>
                            <a:schemeClr val="bg1"/>
                          </a:solidFill>
                          <a:effectLst/>
                          <a:latin typeface="Arial" charset="0"/>
                          <a:ea typeface="Arial" charset="0"/>
                          <a:cs typeface="Arial" charset="0"/>
                        </a:rPr>
                        <a:t>Bleeding</a:t>
                      </a:r>
                      <a:r>
                        <a:rPr kumimoji="0" lang="en-US" sz="1200" b="1" i="0" u="none" strike="noStrike" cap="none" normalizeH="0" baseline="0">
                          <a:ln>
                            <a:noFill/>
                          </a:ln>
                          <a:solidFill>
                            <a:schemeClr val="bg1"/>
                          </a:solidFill>
                          <a:effectLst/>
                          <a:latin typeface="Arial" charset="0"/>
                          <a:ea typeface="ＭＳ Ｐゴシック" charset="-128"/>
                          <a:cs typeface="ＭＳ Ｐゴシック" charset="-128"/>
                        </a:rPr>
                        <a:t>	</a:t>
                      </a:r>
                      <a:r>
                        <a:rPr kumimoji="0" lang="en-US" sz="1200" b="1" i="0" u="none" strike="noStrike" cap="none" normalizeH="0" baseline="0">
                          <a:ln>
                            <a:noFill/>
                          </a:ln>
                          <a:solidFill>
                            <a:schemeClr val="bg1"/>
                          </a:solidFill>
                          <a:effectLst/>
                          <a:latin typeface="Arial" charset="0"/>
                          <a:ea typeface="Arial" charset="0"/>
                          <a:cs typeface="Arial" charset="0"/>
                        </a:rPr>
                        <a:t>CNS (any grade)</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0 (0)</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0 (0)</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860425" marR="0" lvl="2"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GI (grade ≥3)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1 (0)</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4 (1)</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4638">
                <a:tc>
                  <a:txBody>
                    <a:bodyPr/>
                    <a:lstStyle/>
                    <a:p>
                      <a:pPr marL="860425" marR="0" lvl="2"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GU (grade ≥3)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Arial" charset="0"/>
                          <a:cs typeface="Arial" charset="0"/>
                        </a:rPr>
                        <a:t>1 (0)</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Arial" charset="0"/>
                          <a:cs typeface="Arial" charset="0"/>
                        </a:rPr>
                        <a:t>6 (3)</a:t>
                      </a:r>
                    </a:p>
                  </a:txBody>
                  <a:tcPr marL="91442" marR="91442" marT="45723" marB="45723"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2" name="Rectangle 1"/>
          <p:cNvSpPr/>
          <p:nvPr/>
        </p:nvSpPr>
        <p:spPr>
          <a:xfrm>
            <a:off x="411163" y="2724150"/>
            <a:ext cx="8504237" cy="257175"/>
          </a:xfrm>
          <a:prstGeom prst="rect">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sp>
        <p:nvSpPr>
          <p:cNvPr id="6" name="Rectangle 5"/>
          <p:cNvSpPr/>
          <p:nvPr/>
        </p:nvSpPr>
        <p:spPr>
          <a:xfrm>
            <a:off x="411163" y="3314700"/>
            <a:ext cx="8504237" cy="257175"/>
          </a:xfrm>
          <a:prstGeom prst="rect">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sp>
        <p:nvSpPr>
          <p:cNvPr id="7" name="Rectangle 6"/>
          <p:cNvSpPr/>
          <p:nvPr/>
        </p:nvSpPr>
        <p:spPr>
          <a:xfrm>
            <a:off x="411163" y="3581400"/>
            <a:ext cx="8504237" cy="257175"/>
          </a:xfrm>
          <a:prstGeom prst="rect">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sp>
        <p:nvSpPr>
          <p:cNvPr id="8" name="Rectangle 7"/>
          <p:cNvSpPr/>
          <p:nvPr/>
        </p:nvSpPr>
        <p:spPr>
          <a:xfrm>
            <a:off x="411163" y="4400550"/>
            <a:ext cx="8504237" cy="257175"/>
          </a:xfrm>
          <a:prstGeom prst="rect">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sp>
        <p:nvSpPr>
          <p:cNvPr id="10" name="Rectangle 9"/>
          <p:cNvSpPr/>
          <p:nvPr/>
        </p:nvSpPr>
        <p:spPr>
          <a:xfrm>
            <a:off x="411163" y="4981575"/>
            <a:ext cx="8504237" cy="257175"/>
          </a:xfrm>
          <a:prstGeom prst="rect">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bg1"/>
              </a:solidFill>
              <a:latin typeface="Arial" panose="020B0604020202020204" pitchFamily="34" charset="0"/>
            </a:endParaRPr>
          </a:p>
        </p:txBody>
      </p:sp>
      <p:sp>
        <p:nvSpPr>
          <p:cNvPr id="50255" name="TextBox 11"/>
          <p:cNvSpPr txBox="1">
            <a:spLocks noChangeArrowheads="1"/>
          </p:cNvSpPr>
          <p:nvPr/>
        </p:nvSpPr>
        <p:spPr bwMode="auto">
          <a:xfrm>
            <a:off x="304800" y="6019800"/>
            <a:ext cx="649537" cy="276999"/>
          </a:xfrm>
          <a:prstGeom prst="rect">
            <a:avLst/>
          </a:prstGeom>
          <a:noFill/>
          <a:ln w="9525">
            <a:noFill/>
            <a:miter lim="800000"/>
            <a:headEnd/>
            <a:tailEnd/>
          </a:ln>
        </p:spPr>
        <p:txBody>
          <a:bodyPr wrap="none">
            <a:prstTxWarp prst="textNoShape">
              <a:avLst/>
            </a:prstTxWarp>
            <a:spAutoFit/>
          </a:bodyPr>
          <a:lstStyle/>
          <a:p>
            <a:r>
              <a:rPr lang="en-US" sz="1200" b="1" dirty="0" smtClean="0">
                <a:solidFill>
                  <a:schemeClr val="bg1"/>
                </a:solidFill>
                <a:latin typeface="Arial" panose="020B0604020202020204" pitchFamily="34" charset="0"/>
              </a:rPr>
              <a:t>*</a:t>
            </a:r>
            <a:r>
              <a:rPr lang="en-US" sz="1200" b="1" i="1" dirty="0" smtClean="0">
                <a:solidFill>
                  <a:schemeClr val="bg1"/>
                </a:solidFill>
                <a:latin typeface="Arial" panose="020B0604020202020204" pitchFamily="34" charset="0"/>
              </a:rPr>
              <a:t>P</a:t>
            </a:r>
            <a:r>
              <a:rPr lang="en-US" sz="1200" b="1" dirty="0" smtClean="0">
                <a:solidFill>
                  <a:schemeClr val="bg1"/>
                </a:solidFill>
                <a:latin typeface="Arial" panose="020B0604020202020204" pitchFamily="34" charset="0"/>
              </a:rPr>
              <a:t>&lt;.05</a:t>
            </a:r>
            <a:endParaRPr lang="en-US" sz="1200" b="1" dirty="0">
              <a:solidFill>
                <a:schemeClr val="bg1"/>
              </a:solidFill>
              <a:latin typeface="Arial" panose="020B0604020202020204" pitchFamily="34" charset="0"/>
            </a:endParaRPr>
          </a:p>
        </p:txBody>
      </p:sp>
      <p:sp>
        <p:nvSpPr>
          <p:cNvPr id="11" name="Rectangle 10"/>
          <p:cNvSpPr/>
          <p:nvPr/>
        </p:nvSpPr>
        <p:spPr>
          <a:xfrm>
            <a:off x="337960" y="6429612"/>
            <a:ext cx="6728883" cy="276999"/>
          </a:xfrm>
          <a:prstGeom prst="rect">
            <a:avLst/>
          </a:prstGeom>
        </p:spPr>
        <p:txBody>
          <a:bodyPr wrap="square">
            <a:spAutoFit/>
          </a:bodyPr>
          <a:lstStyle/>
          <a:p>
            <a:r>
              <a:rPr lang="en-US" sz="1200" b="1" dirty="0" err="1">
                <a:solidFill>
                  <a:schemeClr val="bg1"/>
                </a:solidFill>
                <a:latin typeface="Arial" panose="020B0604020202020204" pitchFamily="34" charset="0"/>
                <a:cs typeface="Arial" panose="020B0604020202020204" pitchFamily="34" charset="0"/>
              </a:rPr>
              <a:t>Tewari</a:t>
            </a:r>
            <a:r>
              <a:rPr lang="en-US" sz="1200" b="1" dirty="0">
                <a:solidFill>
                  <a:schemeClr val="bg1"/>
                </a:solidFill>
                <a:latin typeface="Arial" panose="020B0604020202020204" pitchFamily="34" charset="0"/>
                <a:cs typeface="Arial" panose="020B0604020202020204" pitchFamily="34" charset="0"/>
              </a:rPr>
              <a:t> KS, et al. </a:t>
            </a:r>
            <a:r>
              <a:rPr lang="en-US" sz="1200" b="1" i="1" dirty="0">
                <a:solidFill>
                  <a:schemeClr val="bg1"/>
                </a:solidFill>
                <a:latin typeface="Arial" panose="020B0604020202020204" pitchFamily="34" charset="0"/>
                <a:cs typeface="Arial" panose="020B0604020202020204" pitchFamily="34" charset="0"/>
              </a:rPr>
              <a:t>J </a:t>
            </a:r>
            <a:r>
              <a:rPr lang="en-US" sz="1200" b="1" i="1" dirty="0" err="1">
                <a:solidFill>
                  <a:schemeClr val="bg1"/>
                </a:solidFill>
                <a:latin typeface="Arial" panose="020B0604020202020204" pitchFamily="34" charset="0"/>
                <a:cs typeface="Arial" panose="020B0604020202020204" pitchFamily="34" charset="0"/>
              </a:rPr>
              <a:t>Clin</a:t>
            </a:r>
            <a:r>
              <a:rPr lang="en-US" sz="1200" b="1" i="1" dirty="0">
                <a:solidFill>
                  <a:schemeClr val="bg1"/>
                </a:solidFill>
                <a:latin typeface="Arial" panose="020B0604020202020204" pitchFamily="34" charset="0"/>
                <a:cs typeface="Arial" panose="020B0604020202020204" pitchFamily="34" charset="0"/>
              </a:rPr>
              <a:t> </a:t>
            </a:r>
            <a:r>
              <a:rPr lang="en-US" sz="1200" b="1" i="1" dirty="0" err="1">
                <a:solidFill>
                  <a:schemeClr val="bg1"/>
                </a:solidFill>
                <a:latin typeface="Arial" panose="020B0604020202020204" pitchFamily="34" charset="0"/>
                <a:cs typeface="Arial" panose="020B0604020202020204" pitchFamily="34" charset="0"/>
              </a:rPr>
              <a:t>Oncol</a:t>
            </a:r>
            <a:r>
              <a:rPr lang="en-US" sz="1200" b="1" dirty="0">
                <a:solidFill>
                  <a:schemeClr val="bg1"/>
                </a:solidFill>
                <a:latin typeface="Arial" panose="020B0604020202020204" pitchFamily="34" charset="0"/>
                <a:cs typeface="Arial" panose="020B0604020202020204" pitchFamily="34" charset="0"/>
              </a:rPr>
              <a:t>. 2013;31(</a:t>
            </a:r>
            <a:r>
              <a:rPr lang="en-US" sz="1200" b="1" dirty="0" err="1">
                <a:solidFill>
                  <a:schemeClr val="bg1"/>
                </a:solidFill>
                <a:latin typeface="Arial" panose="020B0604020202020204" pitchFamily="34" charset="0"/>
                <a:cs typeface="Arial" panose="020B0604020202020204" pitchFamily="34" charset="0"/>
              </a:rPr>
              <a:t>Suppl</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Abstract 3.</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463550" y="1632268"/>
            <a:ext cx="8493125" cy="4819650"/>
          </a:xfrm>
        </p:spPr>
        <p:txBody>
          <a:bodyPr/>
          <a:lstStyle/>
          <a:p>
            <a:pPr eaLnBrk="1" hangingPunct="1">
              <a:spcBef>
                <a:spcPts val="300"/>
              </a:spcBef>
              <a:buClr>
                <a:srgbClr val="FF9900"/>
              </a:buClr>
            </a:pPr>
            <a:r>
              <a:rPr lang="en-US" sz="2000" b="1" dirty="0" err="1"/>
              <a:t>Bevacizumab</a:t>
            </a:r>
            <a:r>
              <a:rPr lang="en-US" sz="2000" b="1" dirty="0"/>
              <a:t> plus chemotherapy significantly improves OS in </a:t>
            </a:r>
            <a:br>
              <a:rPr lang="en-US" sz="2000" b="1" dirty="0"/>
            </a:br>
            <a:r>
              <a:rPr lang="en-US" sz="2000" b="1" dirty="0"/>
              <a:t>stage IVB, recurrent or persistent cervical carcinoma</a:t>
            </a:r>
          </a:p>
          <a:p>
            <a:pPr lvl="1" eaLnBrk="1" hangingPunct="1">
              <a:spcBef>
                <a:spcPts val="300"/>
              </a:spcBef>
              <a:buClr>
                <a:srgbClr val="FF9900"/>
              </a:buClr>
            </a:pPr>
            <a:r>
              <a:rPr lang="en-US" sz="2000" b="1" dirty="0"/>
              <a:t>Nearly 4-month improvement in OS is clinically significant</a:t>
            </a:r>
          </a:p>
          <a:p>
            <a:pPr lvl="1" eaLnBrk="1" hangingPunct="1">
              <a:spcBef>
                <a:spcPts val="300"/>
              </a:spcBef>
              <a:buClr>
                <a:srgbClr val="FF9900"/>
              </a:buClr>
            </a:pPr>
            <a:r>
              <a:rPr lang="en-US" sz="2000" b="1" dirty="0"/>
              <a:t>Increase in median PFS and </a:t>
            </a:r>
            <a:r>
              <a:rPr lang="en-US" sz="2000" b="1" dirty="0" smtClean="0"/>
              <a:t>overall response rate </a:t>
            </a:r>
            <a:r>
              <a:rPr lang="en-US" sz="2000" b="1" dirty="0"/>
              <a:t>are also demonstrated</a:t>
            </a:r>
          </a:p>
          <a:p>
            <a:pPr lvl="1" eaLnBrk="1" hangingPunct="1">
              <a:spcBef>
                <a:spcPts val="300"/>
              </a:spcBef>
              <a:buClr>
                <a:srgbClr val="FF9900"/>
              </a:buClr>
            </a:pPr>
            <a:r>
              <a:rPr lang="en-US" sz="2000" b="1" dirty="0" err="1"/>
              <a:t>Cisplatin</a:t>
            </a:r>
            <a:r>
              <a:rPr lang="en-US" sz="2000" b="1" dirty="0"/>
              <a:t> + </a:t>
            </a:r>
            <a:r>
              <a:rPr lang="en-US" sz="2000" b="1" dirty="0" err="1"/>
              <a:t>paclitaxel</a:t>
            </a:r>
            <a:r>
              <a:rPr lang="en-US" sz="2000" b="1" dirty="0"/>
              <a:t> arm is current standard of care and did not underperform</a:t>
            </a:r>
          </a:p>
          <a:p>
            <a:pPr lvl="1" eaLnBrk="1" hangingPunct="1">
              <a:spcBef>
                <a:spcPts val="300"/>
              </a:spcBef>
              <a:buClr>
                <a:srgbClr val="FF9900"/>
              </a:buClr>
            </a:pPr>
            <a:r>
              <a:rPr lang="en-US" sz="2000" b="1" dirty="0"/>
              <a:t>Benefit seen even when recurrent disease is in irradiated pelvis</a:t>
            </a:r>
          </a:p>
          <a:p>
            <a:pPr eaLnBrk="1" hangingPunct="1">
              <a:spcBef>
                <a:spcPts val="1000"/>
              </a:spcBef>
              <a:buClr>
                <a:srgbClr val="FF9900"/>
              </a:buClr>
            </a:pPr>
            <a:r>
              <a:rPr lang="en-US" sz="2000" b="1" dirty="0" err="1"/>
              <a:t>Bevacizumab</a:t>
            </a:r>
            <a:r>
              <a:rPr lang="en-US" sz="2000" b="1" dirty="0"/>
              <a:t> treatment is associated with a higher rate of </a:t>
            </a:r>
            <a:r>
              <a:rPr lang="en-US" sz="2000" b="1" dirty="0" err="1"/>
              <a:t>AEs</a:t>
            </a:r>
            <a:endParaRPr lang="en-US" sz="2000" b="1" dirty="0"/>
          </a:p>
          <a:p>
            <a:pPr lvl="1" eaLnBrk="1" hangingPunct="1">
              <a:spcBef>
                <a:spcPts val="300"/>
              </a:spcBef>
              <a:buClr>
                <a:srgbClr val="FF9900"/>
              </a:buClr>
            </a:pPr>
            <a:r>
              <a:rPr lang="en-US" sz="2000" b="1" dirty="0" smtClean="0"/>
              <a:t>3%-8</a:t>
            </a:r>
            <a:r>
              <a:rPr lang="en-US" sz="2000" b="1" dirty="0"/>
              <a:t>% rate of known </a:t>
            </a:r>
            <a:r>
              <a:rPr lang="en-US" sz="2000" b="1" dirty="0" err="1"/>
              <a:t>bevacizumab</a:t>
            </a:r>
            <a:r>
              <a:rPr lang="en-US" sz="2000" b="1" dirty="0"/>
              <a:t>-related AEs</a:t>
            </a:r>
            <a:endParaRPr lang="en-US" sz="2000" b="1" dirty="0" smtClean="0"/>
          </a:p>
          <a:p>
            <a:pPr eaLnBrk="1" hangingPunct="1">
              <a:spcBef>
                <a:spcPts val="1000"/>
              </a:spcBef>
              <a:buClr>
                <a:srgbClr val="FF9900"/>
              </a:buClr>
            </a:pPr>
            <a:r>
              <a:rPr lang="en-US" sz="2000" b="1" dirty="0" smtClean="0"/>
              <a:t>First </a:t>
            </a:r>
            <a:r>
              <a:rPr lang="en-US" sz="2000" b="1" dirty="0"/>
              <a:t>targeted agent to improve OS in a gynecologic cancer</a:t>
            </a:r>
          </a:p>
        </p:txBody>
      </p:sp>
      <p:sp>
        <p:nvSpPr>
          <p:cNvPr id="56323" name="Title 1"/>
          <p:cNvSpPr txBox="1">
            <a:spLocks/>
          </p:cNvSpPr>
          <p:nvPr/>
        </p:nvSpPr>
        <p:spPr bwMode="auto">
          <a:xfrm>
            <a:off x="452438" y="280932"/>
            <a:ext cx="8504237" cy="1096962"/>
          </a:xfrm>
          <a:prstGeom prst="rect">
            <a:avLst/>
          </a:prstGeom>
          <a:noFill/>
          <a:ln w="9525">
            <a:noFill/>
            <a:miter lim="800000"/>
            <a:headEnd/>
            <a:tailEnd/>
          </a:ln>
        </p:spPr>
        <p:txBody>
          <a:bodyPr anchor="ctr">
            <a:prstTxWarp prst="textNoShape">
              <a:avLst/>
            </a:prstTxWarp>
          </a:bodyPr>
          <a:lstStyle/>
          <a:p>
            <a:pPr algn="ctr"/>
            <a:r>
              <a:rPr lang="en-US" sz="3600" b="1" dirty="0">
                <a:solidFill>
                  <a:srgbClr val="F09828"/>
                </a:solidFill>
                <a:latin typeface="Arial" panose="020B0604020202020204" pitchFamily="34" charset="0"/>
              </a:rPr>
              <a:t>GOG </a:t>
            </a:r>
            <a:r>
              <a:rPr lang="en-US" sz="3600" b="1" dirty="0" smtClean="0">
                <a:solidFill>
                  <a:srgbClr val="F09828"/>
                </a:solidFill>
                <a:latin typeface="Arial" panose="020B0604020202020204" pitchFamily="34" charset="0"/>
              </a:rPr>
              <a:t>240.2: Conclusions</a:t>
            </a:r>
            <a:endParaRPr lang="en-US" sz="3600" b="1" dirty="0">
              <a:solidFill>
                <a:srgbClr val="F09828"/>
              </a:solidFill>
              <a:latin typeface="Arial" panose="020B0604020202020204" pitchFamily="34" charset="0"/>
            </a:endParaRPr>
          </a:p>
        </p:txBody>
      </p:sp>
      <p:sp>
        <p:nvSpPr>
          <p:cNvPr id="5" name="Rectangle 4"/>
          <p:cNvSpPr/>
          <p:nvPr/>
        </p:nvSpPr>
        <p:spPr>
          <a:xfrm>
            <a:off x="337960" y="6429612"/>
            <a:ext cx="6728883" cy="276999"/>
          </a:xfrm>
          <a:prstGeom prst="rect">
            <a:avLst/>
          </a:prstGeom>
        </p:spPr>
        <p:txBody>
          <a:bodyPr wrap="square">
            <a:spAutoFit/>
          </a:bodyPr>
          <a:lstStyle/>
          <a:p>
            <a:r>
              <a:rPr lang="en-US" sz="1200" b="1" dirty="0" err="1">
                <a:solidFill>
                  <a:schemeClr val="bg1"/>
                </a:solidFill>
                <a:latin typeface="Arial" panose="020B0604020202020204" pitchFamily="34" charset="0"/>
                <a:cs typeface="Arial" panose="020B0604020202020204" pitchFamily="34" charset="0"/>
              </a:rPr>
              <a:t>Tewari</a:t>
            </a:r>
            <a:r>
              <a:rPr lang="en-US" sz="1200" b="1" dirty="0">
                <a:solidFill>
                  <a:schemeClr val="bg1"/>
                </a:solidFill>
                <a:latin typeface="Arial" panose="020B0604020202020204" pitchFamily="34" charset="0"/>
                <a:cs typeface="Arial" panose="020B0604020202020204" pitchFamily="34" charset="0"/>
              </a:rPr>
              <a:t> KS, et al. </a:t>
            </a:r>
            <a:r>
              <a:rPr lang="en-US" sz="1200" b="1" i="1" dirty="0">
                <a:solidFill>
                  <a:schemeClr val="bg1"/>
                </a:solidFill>
                <a:latin typeface="Arial" panose="020B0604020202020204" pitchFamily="34" charset="0"/>
                <a:cs typeface="Arial" panose="020B0604020202020204" pitchFamily="34" charset="0"/>
              </a:rPr>
              <a:t>J </a:t>
            </a:r>
            <a:r>
              <a:rPr lang="en-US" sz="1200" b="1" i="1" dirty="0" err="1">
                <a:solidFill>
                  <a:schemeClr val="bg1"/>
                </a:solidFill>
                <a:latin typeface="Arial" panose="020B0604020202020204" pitchFamily="34" charset="0"/>
                <a:cs typeface="Arial" panose="020B0604020202020204" pitchFamily="34" charset="0"/>
              </a:rPr>
              <a:t>Clin</a:t>
            </a:r>
            <a:r>
              <a:rPr lang="en-US" sz="1200" b="1" i="1" dirty="0">
                <a:solidFill>
                  <a:schemeClr val="bg1"/>
                </a:solidFill>
                <a:latin typeface="Arial" panose="020B0604020202020204" pitchFamily="34" charset="0"/>
                <a:cs typeface="Arial" panose="020B0604020202020204" pitchFamily="34" charset="0"/>
              </a:rPr>
              <a:t> </a:t>
            </a:r>
            <a:r>
              <a:rPr lang="en-US" sz="1200" b="1" i="1" dirty="0" err="1">
                <a:solidFill>
                  <a:schemeClr val="bg1"/>
                </a:solidFill>
                <a:latin typeface="Arial" panose="020B0604020202020204" pitchFamily="34" charset="0"/>
                <a:cs typeface="Arial" panose="020B0604020202020204" pitchFamily="34" charset="0"/>
              </a:rPr>
              <a:t>Oncol</a:t>
            </a:r>
            <a:r>
              <a:rPr lang="en-US" sz="1200" b="1" dirty="0">
                <a:solidFill>
                  <a:schemeClr val="bg1"/>
                </a:solidFill>
                <a:latin typeface="Arial" panose="020B0604020202020204" pitchFamily="34" charset="0"/>
                <a:cs typeface="Arial" panose="020B0604020202020204" pitchFamily="34" charset="0"/>
              </a:rPr>
              <a:t>. 2013;31(</a:t>
            </a:r>
            <a:r>
              <a:rPr lang="en-US" sz="1200" b="1" dirty="0" err="1">
                <a:solidFill>
                  <a:schemeClr val="bg1"/>
                </a:solidFill>
                <a:latin typeface="Arial" panose="020B0604020202020204" pitchFamily="34" charset="0"/>
                <a:cs typeface="Arial" panose="020B0604020202020204" pitchFamily="34" charset="0"/>
              </a:rPr>
              <a:t>Suppl</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Abstract 3.</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0"/>
          <p:cNvGrpSpPr/>
          <p:nvPr/>
        </p:nvGrpSpPr>
        <p:grpSpPr>
          <a:xfrm>
            <a:off x="6306299" y="2751713"/>
            <a:ext cx="2103120" cy="2457675"/>
            <a:chOff x="6844179" y="2751713"/>
            <a:chExt cx="2103120" cy="2457675"/>
          </a:xfrm>
        </p:grpSpPr>
        <p:cxnSp>
          <p:nvCxnSpPr>
            <p:cNvPr id="17" name="Straight Arrow Connector 16"/>
            <p:cNvCxnSpPr>
              <a:cxnSpLocks noChangeShapeType="1"/>
            </p:cNvCxnSpPr>
            <p:nvPr/>
          </p:nvCxnSpPr>
          <p:spPr bwMode="auto">
            <a:xfrm>
              <a:off x="7075703" y="3333750"/>
              <a:ext cx="0" cy="1875638"/>
            </a:xfrm>
            <a:prstGeom prst="straightConnector1">
              <a:avLst/>
            </a:prstGeom>
            <a:noFill/>
            <a:ln w="25400">
              <a:solidFill>
                <a:schemeClr val="accent6">
                  <a:lumMod val="75000"/>
                </a:schemeClr>
              </a:solidFill>
              <a:round/>
              <a:headEnd/>
              <a:tailEnd type="oval" w="med" len="med"/>
            </a:ln>
            <a:effectLst/>
          </p:spPr>
        </p:cxnSp>
        <p:sp>
          <p:nvSpPr>
            <p:cNvPr id="24" name="Rectangle 23"/>
            <p:cNvSpPr>
              <a:spLocks noChangeArrowheads="1"/>
            </p:cNvSpPr>
            <p:nvPr/>
          </p:nvSpPr>
          <p:spPr bwMode="auto">
            <a:xfrm>
              <a:off x="6844179" y="2751713"/>
              <a:ext cx="2103120" cy="640080"/>
            </a:xfrm>
            <a:prstGeom prst="rect">
              <a:avLst/>
            </a:prstGeom>
            <a:solidFill>
              <a:schemeClr val="accent6">
                <a:lumMod val="75000"/>
              </a:schemeClr>
            </a:solidFill>
            <a:ln w="9525">
              <a:noFill/>
              <a:round/>
              <a:headEnd/>
              <a:tailEnd/>
            </a:ln>
            <a:effectLst/>
          </p:spPr>
          <p:txBody>
            <a:bodyPr lIns="91440" tIns="45720" rIns="91440" bIns="45720" anchor="ctr"/>
            <a:lstStyle/>
            <a:p>
              <a:pPr eaLnBrk="0" hangingPunct="0">
                <a:lnSpc>
                  <a:spcPct val="90000"/>
                </a:lnSpc>
                <a:defRPr/>
              </a:pPr>
              <a:r>
                <a:rPr lang="en-US" sz="1200" b="1" dirty="0" smtClean="0">
                  <a:solidFill>
                    <a:schemeClr val="bg1"/>
                  </a:solidFill>
                  <a:latin typeface="Arial" panose="020B0604020202020204" pitchFamily="34" charset="0"/>
                </a:rPr>
                <a:t>August 14, </a:t>
              </a:r>
              <a:r>
                <a:rPr lang="en-US" sz="1200" b="1" dirty="0">
                  <a:solidFill>
                    <a:schemeClr val="bg1"/>
                  </a:solidFill>
                  <a:latin typeface="Arial" panose="020B0604020202020204" pitchFamily="34" charset="0"/>
                </a:rPr>
                <a:t>2014 </a:t>
              </a:r>
              <a:endParaRPr lang="en-US" sz="1200" b="1" dirty="0" smtClean="0">
                <a:solidFill>
                  <a:schemeClr val="bg1"/>
                </a:solidFill>
                <a:latin typeface="Arial" panose="020B0604020202020204" pitchFamily="34" charset="0"/>
              </a:endParaRPr>
            </a:p>
            <a:p>
              <a:pPr eaLnBrk="0" hangingPunct="0">
                <a:lnSpc>
                  <a:spcPct val="90000"/>
                </a:lnSpc>
                <a:defRPr/>
              </a:pPr>
              <a:r>
                <a:rPr lang="en-US" sz="1000" b="1" dirty="0">
                  <a:solidFill>
                    <a:schemeClr val="bg1"/>
                  </a:solidFill>
                  <a:latin typeface="Arial" panose="020B0604020202020204" pitchFamily="34" charset="0"/>
                </a:rPr>
                <a:t>US FDA approves </a:t>
              </a:r>
              <a:r>
                <a:rPr lang="en-US" sz="1000" b="1" dirty="0" err="1">
                  <a:solidFill>
                    <a:schemeClr val="bg1"/>
                  </a:solidFill>
                  <a:latin typeface="Arial" panose="020B0604020202020204" pitchFamily="34" charset="0"/>
                </a:rPr>
                <a:t>bevacizumab</a:t>
              </a:r>
              <a:r>
                <a:rPr lang="en-US" sz="1000" b="1" dirty="0">
                  <a:solidFill>
                    <a:schemeClr val="bg1"/>
                  </a:solidFill>
                  <a:latin typeface="Arial" panose="020B0604020202020204" pitchFamily="34" charset="0"/>
                </a:rPr>
                <a:t> with chemotherapy for advanced cervical cancer</a:t>
              </a:r>
            </a:p>
          </p:txBody>
        </p:sp>
      </p:grpSp>
      <p:sp>
        <p:nvSpPr>
          <p:cNvPr id="16386" name="Title 1"/>
          <p:cNvSpPr>
            <a:spLocks noGrp="1"/>
          </p:cNvSpPr>
          <p:nvPr>
            <p:ph type="title"/>
          </p:nvPr>
        </p:nvSpPr>
        <p:spPr>
          <a:xfrm>
            <a:off x="457200" y="247744"/>
            <a:ext cx="8229600" cy="1143000"/>
          </a:xfrm>
        </p:spPr>
        <p:txBody>
          <a:bodyPr/>
          <a:lstStyle/>
          <a:p>
            <a:r>
              <a:rPr lang="en-US" dirty="0" smtClean="0"/>
              <a:t>GOG 240: Study Timeline, Part 3</a:t>
            </a:r>
          </a:p>
        </p:txBody>
      </p:sp>
      <p:sp>
        <p:nvSpPr>
          <p:cNvPr id="6" name="Pentagon 5"/>
          <p:cNvSpPr/>
          <p:nvPr/>
        </p:nvSpPr>
        <p:spPr>
          <a:xfrm>
            <a:off x="3300696" y="2700125"/>
            <a:ext cx="623888" cy="91440"/>
          </a:xfrm>
          <a:prstGeom prst="homePlate">
            <a:avLst>
              <a:gd name="adj" fmla="val 5521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8288" rIns="18288" anchor="ctr"/>
          <a:lstStyle/>
          <a:p>
            <a:pPr algn="ctr">
              <a:defRPr/>
            </a:pPr>
            <a:endParaRPr lang="en-US" sz="1600" b="1" dirty="0">
              <a:solidFill>
                <a:schemeClr val="bg1"/>
              </a:solidFill>
              <a:latin typeface="Arial" panose="020B0604020202020204" pitchFamily="34" charset="0"/>
              <a:cs typeface="Arial" pitchFamily="34" charset="0"/>
            </a:endParaRPr>
          </a:p>
        </p:txBody>
      </p:sp>
      <p:cxnSp>
        <p:nvCxnSpPr>
          <p:cNvPr id="7" name="Straight Arrow Connector 6"/>
          <p:cNvCxnSpPr>
            <a:cxnSpLocks noChangeShapeType="1"/>
          </p:cNvCxnSpPr>
          <p:nvPr/>
        </p:nvCxnSpPr>
        <p:spPr bwMode="auto">
          <a:xfrm>
            <a:off x="3303686" y="2605029"/>
            <a:ext cx="0" cy="2604359"/>
          </a:xfrm>
          <a:prstGeom prst="straightConnector1">
            <a:avLst/>
          </a:prstGeom>
          <a:noFill/>
          <a:ln w="25400">
            <a:solidFill>
              <a:schemeClr val="accent3">
                <a:lumMod val="50000"/>
              </a:schemeClr>
            </a:solidFill>
            <a:round/>
            <a:headEnd/>
            <a:tailEnd type="oval" w="med" len="med"/>
          </a:ln>
          <a:effectLst/>
        </p:spPr>
      </p:cxnSp>
      <p:cxnSp>
        <p:nvCxnSpPr>
          <p:cNvPr id="8" name="Straight Arrow Connector 7"/>
          <p:cNvCxnSpPr>
            <a:cxnSpLocks noChangeShapeType="1"/>
          </p:cNvCxnSpPr>
          <p:nvPr/>
        </p:nvCxnSpPr>
        <p:spPr bwMode="auto">
          <a:xfrm>
            <a:off x="3938316" y="2605029"/>
            <a:ext cx="0" cy="2604359"/>
          </a:xfrm>
          <a:prstGeom prst="straightConnector1">
            <a:avLst/>
          </a:prstGeom>
          <a:noFill/>
          <a:ln w="25400">
            <a:solidFill>
              <a:schemeClr val="accent3">
                <a:lumMod val="50000"/>
              </a:schemeClr>
            </a:solidFill>
            <a:round/>
            <a:headEnd/>
            <a:tailEnd type="oval" w="med" len="med"/>
          </a:ln>
          <a:effectLst/>
        </p:spPr>
      </p:cxnSp>
      <p:cxnSp>
        <p:nvCxnSpPr>
          <p:cNvPr id="9" name="Straight Arrow Connector 8"/>
          <p:cNvCxnSpPr>
            <a:cxnSpLocks noChangeShapeType="1"/>
          </p:cNvCxnSpPr>
          <p:nvPr/>
        </p:nvCxnSpPr>
        <p:spPr bwMode="auto">
          <a:xfrm>
            <a:off x="2351744" y="4386428"/>
            <a:ext cx="0" cy="822960"/>
          </a:xfrm>
          <a:prstGeom prst="straightConnector1">
            <a:avLst/>
          </a:prstGeom>
          <a:noFill/>
          <a:ln w="25400">
            <a:solidFill>
              <a:schemeClr val="accent3">
                <a:lumMod val="50000"/>
              </a:schemeClr>
            </a:solidFill>
            <a:round/>
            <a:headEnd/>
            <a:tailEnd type="oval" w="med" len="med"/>
          </a:ln>
          <a:effectLst/>
        </p:spPr>
      </p:cxnSp>
      <p:sp>
        <p:nvSpPr>
          <p:cNvPr id="10" name="Rectangle 9"/>
          <p:cNvSpPr/>
          <p:nvPr/>
        </p:nvSpPr>
        <p:spPr>
          <a:xfrm>
            <a:off x="522261" y="5290925"/>
            <a:ext cx="3502334" cy="365760"/>
          </a:xfrm>
          <a:prstGeom prst="rect">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8288" rIns="18288" anchor="ctr"/>
          <a:lstStyle/>
          <a:p>
            <a:pPr algn="ctr" eaLnBrk="1" hangingPunct="1">
              <a:lnSpc>
                <a:spcPts val="2000"/>
              </a:lnSpc>
            </a:pPr>
            <a:r>
              <a:rPr lang="en-US" altLang="en-US" sz="1600" b="1" dirty="0" smtClean="0">
                <a:solidFill>
                  <a:schemeClr val="bg1"/>
                </a:solidFill>
                <a:latin typeface="Arial" panose="020B0604020202020204" pitchFamily="34" charset="0"/>
              </a:rPr>
              <a:t>2013</a:t>
            </a:r>
            <a:endParaRPr lang="en-US" altLang="en-US" sz="2000" b="1" dirty="0">
              <a:solidFill>
                <a:schemeClr val="bg1"/>
              </a:solidFill>
              <a:latin typeface="Arial" panose="020B0604020202020204" pitchFamily="34" charset="0"/>
            </a:endParaRPr>
          </a:p>
        </p:txBody>
      </p:sp>
      <p:sp>
        <p:nvSpPr>
          <p:cNvPr id="11" name="Pentagon 10"/>
          <p:cNvSpPr/>
          <p:nvPr/>
        </p:nvSpPr>
        <p:spPr>
          <a:xfrm>
            <a:off x="4043644" y="5290925"/>
            <a:ext cx="3980333" cy="365760"/>
          </a:xfrm>
          <a:prstGeom prst="homePlat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18288" rIns="18288" anchor="ctr"/>
          <a:lstStyle/>
          <a:p>
            <a:pPr algn="ctr">
              <a:defRPr/>
            </a:pPr>
            <a:r>
              <a:rPr lang="en-US" sz="1600" b="1" dirty="0" smtClean="0">
                <a:solidFill>
                  <a:schemeClr val="bg1"/>
                </a:solidFill>
                <a:latin typeface="Arial" panose="020B0604020202020204" pitchFamily="34" charset="0"/>
                <a:cs typeface="Arial" pitchFamily="34" charset="0"/>
              </a:rPr>
              <a:t>2014</a:t>
            </a:r>
            <a:endParaRPr lang="en-US" sz="1600" b="1" dirty="0">
              <a:solidFill>
                <a:schemeClr val="bg1"/>
              </a:solidFill>
              <a:latin typeface="Arial" panose="020B0604020202020204" pitchFamily="34" charset="0"/>
              <a:cs typeface="Arial" pitchFamily="34" charset="0"/>
            </a:endParaRPr>
          </a:p>
        </p:txBody>
      </p:sp>
      <p:sp>
        <p:nvSpPr>
          <p:cNvPr id="12" name="Rectangle 11"/>
          <p:cNvSpPr>
            <a:spLocks noChangeArrowheads="1"/>
          </p:cNvSpPr>
          <p:nvPr/>
        </p:nvSpPr>
        <p:spPr bwMode="auto">
          <a:xfrm>
            <a:off x="522261" y="4249996"/>
            <a:ext cx="2011680" cy="640080"/>
          </a:xfrm>
          <a:prstGeom prst="rect">
            <a:avLst/>
          </a:prstGeom>
          <a:solidFill>
            <a:schemeClr val="accent3">
              <a:lumMod val="50000"/>
            </a:schemeClr>
          </a:solidFill>
          <a:ln w="9525">
            <a:noFill/>
            <a:round/>
            <a:headEnd/>
            <a:tailEnd/>
          </a:ln>
          <a:effectLst/>
        </p:spPr>
        <p:txBody>
          <a:bodyPr lIns="91440" tIns="45720" rIns="0" bIns="45720" anchor="ctr"/>
          <a:lstStyle/>
          <a:p>
            <a:pPr>
              <a:lnSpc>
                <a:spcPct val="90000"/>
              </a:lnSpc>
              <a:defRPr/>
            </a:pPr>
            <a:r>
              <a:rPr lang="en-US" sz="1200" b="1" dirty="0" smtClean="0">
                <a:solidFill>
                  <a:schemeClr val="bg1"/>
                </a:solidFill>
                <a:latin typeface="Arial" panose="020B0604020202020204" pitchFamily="34" charset="0"/>
                <a:ea typeface="ＭＳ Ｐゴシック" pitchFamily="34" charset="-128"/>
                <a:cs typeface="Arial" pitchFamily="34" charset="0"/>
              </a:rPr>
              <a:t>July 2013</a:t>
            </a:r>
            <a:endParaRPr lang="en-US" sz="1200" b="1" dirty="0">
              <a:solidFill>
                <a:schemeClr val="bg1"/>
              </a:solidFill>
              <a:latin typeface="Arial" panose="020B0604020202020204" pitchFamily="34" charset="0"/>
              <a:ea typeface="ＭＳ Ｐゴシック" pitchFamily="34" charset="-128"/>
              <a:cs typeface="Arial" pitchFamily="34" charset="0"/>
            </a:endParaRPr>
          </a:p>
          <a:p>
            <a:pPr>
              <a:lnSpc>
                <a:spcPct val="90000"/>
              </a:lnSpc>
              <a:defRPr/>
            </a:pPr>
            <a:r>
              <a:rPr lang="en-US" sz="1000" b="1" dirty="0">
                <a:solidFill>
                  <a:schemeClr val="bg1"/>
                </a:solidFill>
                <a:latin typeface="Arial" panose="020B0604020202020204" pitchFamily="34" charset="0"/>
                <a:ea typeface="ＭＳ Ｐゴシック" pitchFamily="34" charset="-128"/>
                <a:cs typeface="Arial" pitchFamily="34" charset="0"/>
              </a:rPr>
              <a:t>NCCN listing of cisplatin-paclitaxel-</a:t>
            </a:r>
            <a:r>
              <a:rPr lang="en-US" sz="1000" b="1" dirty="0" err="1">
                <a:solidFill>
                  <a:schemeClr val="bg1"/>
                </a:solidFill>
                <a:latin typeface="Arial" panose="020B0604020202020204" pitchFamily="34" charset="0"/>
                <a:ea typeface="ＭＳ Ｐゴシック" pitchFamily="34" charset="-128"/>
                <a:cs typeface="Arial" pitchFamily="34" charset="0"/>
              </a:rPr>
              <a:t>bevacizumab</a:t>
            </a:r>
            <a:r>
              <a:rPr lang="en-US" sz="1000" b="1" dirty="0">
                <a:solidFill>
                  <a:schemeClr val="bg1"/>
                </a:solidFill>
                <a:latin typeface="Arial" panose="020B0604020202020204" pitchFamily="34" charset="0"/>
                <a:ea typeface="ＭＳ Ｐゴシック" pitchFamily="34" charset="-128"/>
                <a:cs typeface="Arial" pitchFamily="34" charset="0"/>
              </a:rPr>
              <a:t> as </a:t>
            </a:r>
            <a:r>
              <a:rPr lang="en-US" sz="1000" b="1" dirty="0" smtClean="0">
                <a:solidFill>
                  <a:schemeClr val="bg1"/>
                </a:solidFill>
                <a:latin typeface="Arial" panose="020B0604020202020204" pitchFamily="34" charset="0"/>
                <a:ea typeface="ＭＳ Ｐゴシック" pitchFamily="34" charset="-128"/>
                <a:cs typeface="Arial" pitchFamily="34" charset="0"/>
              </a:rPr>
              <a:t>category </a:t>
            </a:r>
            <a:r>
              <a:rPr lang="en-US" sz="1000" b="1" dirty="0">
                <a:solidFill>
                  <a:schemeClr val="bg1"/>
                </a:solidFill>
                <a:latin typeface="Arial" panose="020B0604020202020204" pitchFamily="34" charset="0"/>
                <a:ea typeface="ＭＳ Ｐゴシック" pitchFamily="34" charset="-128"/>
                <a:cs typeface="Arial" pitchFamily="34" charset="0"/>
              </a:rPr>
              <a:t>2A recommendation</a:t>
            </a:r>
          </a:p>
        </p:txBody>
      </p:sp>
      <p:sp>
        <p:nvSpPr>
          <p:cNvPr id="13" name="Rectangle 12"/>
          <p:cNvSpPr>
            <a:spLocks noChangeArrowheads="1"/>
          </p:cNvSpPr>
          <p:nvPr/>
        </p:nvSpPr>
        <p:spPr bwMode="auto">
          <a:xfrm>
            <a:off x="1494755" y="3131285"/>
            <a:ext cx="2011680" cy="640080"/>
          </a:xfrm>
          <a:prstGeom prst="rect">
            <a:avLst/>
          </a:prstGeom>
          <a:solidFill>
            <a:schemeClr val="accent3">
              <a:lumMod val="50000"/>
            </a:schemeClr>
          </a:solidFill>
          <a:ln w="9525">
            <a:noFill/>
            <a:round/>
            <a:headEnd/>
            <a:tailEnd/>
          </a:ln>
          <a:effectLst/>
        </p:spPr>
        <p:txBody>
          <a:bodyPr lIns="91440" tIns="45720" rIns="91440" bIns="45720" anchor="ctr"/>
          <a:lstStyle/>
          <a:p>
            <a:pPr>
              <a:lnSpc>
                <a:spcPct val="90000"/>
              </a:lnSpc>
              <a:defRPr/>
            </a:pPr>
            <a:r>
              <a:rPr lang="en-US" sz="1200" b="1" dirty="0" smtClean="0">
                <a:solidFill>
                  <a:schemeClr val="bg1"/>
                </a:solidFill>
                <a:latin typeface="Arial" panose="020B0604020202020204" pitchFamily="34" charset="0"/>
                <a:ea typeface="ＭＳ Ｐゴシック" pitchFamily="34" charset="-128"/>
                <a:cs typeface="Arial" pitchFamily="34" charset="0"/>
              </a:rPr>
              <a:t>October 1, </a:t>
            </a:r>
            <a:r>
              <a:rPr lang="en-US" sz="1200" b="1" dirty="0">
                <a:solidFill>
                  <a:schemeClr val="bg1"/>
                </a:solidFill>
                <a:latin typeface="Arial" panose="020B0604020202020204" pitchFamily="34" charset="0"/>
                <a:ea typeface="ＭＳ Ｐゴシック" pitchFamily="34" charset="-128"/>
                <a:cs typeface="Arial" pitchFamily="34" charset="0"/>
              </a:rPr>
              <a:t>2013 </a:t>
            </a:r>
            <a:endParaRPr lang="en-US" sz="1200" b="1" dirty="0" smtClean="0">
              <a:solidFill>
                <a:schemeClr val="bg1"/>
              </a:solidFill>
              <a:latin typeface="Arial" panose="020B0604020202020204" pitchFamily="34" charset="0"/>
              <a:ea typeface="ＭＳ Ｐゴシック" pitchFamily="34" charset="-128"/>
              <a:cs typeface="Arial" pitchFamily="34" charset="0"/>
            </a:endParaRPr>
          </a:p>
          <a:p>
            <a:pPr>
              <a:lnSpc>
                <a:spcPct val="90000"/>
              </a:lnSpc>
              <a:defRPr/>
            </a:pPr>
            <a:r>
              <a:rPr lang="en-US" sz="1000" b="1" dirty="0" smtClean="0">
                <a:solidFill>
                  <a:schemeClr val="bg1"/>
                </a:solidFill>
                <a:latin typeface="Arial" panose="020B0604020202020204" pitchFamily="34" charset="0"/>
                <a:ea typeface="ＭＳ Ｐゴシック" pitchFamily="34" charset="-128"/>
                <a:cs typeface="Arial" pitchFamily="34" charset="0"/>
              </a:rPr>
              <a:t>Quality-of-life </a:t>
            </a:r>
            <a:r>
              <a:rPr lang="en-US" sz="1000" b="1" dirty="0">
                <a:solidFill>
                  <a:schemeClr val="bg1"/>
                </a:solidFill>
                <a:latin typeface="Arial" panose="020B0604020202020204" pitchFamily="34" charset="0"/>
                <a:ea typeface="ＭＳ Ｐゴシック" pitchFamily="34" charset="-128"/>
                <a:cs typeface="Arial" pitchFamily="34" charset="0"/>
              </a:rPr>
              <a:t>data presented at ESMO 2013 in Amsterdam, Netherlands (LBA42)</a:t>
            </a:r>
          </a:p>
        </p:txBody>
      </p:sp>
      <p:sp>
        <p:nvSpPr>
          <p:cNvPr id="14" name="Rectangle 13"/>
          <p:cNvSpPr>
            <a:spLocks noChangeArrowheads="1"/>
          </p:cNvSpPr>
          <p:nvPr/>
        </p:nvSpPr>
        <p:spPr bwMode="auto">
          <a:xfrm>
            <a:off x="1290920" y="2012574"/>
            <a:ext cx="2733675" cy="640080"/>
          </a:xfrm>
          <a:prstGeom prst="rect">
            <a:avLst/>
          </a:prstGeom>
          <a:solidFill>
            <a:schemeClr val="accent3">
              <a:lumMod val="50000"/>
            </a:schemeClr>
          </a:solidFill>
          <a:ln w="9525">
            <a:noFill/>
            <a:round/>
            <a:headEnd/>
            <a:tailEnd/>
          </a:ln>
          <a:effectLst/>
        </p:spPr>
        <p:txBody>
          <a:bodyPr lIns="91440" tIns="45720" rIns="91440" bIns="45720" anchor="ctr"/>
          <a:lstStyle/>
          <a:p>
            <a:pPr>
              <a:lnSpc>
                <a:spcPct val="90000"/>
              </a:lnSpc>
              <a:defRPr/>
            </a:pPr>
            <a:r>
              <a:rPr lang="en-US" sz="1200" b="1" dirty="0" smtClean="0">
                <a:solidFill>
                  <a:schemeClr val="bg1"/>
                </a:solidFill>
                <a:latin typeface="Arial" panose="020B0604020202020204" pitchFamily="34" charset="0"/>
                <a:ea typeface="ＭＳ Ｐゴシック" pitchFamily="34" charset="-128"/>
                <a:cs typeface="Arial" pitchFamily="34" charset="0"/>
              </a:rPr>
              <a:t>October </a:t>
            </a:r>
            <a:r>
              <a:rPr lang="en-US" sz="1200" b="1" dirty="0">
                <a:solidFill>
                  <a:schemeClr val="bg1"/>
                </a:solidFill>
                <a:latin typeface="Arial" panose="020B0604020202020204" pitchFamily="34" charset="0"/>
                <a:ea typeface="ＭＳ Ｐゴシック" pitchFamily="34" charset="-128"/>
                <a:cs typeface="Arial" pitchFamily="34" charset="0"/>
              </a:rPr>
              <a:t>through </a:t>
            </a:r>
            <a:r>
              <a:rPr lang="en-US" sz="1200" b="1" dirty="0" smtClean="0">
                <a:solidFill>
                  <a:schemeClr val="bg1"/>
                </a:solidFill>
                <a:latin typeface="Arial" panose="020B0604020202020204" pitchFamily="34" charset="0"/>
                <a:ea typeface="ＭＳ Ｐゴシック" pitchFamily="34" charset="-128"/>
                <a:cs typeface="Arial" pitchFamily="34" charset="0"/>
              </a:rPr>
              <a:t>December </a:t>
            </a:r>
            <a:r>
              <a:rPr lang="en-US" sz="1200" b="1" dirty="0">
                <a:solidFill>
                  <a:schemeClr val="bg1"/>
                </a:solidFill>
                <a:latin typeface="Arial" panose="020B0604020202020204" pitchFamily="34" charset="0"/>
                <a:ea typeface="ＭＳ Ｐゴシック" pitchFamily="34" charset="-128"/>
                <a:cs typeface="Arial" pitchFamily="34" charset="0"/>
              </a:rPr>
              <a:t>2013 </a:t>
            </a:r>
            <a:endParaRPr lang="en-US" sz="1200" b="1" dirty="0" smtClean="0">
              <a:solidFill>
                <a:schemeClr val="bg1"/>
              </a:solidFill>
              <a:latin typeface="Arial" panose="020B0604020202020204" pitchFamily="34" charset="0"/>
              <a:ea typeface="ＭＳ Ｐゴシック" pitchFamily="34" charset="-128"/>
              <a:cs typeface="Arial" pitchFamily="34" charset="0"/>
            </a:endParaRPr>
          </a:p>
          <a:p>
            <a:pPr>
              <a:lnSpc>
                <a:spcPct val="90000"/>
              </a:lnSpc>
              <a:defRPr/>
            </a:pPr>
            <a:r>
              <a:rPr lang="en-US" sz="1000" b="1" dirty="0" smtClean="0">
                <a:solidFill>
                  <a:schemeClr val="bg1"/>
                </a:solidFill>
                <a:latin typeface="Arial" panose="020B0604020202020204" pitchFamily="34" charset="0"/>
                <a:ea typeface="ＭＳ Ｐゴシック" pitchFamily="34" charset="-128"/>
                <a:cs typeface="Arial" pitchFamily="34" charset="0"/>
              </a:rPr>
              <a:t>Increasing </a:t>
            </a:r>
            <a:r>
              <a:rPr lang="en-US" sz="1000" b="1" dirty="0">
                <a:solidFill>
                  <a:schemeClr val="bg1"/>
                </a:solidFill>
                <a:latin typeface="Arial" panose="020B0604020202020204" pitchFamily="34" charset="0"/>
                <a:ea typeface="ＭＳ Ｐゴシック" pitchFamily="34" charset="-128"/>
                <a:cs typeface="Arial" pitchFamily="34" charset="0"/>
              </a:rPr>
              <a:t>uptake of </a:t>
            </a:r>
            <a:r>
              <a:rPr lang="en-US" sz="1000" b="1" dirty="0" err="1">
                <a:solidFill>
                  <a:schemeClr val="bg1"/>
                </a:solidFill>
                <a:latin typeface="Arial" panose="020B0604020202020204" pitchFamily="34" charset="0"/>
                <a:ea typeface="ＭＳ Ｐゴシック" pitchFamily="34" charset="-128"/>
                <a:cs typeface="Arial" pitchFamily="34" charset="0"/>
              </a:rPr>
              <a:t>bevacizumab</a:t>
            </a:r>
            <a:r>
              <a:rPr lang="en-US" sz="1000" b="1" dirty="0">
                <a:solidFill>
                  <a:schemeClr val="bg1"/>
                </a:solidFill>
                <a:latin typeface="Arial" panose="020B0604020202020204" pitchFamily="34" charset="0"/>
                <a:ea typeface="ＭＳ Ｐゴシック" pitchFamily="34" charset="-128"/>
                <a:cs typeface="Arial" pitchFamily="34" charset="0"/>
              </a:rPr>
              <a:t> (up to 40%) in </a:t>
            </a:r>
            <a:r>
              <a:rPr lang="en-US" sz="1000" b="1" dirty="0" smtClean="0">
                <a:solidFill>
                  <a:schemeClr val="bg1"/>
                </a:solidFill>
                <a:latin typeface="Arial" panose="020B0604020202020204" pitchFamily="34" charset="0"/>
                <a:ea typeface="ＭＳ Ｐゴシック" pitchFamily="34" charset="-128"/>
                <a:cs typeface="Arial" pitchFamily="34" charset="0"/>
              </a:rPr>
              <a:t>the United States </a:t>
            </a:r>
            <a:r>
              <a:rPr lang="en-US" sz="1000" b="1" dirty="0">
                <a:solidFill>
                  <a:schemeClr val="bg1"/>
                </a:solidFill>
                <a:latin typeface="Arial" panose="020B0604020202020204" pitchFamily="34" charset="0"/>
                <a:ea typeface="ＭＳ Ｐゴシック" pitchFamily="34" charset="-128"/>
                <a:cs typeface="Arial" pitchFamily="34" charset="0"/>
              </a:rPr>
              <a:t>for advanced cervix cancer (HMOs, PPOs)</a:t>
            </a:r>
          </a:p>
        </p:txBody>
      </p:sp>
      <p:grpSp>
        <p:nvGrpSpPr>
          <p:cNvPr id="3" name="Group 27"/>
          <p:cNvGrpSpPr/>
          <p:nvPr/>
        </p:nvGrpSpPr>
        <p:grpSpPr>
          <a:xfrm>
            <a:off x="4024594" y="4249996"/>
            <a:ext cx="2009215" cy="959392"/>
            <a:chOff x="4562474" y="4249996"/>
            <a:chExt cx="2009215" cy="959392"/>
          </a:xfrm>
        </p:grpSpPr>
        <p:cxnSp>
          <p:nvCxnSpPr>
            <p:cNvPr id="27" name="Straight Arrow Connector 26"/>
            <p:cNvCxnSpPr>
              <a:cxnSpLocks noChangeShapeType="1"/>
            </p:cNvCxnSpPr>
            <p:nvPr/>
          </p:nvCxnSpPr>
          <p:spPr bwMode="auto">
            <a:xfrm>
              <a:off x="5030525" y="4843628"/>
              <a:ext cx="0" cy="365760"/>
            </a:xfrm>
            <a:prstGeom prst="straightConnector1">
              <a:avLst/>
            </a:prstGeom>
            <a:noFill/>
            <a:ln w="25400">
              <a:solidFill>
                <a:schemeClr val="accent6">
                  <a:lumMod val="75000"/>
                </a:schemeClr>
              </a:solidFill>
              <a:round/>
              <a:headEnd/>
              <a:tailEnd type="oval" w="med" len="med"/>
            </a:ln>
            <a:effectLst/>
          </p:spPr>
        </p:cxnSp>
        <p:sp>
          <p:nvSpPr>
            <p:cNvPr id="19" name="Rectangle 18"/>
            <p:cNvSpPr>
              <a:spLocks noChangeArrowheads="1"/>
            </p:cNvSpPr>
            <p:nvPr/>
          </p:nvSpPr>
          <p:spPr bwMode="auto">
            <a:xfrm>
              <a:off x="4562474" y="4249996"/>
              <a:ext cx="2009215" cy="640080"/>
            </a:xfrm>
            <a:prstGeom prst="rect">
              <a:avLst/>
            </a:prstGeom>
            <a:solidFill>
              <a:schemeClr val="accent6">
                <a:lumMod val="75000"/>
              </a:schemeClr>
            </a:solidFill>
            <a:ln w="38100">
              <a:noFill/>
              <a:round/>
              <a:headEnd/>
              <a:tailEnd/>
            </a:ln>
            <a:effectLst/>
          </p:spPr>
          <p:txBody>
            <a:bodyPr lIns="91440" tIns="45720" rIns="91440" bIns="45720" anchor="ctr"/>
            <a:lstStyle/>
            <a:p>
              <a:pPr eaLnBrk="0" hangingPunct="0">
                <a:lnSpc>
                  <a:spcPct val="90000"/>
                </a:lnSpc>
                <a:defRPr/>
              </a:pPr>
              <a:r>
                <a:rPr lang="en-US" sz="1200" b="1" dirty="0" smtClean="0">
                  <a:solidFill>
                    <a:schemeClr val="bg1"/>
                  </a:solidFill>
                  <a:latin typeface="Arial" panose="020B0604020202020204" pitchFamily="34" charset="0"/>
                </a:rPr>
                <a:t>February </a:t>
              </a:r>
              <a:r>
                <a:rPr lang="en-US" sz="1200" b="1" dirty="0">
                  <a:solidFill>
                    <a:schemeClr val="bg1"/>
                  </a:solidFill>
                  <a:latin typeface="Arial" panose="020B0604020202020204" pitchFamily="34" charset="0"/>
                </a:rPr>
                <a:t>20, 2014 </a:t>
              </a:r>
              <a:endParaRPr lang="en-US" sz="1200" b="1" dirty="0" smtClean="0">
                <a:solidFill>
                  <a:schemeClr val="bg1"/>
                </a:solidFill>
                <a:latin typeface="Arial" panose="020B0604020202020204" pitchFamily="34" charset="0"/>
              </a:endParaRPr>
            </a:p>
            <a:p>
              <a:pPr eaLnBrk="0" hangingPunct="0">
                <a:lnSpc>
                  <a:spcPct val="90000"/>
                </a:lnSpc>
                <a:defRPr/>
              </a:pPr>
              <a:r>
                <a:rPr lang="en-US" sz="1000" b="1" dirty="0" smtClean="0">
                  <a:solidFill>
                    <a:schemeClr val="bg1"/>
                  </a:solidFill>
                  <a:latin typeface="Arial" panose="020B0604020202020204" pitchFamily="34" charset="0"/>
                </a:rPr>
                <a:t>Publication </a:t>
              </a:r>
              <a:r>
                <a:rPr lang="en-US" sz="1000" b="1" dirty="0">
                  <a:solidFill>
                    <a:schemeClr val="bg1"/>
                  </a:solidFill>
                  <a:latin typeface="Arial" panose="020B0604020202020204" pitchFamily="34" charset="0"/>
                </a:rPr>
                <a:t>of primary GOG 240 manuscript in </a:t>
              </a:r>
              <a:r>
                <a:rPr lang="en-US" sz="1000" b="1" i="1" dirty="0">
                  <a:solidFill>
                    <a:schemeClr val="bg1"/>
                  </a:solidFill>
                  <a:latin typeface="Arial" panose="020B0604020202020204" pitchFamily="34" charset="0"/>
                </a:rPr>
                <a:t>New England Journal of Medicine</a:t>
              </a:r>
            </a:p>
          </p:txBody>
        </p:sp>
      </p:grpSp>
      <p:grpSp>
        <p:nvGrpSpPr>
          <p:cNvPr id="4" name="Group 28"/>
          <p:cNvGrpSpPr/>
          <p:nvPr/>
        </p:nvGrpSpPr>
        <p:grpSpPr>
          <a:xfrm>
            <a:off x="6087224" y="1966854"/>
            <a:ext cx="1783410" cy="3242534"/>
            <a:chOff x="6625104" y="1966854"/>
            <a:chExt cx="1783410" cy="3242534"/>
          </a:xfrm>
        </p:grpSpPr>
        <p:cxnSp>
          <p:nvCxnSpPr>
            <p:cNvPr id="16" name="Straight Arrow Connector 15"/>
            <p:cNvCxnSpPr>
              <a:cxnSpLocks noChangeShapeType="1"/>
            </p:cNvCxnSpPr>
            <p:nvPr/>
          </p:nvCxnSpPr>
          <p:spPr bwMode="auto">
            <a:xfrm>
              <a:off x="6734840" y="2557628"/>
              <a:ext cx="0" cy="2651760"/>
            </a:xfrm>
            <a:prstGeom prst="straightConnector1">
              <a:avLst/>
            </a:prstGeom>
            <a:noFill/>
            <a:ln w="25400">
              <a:solidFill>
                <a:schemeClr val="accent6">
                  <a:lumMod val="75000"/>
                </a:schemeClr>
              </a:solidFill>
              <a:round/>
              <a:headEnd/>
              <a:tailEnd type="oval" w="med" len="med"/>
            </a:ln>
            <a:effectLst/>
          </p:spPr>
        </p:cxnSp>
        <p:sp>
          <p:nvSpPr>
            <p:cNvPr id="23" name="Rectangle 22"/>
            <p:cNvSpPr>
              <a:spLocks noChangeArrowheads="1"/>
            </p:cNvSpPr>
            <p:nvPr/>
          </p:nvSpPr>
          <p:spPr bwMode="auto">
            <a:xfrm>
              <a:off x="6625104" y="1966854"/>
              <a:ext cx="1783410" cy="640080"/>
            </a:xfrm>
            <a:prstGeom prst="rect">
              <a:avLst/>
            </a:prstGeom>
            <a:solidFill>
              <a:schemeClr val="accent6">
                <a:lumMod val="75000"/>
              </a:schemeClr>
            </a:solidFill>
            <a:ln w="9525">
              <a:noFill/>
              <a:round/>
              <a:headEnd/>
              <a:tailEnd/>
            </a:ln>
            <a:effectLst/>
          </p:spPr>
          <p:txBody>
            <a:bodyPr lIns="91440" tIns="45720" rIns="91440" bIns="45720" anchor="ctr"/>
            <a:lstStyle/>
            <a:p>
              <a:pPr eaLnBrk="0" hangingPunct="0">
                <a:lnSpc>
                  <a:spcPct val="90000"/>
                </a:lnSpc>
                <a:defRPr/>
              </a:pPr>
              <a:r>
                <a:rPr lang="en-US" sz="1200" b="1" dirty="0" smtClean="0">
                  <a:solidFill>
                    <a:schemeClr val="bg1"/>
                  </a:solidFill>
                  <a:latin typeface="Arial" panose="020B0604020202020204" pitchFamily="34" charset="0"/>
                </a:rPr>
                <a:t>July 14-15, </a:t>
              </a:r>
              <a:r>
                <a:rPr lang="en-US" sz="1200" b="1" dirty="0">
                  <a:solidFill>
                    <a:schemeClr val="bg1"/>
                  </a:solidFill>
                  <a:latin typeface="Arial" panose="020B0604020202020204" pitchFamily="34" charset="0"/>
                </a:rPr>
                <a:t>2014 </a:t>
              </a:r>
              <a:endParaRPr lang="en-US" sz="1200" b="1" dirty="0" smtClean="0">
                <a:solidFill>
                  <a:schemeClr val="bg1"/>
                </a:solidFill>
                <a:latin typeface="Arial" panose="020B0604020202020204" pitchFamily="34" charset="0"/>
              </a:endParaRPr>
            </a:p>
            <a:p>
              <a:pPr eaLnBrk="0" hangingPunct="0">
                <a:lnSpc>
                  <a:spcPct val="90000"/>
                </a:lnSpc>
                <a:defRPr/>
              </a:pPr>
              <a:r>
                <a:rPr lang="en-US" sz="1000" b="1" dirty="0">
                  <a:solidFill>
                    <a:schemeClr val="bg1"/>
                  </a:solidFill>
                  <a:latin typeface="Arial" panose="020B0604020202020204" pitchFamily="34" charset="0"/>
                </a:rPr>
                <a:t>Genentech </a:t>
              </a:r>
              <a:r>
                <a:rPr lang="en-US" sz="1000" b="1" dirty="0" smtClean="0">
                  <a:solidFill>
                    <a:schemeClr val="bg1"/>
                  </a:solidFill>
                  <a:latin typeface="Arial" panose="020B0604020202020204" pitchFamily="34" charset="0"/>
                </a:rPr>
                <a:t>press release indicating </a:t>
              </a:r>
              <a:r>
                <a:rPr lang="en-US" sz="1000" b="1" dirty="0">
                  <a:solidFill>
                    <a:schemeClr val="bg1"/>
                  </a:solidFill>
                  <a:latin typeface="Arial" panose="020B0604020202020204" pitchFamily="34" charset="0"/>
                </a:rPr>
                <a:t>priority review by US FDA</a:t>
              </a:r>
            </a:p>
          </p:txBody>
        </p:sp>
      </p:grpSp>
      <p:sp>
        <p:nvSpPr>
          <p:cNvPr id="25" name="Rectangle 24"/>
          <p:cNvSpPr>
            <a:spLocks noChangeArrowheads="1"/>
          </p:cNvSpPr>
          <p:nvPr/>
        </p:nvSpPr>
        <p:spPr bwMode="auto">
          <a:xfrm>
            <a:off x="6306298" y="3449896"/>
            <a:ext cx="2730128" cy="640080"/>
          </a:xfrm>
          <a:prstGeom prst="rect">
            <a:avLst/>
          </a:prstGeom>
          <a:solidFill>
            <a:schemeClr val="accent6">
              <a:lumMod val="75000"/>
            </a:schemeClr>
          </a:solidFill>
          <a:ln w="9525">
            <a:noFill/>
            <a:round/>
            <a:headEnd/>
            <a:tailEnd/>
          </a:ln>
          <a:effectLst/>
        </p:spPr>
        <p:txBody>
          <a:bodyPr lIns="91440" tIns="45720" rIns="45720" bIns="45720" anchor="ctr"/>
          <a:lstStyle/>
          <a:p>
            <a:pPr eaLnBrk="0" hangingPunct="0">
              <a:lnSpc>
                <a:spcPct val="90000"/>
              </a:lnSpc>
              <a:defRPr/>
            </a:pPr>
            <a:r>
              <a:rPr lang="en-US" sz="1200" b="1" dirty="0" smtClean="0">
                <a:solidFill>
                  <a:schemeClr val="bg1"/>
                </a:solidFill>
                <a:latin typeface="Arial" panose="020B0604020202020204" pitchFamily="34" charset="0"/>
              </a:rPr>
              <a:t>August 15, </a:t>
            </a:r>
            <a:r>
              <a:rPr lang="en-US" sz="1200" b="1" dirty="0">
                <a:solidFill>
                  <a:schemeClr val="bg1"/>
                </a:solidFill>
                <a:latin typeface="Arial" panose="020B0604020202020204" pitchFamily="34" charset="0"/>
              </a:rPr>
              <a:t>2014 </a:t>
            </a:r>
            <a:endParaRPr lang="en-US" sz="1200" b="1" dirty="0" smtClean="0">
              <a:solidFill>
                <a:schemeClr val="bg1"/>
              </a:solidFill>
              <a:latin typeface="Arial" panose="020B0604020202020204" pitchFamily="34" charset="0"/>
            </a:endParaRPr>
          </a:p>
          <a:p>
            <a:pPr eaLnBrk="0" hangingPunct="0">
              <a:lnSpc>
                <a:spcPct val="90000"/>
              </a:lnSpc>
              <a:defRPr/>
            </a:pPr>
            <a:r>
              <a:rPr lang="en-US" sz="1000" b="1" dirty="0">
                <a:solidFill>
                  <a:schemeClr val="bg1"/>
                </a:solidFill>
                <a:latin typeface="Arial" panose="020B0604020202020204" pitchFamily="34" charset="0"/>
              </a:rPr>
              <a:t>NCCN cisplatin-paclitaxel-</a:t>
            </a:r>
            <a:r>
              <a:rPr lang="en-US" sz="1000" b="1" dirty="0" err="1">
                <a:solidFill>
                  <a:schemeClr val="bg1"/>
                </a:solidFill>
                <a:latin typeface="Arial" panose="020B0604020202020204" pitchFamily="34" charset="0"/>
              </a:rPr>
              <a:t>bevacizumab</a:t>
            </a:r>
            <a:r>
              <a:rPr lang="en-US" sz="1000" b="1" dirty="0">
                <a:solidFill>
                  <a:schemeClr val="bg1"/>
                </a:solidFill>
                <a:latin typeface="Arial" panose="020B0604020202020204" pitchFamily="34" charset="0"/>
              </a:rPr>
              <a:t> </a:t>
            </a:r>
            <a:r>
              <a:rPr lang="en-US" sz="1000" b="1" dirty="0" smtClean="0">
                <a:solidFill>
                  <a:schemeClr val="bg1"/>
                </a:solidFill>
                <a:latin typeface="Arial" panose="020B0604020202020204" pitchFamily="34" charset="0"/>
              </a:rPr>
              <a:t>category 1, </a:t>
            </a:r>
            <a:r>
              <a:rPr lang="en-US" sz="1000" b="1" dirty="0" err="1" smtClean="0">
                <a:solidFill>
                  <a:schemeClr val="bg1"/>
                </a:solidFill>
                <a:latin typeface="Arial" panose="020B0604020202020204" pitchFamily="34" charset="0"/>
              </a:rPr>
              <a:t>topotecan</a:t>
            </a:r>
            <a:r>
              <a:rPr lang="en-US" sz="1000" b="1" dirty="0" smtClean="0">
                <a:solidFill>
                  <a:schemeClr val="bg1"/>
                </a:solidFill>
                <a:latin typeface="Arial" panose="020B0604020202020204" pitchFamily="34" charset="0"/>
              </a:rPr>
              <a:t>-paclitaxel-</a:t>
            </a:r>
            <a:r>
              <a:rPr lang="en-US" sz="1000" b="1" dirty="0" err="1" smtClean="0">
                <a:solidFill>
                  <a:schemeClr val="bg1"/>
                </a:solidFill>
                <a:latin typeface="Arial" panose="020B0604020202020204" pitchFamily="34" charset="0"/>
              </a:rPr>
              <a:t>bevacizumab</a:t>
            </a:r>
            <a:r>
              <a:rPr lang="en-US" sz="1000" b="1" dirty="0" smtClean="0">
                <a:solidFill>
                  <a:schemeClr val="bg1"/>
                </a:solidFill>
                <a:latin typeface="Arial" panose="020B0604020202020204" pitchFamily="34" charset="0"/>
              </a:rPr>
              <a:t> category 1*</a:t>
            </a:r>
            <a:endParaRPr lang="en-US" sz="1000" b="1" dirty="0">
              <a:solidFill>
                <a:schemeClr val="bg1"/>
              </a:solidFill>
              <a:latin typeface="Arial" panose="020B0604020202020204" pitchFamily="34" charset="0"/>
            </a:endParaRPr>
          </a:p>
        </p:txBody>
      </p:sp>
      <p:grpSp>
        <p:nvGrpSpPr>
          <p:cNvPr id="28" name="Group 48"/>
          <p:cNvGrpSpPr/>
          <p:nvPr/>
        </p:nvGrpSpPr>
        <p:grpSpPr>
          <a:xfrm>
            <a:off x="6672058" y="4249996"/>
            <a:ext cx="2364367" cy="959392"/>
            <a:chOff x="7209938" y="4249996"/>
            <a:chExt cx="2364367" cy="959392"/>
          </a:xfrm>
        </p:grpSpPr>
        <p:cxnSp>
          <p:nvCxnSpPr>
            <p:cNvPr id="18" name="Straight Arrow Connector 17"/>
            <p:cNvCxnSpPr>
              <a:cxnSpLocks noChangeShapeType="1"/>
            </p:cNvCxnSpPr>
            <p:nvPr/>
          </p:nvCxnSpPr>
          <p:spPr bwMode="auto">
            <a:xfrm>
              <a:off x="7416566" y="4294988"/>
              <a:ext cx="0" cy="914400"/>
            </a:xfrm>
            <a:prstGeom prst="straightConnector1">
              <a:avLst/>
            </a:prstGeom>
            <a:noFill/>
            <a:ln w="25400">
              <a:solidFill>
                <a:schemeClr val="accent6">
                  <a:lumMod val="75000"/>
                </a:schemeClr>
              </a:solidFill>
              <a:round/>
              <a:headEnd/>
              <a:tailEnd type="oval" w="med" len="med"/>
            </a:ln>
            <a:effectLst/>
          </p:spPr>
        </p:cxnSp>
        <p:sp>
          <p:nvSpPr>
            <p:cNvPr id="26" name="Rectangle 25"/>
            <p:cNvSpPr>
              <a:spLocks noChangeArrowheads="1"/>
            </p:cNvSpPr>
            <p:nvPr/>
          </p:nvSpPr>
          <p:spPr bwMode="auto">
            <a:xfrm>
              <a:off x="7209938" y="4249996"/>
              <a:ext cx="2364367" cy="640080"/>
            </a:xfrm>
            <a:prstGeom prst="rect">
              <a:avLst/>
            </a:prstGeom>
            <a:solidFill>
              <a:schemeClr val="accent6">
                <a:lumMod val="75000"/>
              </a:schemeClr>
            </a:solidFill>
            <a:ln w="9525">
              <a:noFill/>
              <a:round/>
              <a:headEnd/>
              <a:tailEnd/>
            </a:ln>
            <a:effectLst/>
          </p:spPr>
          <p:txBody>
            <a:bodyPr lIns="91440" tIns="45720" rIns="0" bIns="45720" anchor="ctr"/>
            <a:lstStyle/>
            <a:p>
              <a:pPr eaLnBrk="0" hangingPunct="0">
                <a:lnSpc>
                  <a:spcPct val="90000"/>
                </a:lnSpc>
                <a:defRPr/>
              </a:pPr>
              <a:r>
                <a:rPr lang="en-US" sz="1200" b="1" dirty="0">
                  <a:solidFill>
                    <a:schemeClr val="bg1"/>
                  </a:solidFill>
                  <a:latin typeface="Arial" panose="020B0604020202020204" pitchFamily="34" charset="0"/>
                </a:rPr>
                <a:t>September 28, 2014 </a:t>
              </a:r>
              <a:endParaRPr lang="en-US" sz="1200" b="1" dirty="0" smtClean="0">
                <a:solidFill>
                  <a:schemeClr val="bg1"/>
                </a:solidFill>
                <a:latin typeface="Arial" panose="020B0604020202020204" pitchFamily="34" charset="0"/>
              </a:endParaRPr>
            </a:p>
            <a:p>
              <a:pPr eaLnBrk="0" hangingPunct="0">
                <a:lnSpc>
                  <a:spcPct val="90000"/>
                </a:lnSpc>
                <a:defRPr/>
              </a:pPr>
              <a:r>
                <a:rPr lang="en-US" sz="1000" b="1" dirty="0">
                  <a:solidFill>
                    <a:schemeClr val="bg1"/>
                  </a:solidFill>
                  <a:latin typeface="Arial" panose="020B0604020202020204" pitchFamily="34" charset="0"/>
                </a:rPr>
                <a:t>Plenary presentation of </a:t>
              </a:r>
              <a:r>
                <a:rPr lang="en-US" sz="1000" b="1" dirty="0" smtClean="0">
                  <a:solidFill>
                    <a:schemeClr val="bg1"/>
                  </a:solidFill>
                  <a:latin typeface="Arial" panose="020B0604020202020204" pitchFamily="34" charset="0"/>
                </a:rPr>
                <a:t>final </a:t>
              </a:r>
              <a:br>
                <a:rPr lang="en-US" sz="1000" b="1" dirty="0" smtClean="0">
                  <a:solidFill>
                    <a:schemeClr val="bg1"/>
                  </a:solidFill>
                  <a:latin typeface="Arial" panose="020B0604020202020204" pitchFamily="34" charset="0"/>
                </a:rPr>
              </a:br>
              <a:r>
                <a:rPr lang="en-US" sz="1000" b="1" dirty="0" smtClean="0">
                  <a:solidFill>
                    <a:schemeClr val="bg1"/>
                  </a:solidFill>
                  <a:latin typeface="Arial" panose="020B0604020202020204" pitchFamily="34" charset="0"/>
                </a:rPr>
                <a:t>OS </a:t>
              </a:r>
              <a:r>
                <a:rPr lang="en-US" sz="1000" b="1" dirty="0">
                  <a:solidFill>
                    <a:schemeClr val="bg1"/>
                  </a:solidFill>
                  <a:latin typeface="Arial" panose="020B0604020202020204" pitchFamily="34" charset="0"/>
                </a:rPr>
                <a:t>of GOG 240 at ESMO 2014 in Madrid, Spain (LBA26)</a:t>
              </a:r>
            </a:p>
          </p:txBody>
        </p:sp>
      </p:grpSp>
      <p:sp>
        <p:nvSpPr>
          <p:cNvPr id="31" name="TextBox 30"/>
          <p:cNvSpPr txBox="1"/>
          <p:nvPr/>
        </p:nvSpPr>
        <p:spPr>
          <a:xfrm>
            <a:off x="334002" y="5930463"/>
            <a:ext cx="8702423" cy="230832"/>
          </a:xfrm>
          <a:prstGeom prst="rect">
            <a:avLst/>
          </a:prstGeom>
          <a:noFill/>
        </p:spPr>
        <p:txBody>
          <a:bodyPr wrap="square" rtlCol="0" anchor="b" anchorCtr="0">
            <a:spAutoFit/>
          </a:bodyPr>
          <a:lstStyle>
            <a:defPPr>
              <a:defRPr lang="it-IT"/>
            </a:defPPr>
            <a:lvl1pPr>
              <a:lnSpc>
                <a:spcPct val="90000"/>
              </a:lnSpc>
              <a:spcBef>
                <a:spcPts val="400"/>
              </a:spcBef>
              <a:defRPr sz="1000">
                <a:latin typeface="+mn-lt"/>
              </a:defRPr>
            </a:lvl1pPr>
          </a:lstStyle>
          <a:p>
            <a:r>
              <a:rPr lang="en-US" b="1" dirty="0" smtClean="0">
                <a:solidFill>
                  <a:schemeClr val="bg1"/>
                </a:solidFill>
                <a:latin typeface="Arial" panose="020B0604020202020204" pitchFamily="34" charset="0"/>
              </a:rPr>
              <a:t>HMO</a:t>
            </a:r>
            <a:r>
              <a:rPr lang="en-US" b="1" dirty="0">
                <a:solidFill>
                  <a:schemeClr val="bg1"/>
                </a:solidFill>
                <a:latin typeface="Arial" panose="020B0604020202020204" pitchFamily="34" charset="0"/>
              </a:rPr>
              <a:t>, health maintenance </a:t>
            </a:r>
            <a:r>
              <a:rPr lang="en-US" b="1" dirty="0" smtClean="0">
                <a:solidFill>
                  <a:schemeClr val="bg1"/>
                </a:solidFill>
                <a:latin typeface="Arial" panose="020B0604020202020204" pitchFamily="34" charset="0"/>
              </a:rPr>
              <a:t>organization;</a:t>
            </a:r>
            <a:r>
              <a:rPr lang="en-US" b="1" dirty="0">
                <a:solidFill>
                  <a:schemeClr val="bg1"/>
                </a:solidFill>
                <a:latin typeface="Arial" panose="020B0604020202020204" pitchFamily="34" charset="0"/>
              </a:rPr>
              <a:t> </a:t>
            </a:r>
            <a:r>
              <a:rPr lang="en-US" b="1" dirty="0" smtClean="0">
                <a:solidFill>
                  <a:schemeClr val="bg1"/>
                </a:solidFill>
                <a:latin typeface="Arial" panose="020B0604020202020204" pitchFamily="34" charset="0"/>
              </a:rPr>
              <a:t>PPO</a:t>
            </a:r>
            <a:r>
              <a:rPr lang="en-US" b="1" dirty="0">
                <a:solidFill>
                  <a:schemeClr val="bg1"/>
                </a:solidFill>
                <a:latin typeface="Arial" panose="020B0604020202020204" pitchFamily="34" charset="0"/>
              </a:rPr>
              <a:t>, preferred provider </a:t>
            </a:r>
            <a:r>
              <a:rPr lang="en-US" b="1" dirty="0" smtClean="0">
                <a:solidFill>
                  <a:schemeClr val="bg1"/>
                </a:solidFill>
                <a:latin typeface="Arial" panose="020B0604020202020204" pitchFamily="34" charset="0"/>
              </a:rPr>
              <a:t>organization;</a:t>
            </a:r>
            <a:r>
              <a:rPr lang="en-US" b="1" dirty="0">
                <a:solidFill>
                  <a:schemeClr val="bg1"/>
                </a:solidFill>
                <a:latin typeface="Arial" panose="020B0604020202020204" pitchFamily="34" charset="0"/>
              </a:rPr>
              <a:t> </a:t>
            </a:r>
            <a:r>
              <a:rPr lang="en-US" b="1" dirty="0" smtClean="0">
                <a:solidFill>
                  <a:schemeClr val="bg1"/>
                </a:solidFill>
                <a:latin typeface="Arial" panose="020B0604020202020204" pitchFamily="34" charset="0"/>
              </a:rPr>
              <a:t>US </a:t>
            </a:r>
            <a:r>
              <a:rPr lang="en-US" b="1" dirty="0">
                <a:solidFill>
                  <a:schemeClr val="bg1"/>
                </a:solidFill>
                <a:latin typeface="Arial" panose="020B0604020202020204" pitchFamily="34" charset="0"/>
              </a:rPr>
              <a:t>FDA, United States Food and Drug </a:t>
            </a:r>
            <a:r>
              <a:rPr lang="en-US" b="1" dirty="0" smtClean="0">
                <a:solidFill>
                  <a:schemeClr val="bg1"/>
                </a:solidFill>
                <a:latin typeface="Arial" panose="020B0604020202020204" pitchFamily="34" charset="0"/>
              </a:rPr>
              <a:t>Administration</a:t>
            </a:r>
            <a:endParaRPr lang="en-US" b="1" dirty="0">
              <a:solidFill>
                <a:schemeClr val="bg1"/>
              </a:solidFill>
              <a:latin typeface="Arial" panose="020B0604020202020204" pitchFamily="34" charset="0"/>
            </a:endParaRPr>
          </a:p>
        </p:txBody>
      </p:sp>
      <p:grpSp>
        <p:nvGrpSpPr>
          <p:cNvPr id="29" name="Group 39"/>
          <p:cNvGrpSpPr/>
          <p:nvPr/>
        </p:nvGrpSpPr>
        <p:grpSpPr>
          <a:xfrm>
            <a:off x="4110879" y="3170813"/>
            <a:ext cx="1936902" cy="2038575"/>
            <a:chOff x="4581524" y="3170813"/>
            <a:chExt cx="1936902" cy="2038575"/>
          </a:xfrm>
        </p:grpSpPr>
        <p:cxnSp>
          <p:nvCxnSpPr>
            <p:cNvPr id="5" name="Straight Arrow Connector 4"/>
            <p:cNvCxnSpPr>
              <a:cxnSpLocks noChangeShapeType="1"/>
            </p:cNvCxnSpPr>
            <p:nvPr/>
          </p:nvCxnSpPr>
          <p:spPr bwMode="auto">
            <a:xfrm flipH="1">
              <a:off x="5371388" y="3181350"/>
              <a:ext cx="3093" cy="1076325"/>
            </a:xfrm>
            <a:prstGeom prst="straightConnector1">
              <a:avLst/>
            </a:prstGeom>
            <a:noFill/>
            <a:ln w="25400">
              <a:solidFill>
                <a:schemeClr val="accent6">
                  <a:lumMod val="75000"/>
                </a:schemeClr>
              </a:solidFill>
              <a:round/>
              <a:headEnd type="none" w="med" len="med"/>
              <a:tailEnd type="none" w="med" len="med"/>
            </a:ln>
            <a:effectLst/>
          </p:spPr>
        </p:cxnSp>
        <p:cxnSp>
          <p:nvCxnSpPr>
            <p:cNvPr id="15" name="Straight Arrow Connector 14"/>
            <p:cNvCxnSpPr>
              <a:cxnSpLocks noChangeShapeType="1"/>
            </p:cNvCxnSpPr>
            <p:nvPr/>
          </p:nvCxnSpPr>
          <p:spPr bwMode="auto">
            <a:xfrm>
              <a:off x="5371388" y="4869656"/>
              <a:ext cx="0" cy="339732"/>
            </a:xfrm>
            <a:prstGeom prst="straightConnector1">
              <a:avLst/>
            </a:prstGeom>
            <a:noFill/>
            <a:ln w="25400">
              <a:solidFill>
                <a:schemeClr val="accent6">
                  <a:lumMod val="75000"/>
                </a:schemeClr>
              </a:solidFill>
              <a:round/>
              <a:headEnd/>
              <a:tailEnd type="oval" w="med" len="med"/>
            </a:ln>
            <a:effectLst/>
          </p:spPr>
        </p:cxnSp>
        <p:sp>
          <p:nvSpPr>
            <p:cNvPr id="20" name="Rectangle 19"/>
            <p:cNvSpPr>
              <a:spLocks noChangeArrowheads="1"/>
            </p:cNvSpPr>
            <p:nvPr/>
          </p:nvSpPr>
          <p:spPr bwMode="auto">
            <a:xfrm>
              <a:off x="4581524" y="3170813"/>
              <a:ext cx="1936902" cy="731520"/>
            </a:xfrm>
            <a:prstGeom prst="rect">
              <a:avLst/>
            </a:prstGeom>
            <a:solidFill>
              <a:schemeClr val="accent6">
                <a:lumMod val="75000"/>
              </a:schemeClr>
            </a:solidFill>
            <a:ln w="9525">
              <a:noFill/>
              <a:round/>
              <a:headEnd/>
              <a:tailEnd/>
            </a:ln>
            <a:effectLst/>
          </p:spPr>
          <p:txBody>
            <a:bodyPr lIns="91440" tIns="45720" rIns="91440" bIns="45720" anchor="ctr"/>
            <a:lstStyle/>
            <a:p>
              <a:pPr eaLnBrk="0" hangingPunct="0">
                <a:lnSpc>
                  <a:spcPct val="90000"/>
                </a:lnSpc>
                <a:defRPr/>
              </a:pPr>
              <a:r>
                <a:rPr lang="en-US" sz="1200" b="1" dirty="0">
                  <a:solidFill>
                    <a:schemeClr val="bg1"/>
                  </a:solidFill>
                  <a:latin typeface="Arial" panose="020B0604020202020204" pitchFamily="34" charset="0"/>
                </a:rPr>
                <a:t>March 5, 2014 </a:t>
              </a:r>
              <a:endParaRPr lang="en-US" sz="1200" b="1" dirty="0" smtClean="0">
                <a:solidFill>
                  <a:schemeClr val="bg1"/>
                </a:solidFill>
                <a:latin typeface="Arial" panose="020B0604020202020204" pitchFamily="34" charset="0"/>
              </a:endParaRPr>
            </a:p>
            <a:p>
              <a:pPr eaLnBrk="0" hangingPunct="0">
                <a:lnSpc>
                  <a:spcPct val="90000"/>
                </a:lnSpc>
                <a:defRPr/>
              </a:pPr>
              <a:r>
                <a:rPr lang="en-US" sz="1000" b="1" dirty="0" smtClean="0">
                  <a:solidFill>
                    <a:schemeClr val="bg1"/>
                  </a:solidFill>
                  <a:latin typeface="Arial" panose="020B0604020202020204" pitchFamily="34" charset="0"/>
                </a:rPr>
                <a:t>Approval </a:t>
              </a:r>
              <a:r>
                <a:rPr lang="en-US" sz="1000" b="1" dirty="0">
                  <a:solidFill>
                    <a:schemeClr val="bg1"/>
                  </a:solidFill>
                  <a:latin typeface="Arial" panose="020B0604020202020204" pitchFamily="34" charset="0"/>
                </a:rPr>
                <a:t>of </a:t>
              </a:r>
              <a:r>
                <a:rPr lang="en-US" sz="1000" b="1" dirty="0" err="1">
                  <a:solidFill>
                    <a:schemeClr val="bg1"/>
                  </a:solidFill>
                  <a:latin typeface="Arial" panose="020B0604020202020204" pitchFamily="34" charset="0"/>
                </a:rPr>
                <a:t>bevacizumab</a:t>
              </a:r>
              <a:r>
                <a:rPr lang="en-US" sz="1000" b="1" dirty="0">
                  <a:solidFill>
                    <a:schemeClr val="bg1"/>
                  </a:solidFill>
                  <a:latin typeface="Arial" panose="020B0604020202020204" pitchFamily="34" charset="0"/>
                </a:rPr>
                <a:t> for advanced cervical cancer by the Cancer Drug Fund of the United Kingdom</a:t>
              </a:r>
            </a:p>
          </p:txBody>
        </p:sp>
      </p:grpSp>
      <p:grpSp>
        <p:nvGrpSpPr>
          <p:cNvPr id="30" name="Group 40"/>
          <p:cNvGrpSpPr/>
          <p:nvPr/>
        </p:nvGrpSpPr>
        <p:grpSpPr>
          <a:xfrm>
            <a:off x="4110879" y="2751713"/>
            <a:ext cx="1936902" cy="448687"/>
            <a:chOff x="4872506" y="2751713"/>
            <a:chExt cx="1645920" cy="448687"/>
          </a:xfrm>
        </p:grpSpPr>
        <p:sp>
          <p:nvSpPr>
            <p:cNvPr id="21" name="Rectangle 20"/>
            <p:cNvSpPr>
              <a:spLocks noChangeArrowheads="1"/>
            </p:cNvSpPr>
            <p:nvPr/>
          </p:nvSpPr>
          <p:spPr bwMode="auto">
            <a:xfrm>
              <a:off x="4872506" y="2751713"/>
              <a:ext cx="1645920" cy="365760"/>
            </a:xfrm>
            <a:prstGeom prst="rect">
              <a:avLst/>
            </a:prstGeom>
            <a:solidFill>
              <a:schemeClr val="accent6">
                <a:lumMod val="75000"/>
              </a:schemeClr>
            </a:solidFill>
            <a:ln w="9525">
              <a:noFill/>
              <a:round/>
              <a:headEnd/>
              <a:tailEnd/>
            </a:ln>
            <a:effectLst/>
          </p:spPr>
          <p:txBody>
            <a:bodyPr lIns="91440" tIns="45720" rIns="91440" bIns="45720" anchor="ctr"/>
            <a:lstStyle/>
            <a:p>
              <a:pPr eaLnBrk="0" hangingPunct="0">
                <a:lnSpc>
                  <a:spcPct val="90000"/>
                </a:lnSpc>
                <a:defRPr/>
              </a:pPr>
              <a:r>
                <a:rPr lang="en-US" sz="1200" b="1" dirty="0">
                  <a:solidFill>
                    <a:schemeClr val="bg1"/>
                  </a:solidFill>
                  <a:latin typeface="Arial" panose="020B0604020202020204" pitchFamily="34" charset="0"/>
                </a:rPr>
                <a:t>March 7, 2014 </a:t>
              </a:r>
              <a:endParaRPr lang="en-US" sz="1200" b="1" dirty="0" smtClean="0">
                <a:solidFill>
                  <a:schemeClr val="bg1"/>
                </a:solidFill>
                <a:latin typeface="Arial" panose="020B0604020202020204" pitchFamily="34" charset="0"/>
              </a:endParaRPr>
            </a:p>
            <a:p>
              <a:pPr eaLnBrk="0" hangingPunct="0">
                <a:lnSpc>
                  <a:spcPct val="90000"/>
                </a:lnSpc>
                <a:defRPr/>
              </a:pPr>
              <a:r>
                <a:rPr lang="en-US" sz="1000" b="1" dirty="0">
                  <a:solidFill>
                    <a:schemeClr val="bg1"/>
                  </a:solidFill>
                  <a:latin typeface="Arial" panose="020B0604020202020204" pitchFamily="34" charset="0"/>
                </a:rPr>
                <a:t>348 deaths (final analysis)</a:t>
              </a:r>
            </a:p>
          </p:txBody>
        </p:sp>
        <p:cxnSp>
          <p:nvCxnSpPr>
            <p:cNvPr id="36" name="Straight Arrow Connector 35"/>
            <p:cNvCxnSpPr>
              <a:cxnSpLocks noChangeShapeType="1"/>
            </p:cNvCxnSpPr>
            <p:nvPr/>
          </p:nvCxnSpPr>
          <p:spPr bwMode="auto">
            <a:xfrm>
              <a:off x="5371389" y="3083719"/>
              <a:ext cx="0" cy="116681"/>
            </a:xfrm>
            <a:prstGeom prst="straightConnector1">
              <a:avLst/>
            </a:prstGeom>
            <a:noFill/>
            <a:ln w="25400">
              <a:solidFill>
                <a:schemeClr val="accent6">
                  <a:lumMod val="75000"/>
                </a:schemeClr>
              </a:solidFill>
              <a:round/>
              <a:headEnd type="none" w="med" len="med"/>
              <a:tailEnd type="none" w="med" len="med"/>
            </a:ln>
            <a:effectLst/>
          </p:spPr>
        </p:cxnSp>
      </p:grpSp>
      <p:grpSp>
        <p:nvGrpSpPr>
          <p:cNvPr id="16384" name="Group 42"/>
          <p:cNvGrpSpPr/>
          <p:nvPr/>
        </p:nvGrpSpPr>
        <p:grpSpPr>
          <a:xfrm>
            <a:off x="4110879" y="1966854"/>
            <a:ext cx="1936902" cy="810483"/>
            <a:chOff x="4581524" y="1966854"/>
            <a:chExt cx="1936902" cy="810483"/>
          </a:xfrm>
        </p:grpSpPr>
        <p:sp>
          <p:nvSpPr>
            <p:cNvPr id="22" name="Rectangle 21"/>
            <p:cNvSpPr>
              <a:spLocks noChangeArrowheads="1"/>
            </p:cNvSpPr>
            <p:nvPr/>
          </p:nvSpPr>
          <p:spPr bwMode="auto">
            <a:xfrm>
              <a:off x="4581524" y="1966854"/>
              <a:ext cx="1936902" cy="731520"/>
            </a:xfrm>
            <a:prstGeom prst="rect">
              <a:avLst/>
            </a:prstGeom>
            <a:solidFill>
              <a:schemeClr val="accent6">
                <a:lumMod val="75000"/>
              </a:schemeClr>
            </a:solidFill>
            <a:ln w="9525">
              <a:noFill/>
              <a:round/>
              <a:headEnd/>
              <a:tailEnd/>
            </a:ln>
            <a:effectLst/>
          </p:spPr>
          <p:txBody>
            <a:bodyPr lIns="91440" tIns="45720" rIns="91440" bIns="45720" anchor="ctr"/>
            <a:lstStyle/>
            <a:p>
              <a:pPr eaLnBrk="0" hangingPunct="0">
                <a:lnSpc>
                  <a:spcPct val="90000"/>
                </a:lnSpc>
                <a:defRPr/>
              </a:pPr>
              <a:r>
                <a:rPr lang="en-US" sz="1200" b="1" dirty="0">
                  <a:solidFill>
                    <a:schemeClr val="bg1"/>
                  </a:solidFill>
                  <a:latin typeface="Arial" panose="020B0604020202020204" pitchFamily="34" charset="0"/>
                </a:rPr>
                <a:t>March </a:t>
              </a:r>
              <a:r>
                <a:rPr lang="en-US" sz="1200" b="1" dirty="0" smtClean="0">
                  <a:solidFill>
                    <a:schemeClr val="bg1"/>
                  </a:solidFill>
                  <a:latin typeface="Arial" panose="020B0604020202020204" pitchFamily="34" charset="0"/>
                </a:rPr>
                <a:t>12, </a:t>
              </a:r>
              <a:r>
                <a:rPr lang="en-US" sz="1200" b="1" dirty="0">
                  <a:solidFill>
                    <a:schemeClr val="bg1"/>
                  </a:solidFill>
                  <a:latin typeface="Arial" panose="020B0604020202020204" pitchFamily="34" charset="0"/>
                </a:rPr>
                <a:t>2014 </a:t>
              </a:r>
              <a:endParaRPr lang="en-US" sz="1200" b="1" dirty="0" smtClean="0">
                <a:solidFill>
                  <a:schemeClr val="bg1"/>
                </a:solidFill>
                <a:latin typeface="Arial" panose="020B0604020202020204" pitchFamily="34" charset="0"/>
              </a:endParaRPr>
            </a:p>
            <a:p>
              <a:pPr eaLnBrk="0" hangingPunct="0">
                <a:lnSpc>
                  <a:spcPct val="90000"/>
                </a:lnSpc>
                <a:defRPr/>
              </a:pPr>
              <a:r>
                <a:rPr lang="en-US" sz="1000" b="1" dirty="0">
                  <a:solidFill>
                    <a:schemeClr val="bg1"/>
                  </a:solidFill>
                  <a:latin typeface="Arial" panose="020B0604020202020204" pitchFamily="34" charset="0"/>
                </a:rPr>
                <a:t>Plenary presentation of GOG 240 prognostic factors validation </a:t>
              </a:r>
              <a:r>
                <a:rPr lang="en-US" sz="1000" b="1" dirty="0" smtClean="0">
                  <a:solidFill>
                    <a:schemeClr val="bg1"/>
                  </a:solidFill>
                  <a:latin typeface="Arial" panose="020B0604020202020204" pitchFamily="34" charset="0"/>
                </a:rPr>
                <a:t>(</a:t>
              </a:r>
              <a:r>
                <a:rPr lang="en-US" sz="1000" b="1" dirty="0">
                  <a:solidFill>
                    <a:schemeClr val="bg1"/>
                  </a:solidFill>
                  <a:latin typeface="Arial" panose="020B0604020202020204" pitchFamily="34" charset="0"/>
                </a:rPr>
                <a:t>SGO 2014 Annual Meeting)</a:t>
              </a:r>
            </a:p>
          </p:txBody>
        </p:sp>
        <p:cxnSp>
          <p:nvCxnSpPr>
            <p:cNvPr id="42" name="Straight Arrow Connector 41"/>
            <p:cNvCxnSpPr>
              <a:cxnSpLocks noChangeShapeType="1"/>
            </p:cNvCxnSpPr>
            <p:nvPr/>
          </p:nvCxnSpPr>
          <p:spPr bwMode="auto">
            <a:xfrm>
              <a:off x="5371389" y="2660656"/>
              <a:ext cx="0" cy="116681"/>
            </a:xfrm>
            <a:prstGeom prst="straightConnector1">
              <a:avLst/>
            </a:prstGeom>
            <a:noFill/>
            <a:ln w="25400">
              <a:solidFill>
                <a:schemeClr val="accent6">
                  <a:lumMod val="75000"/>
                </a:schemeClr>
              </a:solidFill>
              <a:round/>
              <a:headEnd type="none" w="med" len="med"/>
              <a:tailEnd type="none" w="med" len="med"/>
            </a:ln>
            <a:effectLst/>
          </p:spPr>
        </p:cxnSp>
      </p:grpSp>
      <p:sp>
        <p:nvSpPr>
          <p:cNvPr id="37" name="TextBox 36"/>
          <p:cNvSpPr txBox="1"/>
          <p:nvPr/>
        </p:nvSpPr>
        <p:spPr>
          <a:xfrm>
            <a:off x="334002" y="6101529"/>
            <a:ext cx="5407249" cy="246221"/>
          </a:xfrm>
          <a:prstGeom prst="rect">
            <a:avLst/>
          </a:prstGeom>
          <a:noFill/>
        </p:spPr>
        <p:txBody>
          <a:bodyPr wrap="none" rtlCol="0">
            <a:spAutoFit/>
          </a:bodyPr>
          <a:lstStyle/>
          <a:p>
            <a:r>
              <a:rPr lang="en-US" sz="1000" b="1" dirty="0" smtClean="0">
                <a:solidFill>
                  <a:schemeClr val="bg1"/>
                </a:solidFill>
                <a:latin typeface="Arial" panose="020B0604020202020204" pitchFamily="34" charset="0"/>
              </a:rPr>
              <a:t>*</a:t>
            </a:r>
            <a:r>
              <a:rPr lang="en-US" sz="1000" b="1" dirty="0" err="1" smtClean="0">
                <a:solidFill>
                  <a:schemeClr val="bg1"/>
                </a:solidFill>
                <a:latin typeface="Arial" panose="020B0604020202020204" pitchFamily="34" charset="0"/>
              </a:rPr>
              <a:t>Topotecan</a:t>
            </a:r>
            <a:r>
              <a:rPr lang="en-US" sz="1000" b="1" dirty="0" smtClean="0">
                <a:solidFill>
                  <a:schemeClr val="bg1"/>
                </a:solidFill>
                <a:latin typeface="Arial" panose="020B0604020202020204" pitchFamily="34" charset="0"/>
              </a:rPr>
              <a:t>-paclitaxel-</a:t>
            </a:r>
            <a:r>
              <a:rPr lang="en-US" sz="1000" b="1" dirty="0" err="1" smtClean="0">
                <a:solidFill>
                  <a:schemeClr val="bg1"/>
                </a:solidFill>
                <a:latin typeface="Arial" panose="020B0604020202020204" pitchFamily="34" charset="0"/>
              </a:rPr>
              <a:t>bevacizumab</a:t>
            </a:r>
            <a:r>
              <a:rPr lang="en-US" sz="1000" b="1" dirty="0" smtClean="0">
                <a:solidFill>
                  <a:schemeClr val="bg1"/>
                </a:solidFill>
                <a:latin typeface="Arial" panose="020B0604020202020204" pitchFamily="34" charset="0"/>
              </a:rPr>
              <a:t> upgraded from NCCN category 2B to 1 (Sept 2014)</a:t>
            </a:r>
            <a:endParaRPr lang="en-US" sz="1000" b="1" dirty="0">
              <a:solidFill>
                <a:schemeClr val="bg1"/>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JM GOG 240 Screenshot.png"/>
          <p:cNvPicPr>
            <a:picLocks noChangeAspect="1"/>
          </p:cNvPicPr>
          <p:nvPr/>
        </p:nvPicPr>
        <p:blipFill>
          <a:blip r:embed="rId2"/>
          <a:stretch>
            <a:fillRect/>
          </a:stretch>
        </p:blipFill>
        <p:spPr>
          <a:xfrm>
            <a:off x="609600" y="1417638"/>
            <a:ext cx="8077200" cy="4838700"/>
          </a:xfrm>
          <a:prstGeom prst="rect">
            <a:avLst/>
          </a:prstGeom>
        </p:spPr>
      </p:pic>
      <p:sp>
        <p:nvSpPr>
          <p:cNvPr id="3" name="Title 2"/>
          <p:cNvSpPr>
            <a:spLocks noGrp="1"/>
          </p:cNvSpPr>
          <p:nvPr>
            <p:ph type="title"/>
          </p:nvPr>
        </p:nvSpPr>
        <p:spPr>
          <a:xfrm>
            <a:off x="457200" y="341313"/>
            <a:ext cx="8229600" cy="1143000"/>
          </a:xfrm>
        </p:spPr>
        <p:txBody>
          <a:bodyPr/>
          <a:lstStyle/>
          <a:p>
            <a:pPr>
              <a:lnSpc>
                <a:spcPct val="85000"/>
              </a:lnSpc>
            </a:pPr>
            <a:r>
              <a:rPr lang="en-US" b="1" i="1" dirty="0" smtClean="0"/>
              <a:t>New England Journal of Medicine</a:t>
            </a:r>
            <a:r>
              <a:rPr lang="en-US" b="1" dirty="0" smtClean="0"/>
              <a:t/>
            </a:r>
            <a:br>
              <a:rPr lang="en-US" b="1" dirty="0" smtClean="0"/>
            </a:br>
            <a:r>
              <a:rPr lang="en-US" sz="3200" b="1" dirty="0" smtClean="0"/>
              <a:t>February 20, 2014</a:t>
            </a:r>
            <a:endParaRPr lang="en-US" sz="3200" b="1" dirty="0"/>
          </a:p>
        </p:txBody>
      </p:sp>
      <p:sp>
        <p:nvSpPr>
          <p:cNvPr id="2" name="Rectangle 1"/>
          <p:cNvSpPr/>
          <p:nvPr/>
        </p:nvSpPr>
        <p:spPr>
          <a:xfrm>
            <a:off x="352425" y="6430778"/>
            <a:ext cx="4572000" cy="276999"/>
          </a:xfrm>
          <a:prstGeom prst="rect">
            <a:avLst/>
          </a:prstGeom>
        </p:spPr>
        <p:txBody>
          <a:bodyPr>
            <a:spAutoFit/>
          </a:bodyPr>
          <a:lstStyle/>
          <a:p>
            <a:r>
              <a:rPr lang="da-DK" sz="1200" b="1" dirty="0">
                <a:solidFill>
                  <a:schemeClr val="bg1"/>
                </a:solidFill>
                <a:latin typeface="Arial" panose="020B0604020202020204" pitchFamily="34" charset="0"/>
                <a:cs typeface="Arial" panose="020B0604020202020204" pitchFamily="34" charset="0"/>
              </a:rPr>
              <a:t>Tewari KS, et al. </a:t>
            </a:r>
            <a:r>
              <a:rPr lang="da-DK" sz="1200" b="1" i="1" dirty="0">
                <a:solidFill>
                  <a:schemeClr val="bg1"/>
                </a:solidFill>
                <a:latin typeface="Arial" panose="020B0604020202020204" pitchFamily="34" charset="0"/>
                <a:cs typeface="Arial" panose="020B0604020202020204" pitchFamily="34" charset="0"/>
              </a:rPr>
              <a:t>N Engl J Med</a:t>
            </a:r>
            <a:r>
              <a:rPr lang="da-DK" sz="1200" b="1" dirty="0">
                <a:solidFill>
                  <a:schemeClr val="bg1"/>
                </a:solidFill>
                <a:latin typeface="Arial" panose="020B0604020202020204" pitchFamily="34" charset="0"/>
                <a:cs typeface="Arial" panose="020B0604020202020204" pitchFamily="34" charset="0"/>
              </a:rPr>
              <a:t>. 2014;370(8):734-743. </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olo 1"/>
          <p:cNvSpPr>
            <a:spLocks noGrp="1"/>
          </p:cNvSpPr>
          <p:nvPr>
            <p:ph type="ctrTitle"/>
          </p:nvPr>
        </p:nvSpPr>
        <p:spPr>
          <a:xfrm>
            <a:off x="352424" y="1887702"/>
            <a:ext cx="8324851" cy="1470025"/>
          </a:xfrm>
        </p:spPr>
        <p:txBody>
          <a:bodyPr>
            <a:noAutofit/>
          </a:bodyPr>
          <a:lstStyle/>
          <a:p>
            <a:r>
              <a:rPr lang="en-US" sz="2400" b="1" dirty="0" smtClean="0"/>
              <a:t>Final Protocol-Specified Overall Survival Analysis</a:t>
            </a:r>
            <a:br>
              <a:rPr lang="en-US" sz="2400" b="1" dirty="0" smtClean="0"/>
            </a:br>
            <a:r>
              <a:rPr lang="en-US" sz="2400" b="1" dirty="0" smtClean="0"/>
              <a:t>of the Phase III Randomized Trial of Chemotherapy </a:t>
            </a:r>
            <a:br>
              <a:rPr lang="en-US" sz="2400" b="1" dirty="0" smtClean="0"/>
            </a:br>
            <a:r>
              <a:rPr lang="en-US" sz="2400" b="1" dirty="0" smtClean="0"/>
              <a:t>With and Without </a:t>
            </a:r>
            <a:r>
              <a:rPr lang="en-US" sz="2400" b="1" dirty="0" err="1" smtClean="0"/>
              <a:t>Bevacizumab</a:t>
            </a:r>
            <a:r>
              <a:rPr lang="en-US" sz="2400" b="1" dirty="0" smtClean="0"/>
              <a:t> for Advanced Cervical Cancer: A NRG Oncology – Gynecologic Oncology Group Study</a:t>
            </a:r>
          </a:p>
        </p:txBody>
      </p:sp>
      <p:sp>
        <p:nvSpPr>
          <p:cNvPr id="2051" name="Sottotitolo 2"/>
          <p:cNvSpPr>
            <a:spLocks noGrp="1"/>
          </p:cNvSpPr>
          <p:nvPr>
            <p:ph type="subTitle" idx="1"/>
          </p:nvPr>
        </p:nvSpPr>
        <p:spPr>
          <a:xfrm>
            <a:off x="1377849" y="3759849"/>
            <a:ext cx="6400800" cy="1752600"/>
          </a:xfrm>
        </p:spPr>
        <p:txBody>
          <a:bodyPr>
            <a:normAutofit/>
          </a:bodyPr>
          <a:lstStyle/>
          <a:p>
            <a:r>
              <a:rPr lang="en-US" sz="2000" b="1" dirty="0" smtClean="0">
                <a:solidFill>
                  <a:schemeClr val="bg1"/>
                </a:solidFill>
              </a:rPr>
              <a:t>KS </a:t>
            </a:r>
            <a:r>
              <a:rPr lang="en-US" sz="2000" b="1" dirty="0" err="1" smtClean="0">
                <a:solidFill>
                  <a:schemeClr val="bg1"/>
                </a:solidFill>
              </a:rPr>
              <a:t>Tewari</a:t>
            </a:r>
            <a:r>
              <a:rPr lang="en-US" sz="2000" b="1" dirty="0" smtClean="0">
                <a:solidFill>
                  <a:schemeClr val="bg1"/>
                </a:solidFill>
              </a:rPr>
              <a:t>, MW Sill, RT </a:t>
            </a:r>
            <a:r>
              <a:rPr lang="en-US" sz="2000" b="1" dirty="0" err="1" smtClean="0">
                <a:solidFill>
                  <a:schemeClr val="bg1"/>
                </a:solidFill>
              </a:rPr>
              <a:t>Penson</a:t>
            </a:r>
            <a:r>
              <a:rPr lang="en-US" sz="2000" b="1" dirty="0" smtClean="0">
                <a:solidFill>
                  <a:schemeClr val="bg1"/>
                </a:solidFill>
              </a:rPr>
              <a:t>, H Huang,</a:t>
            </a:r>
            <a:br>
              <a:rPr lang="en-US" sz="2000" b="1" dirty="0" smtClean="0">
                <a:solidFill>
                  <a:schemeClr val="bg1"/>
                </a:solidFill>
              </a:rPr>
            </a:br>
            <a:r>
              <a:rPr lang="en-US" sz="2000" b="1" dirty="0" smtClean="0">
                <a:solidFill>
                  <a:schemeClr val="bg1"/>
                </a:solidFill>
              </a:rPr>
              <a:t>LM </a:t>
            </a:r>
            <a:r>
              <a:rPr lang="en-US" sz="2000" b="1" dirty="0" err="1" smtClean="0">
                <a:solidFill>
                  <a:schemeClr val="bg1"/>
                </a:solidFill>
              </a:rPr>
              <a:t>Ramondetta</a:t>
            </a:r>
            <a:r>
              <a:rPr lang="en-US" sz="2000" b="1" dirty="0" smtClean="0">
                <a:solidFill>
                  <a:schemeClr val="bg1"/>
                </a:solidFill>
              </a:rPr>
              <a:t>, LM Landrum, A </a:t>
            </a:r>
            <a:r>
              <a:rPr lang="en-US" sz="2000" b="1" dirty="0" err="1" smtClean="0">
                <a:solidFill>
                  <a:schemeClr val="bg1"/>
                </a:solidFill>
              </a:rPr>
              <a:t>Oaknin</a:t>
            </a:r>
            <a:r>
              <a:rPr lang="en-US" sz="2000" b="1" dirty="0" smtClean="0">
                <a:solidFill>
                  <a:schemeClr val="bg1"/>
                </a:solidFill>
              </a:rPr>
              <a:t>, TJ Reid,</a:t>
            </a:r>
            <a:br>
              <a:rPr lang="en-US" sz="2000" b="1" dirty="0" smtClean="0">
                <a:solidFill>
                  <a:schemeClr val="bg1"/>
                </a:solidFill>
              </a:rPr>
            </a:br>
            <a:r>
              <a:rPr lang="en-US" sz="2000" b="1" dirty="0" smtClean="0">
                <a:solidFill>
                  <a:schemeClr val="bg1"/>
                </a:solidFill>
              </a:rPr>
              <a:t>MM </a:t>
            </a:r>
            <a:r>
              <a:rPr lang="en-US" sz="2000" b="1" dirty="0" err="1" smtClean="0">
                <a:solidFill>
                  <a:schemeClr val="bg1"/>
                </a:solidFill>
              </a:rPr>
              <a:t>Leitao</a:t>
            </a:r>
            <a:r>
              <a:rPr lang="en-US" sz="2000" b="1" dirty="0" smtClean="0">
                <a:solidFill>
                  <a:schemeClr val="bg1"/>
                </a:solidFill>
              </a:rPr>
              <a:t>, H Michael, BJ Monk</a:t>
            </a:r>
            <a:endParaRPr lang="en-GB" sz="2000" b="1" dirty="0" smtClean="0">
              <a:solidFill>
                <a:schemeClr val="bg1"/>
              </a:solidFill>
            </a:endParaRPr>
          </a:p>
        </p:txBody>
      </p:sp>
      <p:sp>
        <p:nvSpPr>
          <p:cNvPr id="4" name="TextBox 3"/>
          <p:cNvSpPr txBox="1"/>
          <p:nvPr/>
        </p:nvSpPr>
        <p:spPr>
          <a:xfrm>
            <a:off x="0" y="484370"/>
            <a:ext cx="9144000" cy="646331"/>
          </a:xfrm>
          <a:prstGeom prst="rect">
            <a:avLst/>
          </a:prstGeom>
          <a:noFill/>
        </p:spPr>
        <p:txBody>
          <a:bodyPr wrap="square" rtlCol="0">
            <a:spAutoFit/>
          </a:bodyPr>
          <a:lstStyle/>
          <a:p>
            <a:pPr algn="ctr"/>
            <a:r>
              <a:rPr lang="en-US" sz="3600" b="1" dirty="0" smtClean="0">
                <a:solidFill>
                  <a:srgbClr val="F09828"/>
                </a:solidFill>
                <a:latin typeface="Arial" panose="020B0604020202020204" pitchFamily="34" charset="0"/>
              </a:rPr>
              <a:t>GOG 240.6</a:t>
            </a:r>
            <a:endParaRPr lang="en-US" sz="3600" b="1" dirty="0">
              <a:solidFill>
                <a:srgbClr val="F09828"/>
              </a:solidFill>
              <a:latin typeface="Arial" panose="020B0604020202020204" pitchFamily="34" charset="0"/>
            </a:endParaRPr>
          </a:p>
        </p:txBody>
      </p:sp>
      <p:pic>
        <p:nvPicPr>
          <p:cNvPr id="5" name="Picture 4" descr="ESMO 2014.jpg"/>
          <p:cNvPicPr>
            <a:picLocks noChangeAspect="1"/>
          </p:cNvPicPr>
          <p:nvPr/>
        </p:nvPicPr>
        <p:blipFill>
          <a:blip r:embed="rId3"/>
          <a:stretch>
            <a:fillRect/>
          </a:stretch>
        </p:blipFill>
        <p:spPr>
          <a:xfrm>
            <a:off x="2698950" y="5666687"/>
            <a:ext cx="3634630" cy="955389"/>
          </a:xfrm>
          <a:prstGeom prst="rect">
            <a:avLst/>
          </a:prstGeom>
        </p:spPr>
      </p:pic>
      <p:sp>
        <p:nvSpPr>
          <p:cNvPr id="7" name="TextBox 6"/>
          <p:cNvSpPr txBox="1"/>
          <p:nvPr/>
        </p:nvSpPr>
        <p:spPr>
          <a:xfrm>
            <a:off x="0" y="4939937"/>
            <a:ext cx="9144000" cy="646331"/>
          </a:xfrm>
          <a:prstGeom prst="rect">
            <a:avLst/>
          </a:prstGeom>
          <a:noFill/>
          <a:ln w="19050">
            <a:noFill/>
          </a:ln>
        </p:spPr>
        <p:txBody>
          <a:bodyPr wrap="square" rtlCol="0">
            <a:spAutoFit/>
          </a:bodyPr>
          <a:lstStyle/>
          <a:p>
            <a:pPr algn="ctr"/>
            <a:r>
              <a:rPr lang="en-US" b="1" dirty="0">
                <a:solidFill>
                  <a:schemeClr val="bg1"/>
                </a:solidFill>
                <a:latin typeface="Arial" panose="020B0604020202020204" pitchFamily="34" charset="0"/>
              </a:rPr>
              <a:t>Presented at: </a:t>
            </a:r>
            <a:r>
              <a:rPr lang="en-US" b="1" dirty="0" smtClean="0">
                <a:solidFill>
                  <a:schemeClr val="bg1"/>
                </a:solidFill>
                <a:latin typeface="Arial" panose="020B0604020202020204" pitchFamily="34" charset="0"/>
              </a:rPr>
              <a:t>ESMO 2014</a:t>
            </a:r>
            <a:endParaRPr lang="en-US" b="1" dirty="0">
              <a:solidFill>
                <a:schemeClr val="bg1"/>
              </a:solidFill>
              <a:latin typeface="Arial" panose="020B0604020202020204" pitchFamily="34" charset="0"/>
            </a:endParaRPr>
          </a:p>
          <a:p>
            <a:pPr algn="ctr"/>
            <a:r>
              <a:rPr lang="en-US" b="1" dirty="0" smtClean="0">
                <a:solidFill>
                  <a:schemeClr val="bg1"/>
                </a:solidFill>
                <a:latin typeface="Arial" panose="020B0604020202020204" pitchFamily="34" charset="0"/>
              </a:rPr>
              <a:t>Abstract LBA26</a:t>
            </a:r>
            <a:endParaRPr lang="en-US" b="1" dirty="0">
              <a:solidFill>
                <a:schemeClr val="bg1"/>
              </a:solidFill>
              <a:latin typeface="Arial" panose="020B0604020202020204" pitchFamily="34" charset="0"/>
            </a:endParaRPr>
          </a:p>
        </p:txBody>
      </p:sp>
      <p:pic>
        <p:nvPicPr>
          <p:cNvPr id="8" name="Picture 7" descr="spain-flag.gif"/>
          <p:cNvPicPr>
            <a:picLocks noChangeAspect="1"/>
          </p:cNvPicPr>
          <p:nvPr/>
        </p:nvPicPr>
        <p:blipFill>
          <a:blip r:embed="rId4"/>
          <a:stretch>
            <a:fillRect/>
          </a:stretch>
        </p:blipFill>
        <p:spPr>
          <a:xfrm>
            <a:off x="7626249" y="5723153"/>
            <a:ext cx="1322944" cy="898923"/>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3" name="Table 242"/>
          <p:cNvGraphicFramePr>
            <a:graphicFrameLocks noGrp="1"/>
          </p:cNvGraphicFramePr>
          <p:nvPr>
            <p:extLst>
              <p:ext uri="{D42A27DB-BD31-4B8C-83A1-F6EECF244321}">
                <p14:modId xmlns:p14="http://schemas.microsoft.com/office/powerpoint/2010/main" val="4002917434"/>
              </p:ext>
            </p:extLst>
          </p:nvPr>
        </p:nvGraphicFramePr>
        <p:xfrm>
          <a:off x="4018290" y="1754830"/>
          <a:ext cx="4663013" cy="1647825"/>
        </p:xfrm>
        <a:graphic>
          <a:graphicData uri="http://schemas.openxmlformats.org/drawingml/2006/table">
            <a:tbl>
              <a:tblPr/>
              <a:tblGrid>
                <a:gridCol w="1801485"/>
                <a:gridCol w="1351898"/>
                <a:gridCol w="1509630"/>
              </a:tblGrid>
              <a:tr h="51835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FFFFFF"/>
                        </a:solidFill>
                        <a:effectLst/>
                        <a:latin typeface="Arial" charset="0"/>
                        <a:cs typeface="Arial" charset="0"/>
                      </a:endParaRPr>
                    </a:p>
                  </a:txBody>
                  <a:tcPr marL="91447" marR="91447" marT="45688" marB="45688" horzOverflow="overflow">
                    <a:lnL>
                      <a:noFill/>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9966"/>
                          </a:solidFill>
                          <a:effectLst/>
                          <a:latin typeface="Arial" charset="0"/>
                          <a:cs typeface="Arial" charset="0"/>
                        </a:rPr>
                        <a:t>No Bev</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9966"/>
                          </a:solidFill>
                          <a:effectLst/>
                          <a:latin typeface="Arial" charset="0"/>
                          <a:cs typeface="Arial" charset="0"/>
                        </a:rPr>
                        <a:t>(n = 225)</a:t>
                      </a:r>
                    </a:p>
                  </a:txBody>
                  <a:tcPr marL="91447" marR="91447"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smtClean="0">
                          <a:ln>
                            <a:noFill/>
                          </a:ln>
                          <a:solidFill>
                            <a:srgbClr val="CC66FF"/>
                          </a:solidFill>
                          <a:effectLst/>
                          <a:latin typeface="Arial" charset="0"/>
                          <a:cs typeface="Arial" charset="0"/>
                        </a:rPr>
                        <a:t>Bevacizumab</a:t>
                      </a:r>
                      <a:r>
                        <a:rPr kumimoji="0" lang="en-US" sz="1400" b="1" i="0" u="none" strike="noStrike" cap="none" normalizeH="0" baseline="0" dirty="0" smtClean="0">
                          <a:ln>
                            <a:noFill/>
                          </a:ln>
                          <a:solidFill>
                            <a:srgbClr val="CC66FF"/>
                          </a:solidFill>
                          <a:effectLst/>
                          <a:latin typeface="Arial" charset="0"/>
                          <a:cs typeface="Arial" charset="0"/>
                        </a:rPr>
                        <a:t> (n = 227)</a:t>
                      </a:r>
                    </a:p>
                  </a:txBody>
                  <a:tcPr marL="91457" marR="91457" marT="45734" marB="45734" horzOverflow="overflow">
                    <a:lnL w="12700" cap="flat" cmpd="sng" algn="ctr">
                      <a:no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0620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Events, n (%)</a:t>
                      </a:r>
                    </a:p>
                  </a:txBody>
                  <a:tcPr marL="91447" marR="91447" marT="45688" marB="45688" horzOverflow="overflow">
                    <a:lnL>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178 (79)</a:t>
                      </a:r>
                    </a:p>
                  </a:txBody>
                  <a:tcPr marL="91447" marR="91447"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170 (75)</a:t>
                      </a:r>
                    </a:p>
                  </a:txBody>
                  <a:tcPr marL="91457" marR="91457" marT="45734" marB="45734" horzOverflow="overflow">
                    <a:lnL w="12700" cap="flat" cmpd="sng" algn="ctr">
                      <a:no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91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Median </a:t>
                      </a:r>
                      <a:r>
                        <a:rPr kumimoji="0" lang="en-US" sz="1400" b="1" i="0" u="none" strike="noStrike" kern="1200" cap="none" normalizeH="0" baseline="0" dirty="0" smtClean="0">
                          <a:ln>
                            <a:noFill/>
                          </a:ln>
                          <a:solidFill>
                            <a:schemeClr val="bg1"/>
                          </a:solidFill>
                          <a:effectLst/>
                          <a:latin typeface="Arial" charset="0"/>
                          <a:ea typeface="+mn-ea"/>
                          <a:cs typeface="Arial" charset="0"/>
                        </a:rPr>
                        <a:t>OS, months</a:t>
                      </a:r>
                    </a:p>
                  </a:txBody>
                  <a:tcPr marL="91447" marR="0" marT="45688" marB="45688"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13.3</a:t>
                      </a:r>
                    </a:p>
                  </a:txBody>
                  <a:tcPr marL="91447" marR="91447"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16.8</a:t>
                      </a:r>
                    </a:p>
                  </a:txBody>
                  <a:tcPr marL="91457" marR="91457" marT="45734" marB="45734"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r h="51835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2E3192"/>
                        </a:solidFill>
                        <a:effectLst/>
                        <a:latin typeface="Arial" charset="0"/>
                        <a:cs typeface="Arial" charset="0"/>
                      </a:endParaRPr>
                    </a:p>
                  </a:txBody>
                  <a:tcPr marL="91457" marR="91457" marT="45734" marB="45734" horzOverflow="overflow">
                    <a:lnL>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HR = 0.765 (95% CI, 0.62–0.95)</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smtClean="0">
                          <a:ln>
                            <a:noFill/>
                          </a:ln>
                          <a:solidFill>
                            <a:schemeClr val="bg1"/>
                          </a:solidFill>
                          <a:effectLst/>
                          <a:latin typeface="Arial" charset="0"/>
                          <a:cs typeface="Arial" charset="0"/>
                        </a:rPr>
                        <a:t>P </a:t>
                      </a:r>
                      <a:r>
                        <a:rPr kumimoji="0" lang="en-US" sz="1400" b="1" i="0" u="none" strike="noStrike" cap="none" normalizeH="0" baseline="0" dirty="0" smtClean="0">
                          <a:ln>
                            <a:noFill/>
                          </a:ln>
                          <a:solidFill>
                            <a:schemeClr val="bg1"/>
                          </a:solidFill>
                          <a:effectLst/>
                          <a:latin typeface="Arial" charset="0"/>
                          <a:cs typeface="Arial" charset="0"/>
                        </a:rPr>
                        <a:t>= .0068</a:t>
                      </a:r>
                    </a:p>
                  </a:txBody>
                  <a:tcPr marL="91457" marR="91457"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hMerge="1">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rgbClr val="2E3192"/>
                        </a:solidFill>
                        <a:effectLst/>
                        <a:latin typeface="Arial" charset="0"/>
                        <a:cs typeface="Arial" charset="0"/>
                      </a:endParaRPr>
                    </a:p>
                  </a:txBody>
                  <a:tcPr horzOverflow="overflow">
                    <a:lnL w="12700" cap="flat" cmpd="sng" algn="ctr">
                      <a:no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4" name="Title 1"/>
          <p:cNvSpPr>
            <a:spLocks noGrp="1"/>
          </p:cNvSpPr>
          <p:nvPr>
            <p:ph type="title"/>
          </p:nvPr>
        </p:nvSpPr>
        <p:spPr>
          <a:xfrm>
            <a:off x="0" y="353661"/>
            <a:ext cx="9144000" cy="1143000"/>
          </a:xfrm>
        </p:spPr>
        <p:txBody>
          <a:bodyPr>
            <a:noAutofit/>
          </a:bodyPr>
          <a:lstStyle/>
          <a:p>
            <a:pPr>
              <a:lnSpc>
                <a:spcPct val="85000"/>
              </a:lnSpc>
            </a:pPr>
            <a:r>
              <a:rPr lang="en-US" sz="3400" b="1" dirty="0" smtClean="0"/>
              <a:t>GOG 240.6: Final Protocol-Specified OS</a:t>
            </a:r>
            <a:r>
              <a:rPr lang="en-US" sz="3400" dirty="0" smtClean="0"/>
              <a:t> </a:t>
            </a:r>
            <a:r>
              <a:rPr lang="en-US" sz="3400" b="1" dirty="0" err="1" smtClean="0"/>
              <a:t>ChemoRx</a:t>
            </a:r>
            <a:r>
              <a:rPr lang="en-US" sz="3400" b="1" dirty="0" smtClean="0"/>
              <a:t> vs </a:t>
            </a:r>
            <a:r>
              <a:rPr lang="en-US" sz="3400" b="1" dirty="0" err="1" smtClean="0"/>
              <a:t>ChemoRx</a:t>
            </a:r>
            <a:r>
              <a:rPr lang="en-US" sz="3400" b="1" dirty="0" smtClean="0"/>
              <a:t> Plus Bev</a:t>
            </a:r>
          </a:p>
        </p:txBody>
      </p:sp>
      <p:grpSp>
        <p:nvGrpSpPr>
          <p:cNvPr id="245" name="Group 5"/>
          <p:cNvGrpSpPr/>
          <p:nvPr/>
        </p:nvGrpSpPr>
        <p:grpSpPr>
          <a:xfrm>
            <a:off x="2164049" y="1977259"/>
            <a:ext cx="5406739" cy="3038114"/>
            <a:chOff x="2164049" y="1977259"/>
            <a:chExt cx="5406739" cy="3038114"/>
          </a:xfrm>
        </p:grpSpPr>
        <p:grpSp>
          <p:nvGrpSpPr>
            <p:cNvPr id="246" name="Group 6"/>
            <p:cNvGrpSpPr/>
            <p:nvPr/>
          </p:nvGrpSpPr>
          <p:grpSpPr>
            <a:xfrm>
              <a:off x="2164049" y="2039764"/>
              <a:ext cx="64008" cy="2908202"/>
              <a:chOff x="2164049" y="2039764"/>
              <a:chExt cx="64008" cy="2908202"/>
            </a:xfrm>
          </p:grpSpPr>
          <p:cxnSp>
            <p:nvCxnSpPr>
              <p:cNvPr id="258" name="Straight Connector 257"/>
              <p:cNvCxnSpPr/>
              <p:nvPr/>
            </p:nvCxnSpPr>
            <p:spPr>
              <a:xfrm>
                <a:off x="2164049" y="4947966"/>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164049" y="4368664"/>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2164049" y="378643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2164049" y="3204214"/>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2164049" y="262198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2164049" y="2039764"/>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7" name="Group 7"/>
            <p:cNvGrpSpPr/>
            <p:nvPr/>
          </p:nvGrpSpPr>
          <p:grpSpPr>
            <a:xfrm>
              <a:off x="2232025" y="4951365"/>
              <a:ext cx="4818540" cy="64008"/>
              <a:chOff x="2232025" y="4951365"/>
              <a:chExt cx="4818540" cy="64008"/>
            </a:xfrm>
          </p:grpSpPr>
          <p:cxnSp>
            <p:nvCxnSpPr>
              <p:cNvPr id="252" name="Straight Connector 251"/>
              <p:cNvCxnSpPr/>
              <p:nvPr/>
            </p:nvCxnSpPr>
            <p:spPr>
              <a:xfrm rot="5400000">
                <a:off x="2200021"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rot="5400000">
                <a:off x="3163553"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rot="5400000">
                <a:off x="4127305"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rot="5400000">
                <a:off x="5091057"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rot="5400000">
                <a:off x="6054809"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rot="5400000">
                <a:off x="7018561"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48" name="Group 8"/>
            <p:cNvGrpSpPr/>
            <p:nvPr/>
          </p:nvGrpSpPr>
          <p:grpSpPr>
            <a:xfrm>
              <a:off x="2225675" y="1977259"/>
              <a:ext cx="5345113" cy="2970707"/>
              <a:chOff x="2225675" y="1977259"/>
              <a:chExt cx="5345113" cy="2970707"/>
            </a:xfrm>
          </p:grpSpPr>
          <p:sp>
            <p:nvSpPr>
              <p:cNvPr id="250" name="Y Axis"/>
              <p:cNvSpPr>
                <a:spLocks noChangeShapeType="1"/>
              </p:cNvSpPr>
              <p:nvPr/>
            </p:nvSpPr>
            <p:spPr bwMode="auto">
              <a:xfrm>
                <a:off x="2232025" y="1977259"/>
                <a:ext cx="0" cy="2970707"/>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51" name="X Axis"/>
              <p:cNvSpPr>
                <a:spLocks noChangeShapeType="1"/>
              </p:cNvSpPr>
              <p:nvPr/>
            </p:nvSpPr>
            <p:spPr bwMode="auto">
              <a:xfrm>
                <a:off x="2225675" y="4947966"/>
                <a:ext cx="534511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Arial" panose="020B0604020202020204" pitchFamily="34" charset="0"/>
                  <a:cs typeface="Arial" panose="020B0604020202020204" pitchFamily="34" charset="0"/>
                </a:endParaRPr>
              </a:p>
            </p:txBody>
          </p:sp>
        </p:grpSp>
      </p:grpSp>
      <p:sp>
        <p:nvSpPr>
          <p:cNvPr id="266" name="Freeform 19"/>
          <p:cNvSpPr>
            <a:spLocks/>
          </p:cNvSpPr>
          <p:nvPr/>
        </p:nvSpPr>
        <p:spPr bwMode="auto">
          <a:xfrm>
            <a:off x="2211279" y="2035543"/>
            <a:ext cx="4252639" cy="2622703"/>
          </a:xfrm>
          <a:custGeom>
            <a:avLst/>
            <a:gdLst>
              <a:gd name="T0" fmla="*/ 69 w 3165"/>
              <a:gd name="T1" fmla="*/ 9 h 1956"/>
              <a:gd name="T2" fmla="*/ 116 w 3165"/>
              <a:gd name="T3" fmla="*/ 42 h 1956"/>
              <a:gd name="T4" fmla="*/ 137 w 3165"/>
              <a:gd name="T5" fmla="*/ 59 h 1956"/>
              <a:gd name="T6" fmla="*/ 152 w 3165"/>
              <a:gd name="T7" fmla="*/ 78 h 1956"/>
              <a:gd name="T8" fmla="*/ 185 w 3165"/>
              <a:gd name="T9" fmla="*/ 147 h 1956"/>
              <a:gd name="T10" fmla="*/ 220 w 3165"/>
              <a:gd name="T11" fmla="*/ 196 h 1956"/>
              <a:gd name="T12" fmla="*/ 251 w 3165"/>
              <a:gd name="T13" fmla="*/ 248 h 1956"/>
              <a:gd name="T14" fmla="*/ 289 w 3165"/>
              <a:gd name="T15" fmla="*/ 301 h 1956"/>
              <a:gd name="T16" fmla="*/ 310 w 3165"/>
              <a:gd name="T17" fmla="*/ 329 h 1956"/>
              <a:gd name="T18" fmla="*/ 331 w 3165"/>
              <a:gd name="T19" fmla="*/ 376 h 1956"/>
              <a:gd name="T20" fmla="*/ 343 w 3165"/>
              <a:gd name="T21" fmla="*/ 398 h 1956"/>
              <a:gd name="T22" fmla="*/ 358 w 3165"/>
              <a:gd name="T23" fmla="*/ 443 h 1956"/>
              <a:gd name="T24" fmla="*/ 386 w 3165"/>
              <a:gd name="T25" fmla="*/ 469 h 1956"/>
              <a:gd name="T26" fmla="*/ 414 w 3165"/>
              <a:gd name="T27" fmla="*/ 495 h 1956"/>
              <a:gd name="T28" fmla="*/ 429 w 3165"/>
              <a:gd name="T29" fmla="*/ 537 h 1956"/>
              <a:gd name="T30" fmla="*/ 476 w 3165"/>
              <a:gd name="T31" fmla="*/ 563 h 1956"/>
              <a:gd name="T32" fmla="*/ 490 w 3165"/>
              <a:gd name="T33" fmla="*/ 623 h 1956"/>
              <a:gd name="T34" fmla="*/ 504 w 3165"/>
              <a:gd name="T35" fmla="*/ 677 h 1956"/>
              <a:gd name="T36" fmla="*/ 545 w 3165"/>
              <a:gd name="T37" fmla="*/ 710 h 1956"/>
              <a:gd name="T38" fmla="*/ 559 w 3165"/>
              <a:gd name="T39" fmla="*/ 736 h 1956"/>
              <a:gd name="T40" fmla="*/ 580 w 3165"/>
              <a:gd name="T41" fmla="*/ 784 h 1956"/>
              <a:gd name="T42" fmla="*/ 627 w 3165"/>
              <a:gd name="T43" fmla="*/ 848 h 1956"/>
              <a:gd name="T44" fmla="*/ 642 w 3165"/>
              <a:gd name="T45" fmla="*/ 876 h 1956"/>
              <a:gd name="T46" fmla="*/ 663 w 3165"/>
              <a:gd name="T47" fmla="*/ 938 h 1956"/>
              <a:gd name="T48" fmla="*/ 717 w 3165"/>
              <a:gd name="T49" fmla="*/ 980 h 1956"/>
              <a:gd name="T50" fmla="*/ 743 w 3165"/>
              <a:gd name="T51" fmla="*/ 1021 h 1956"/>
              <a:gd name="T52" fmla="*/ 781 w 3165"/>
              <a:gd name="T53" fmla="*/ 1063 h 1956"/>
              <a:gd name="T54" fmla="*/ 814 w 3165"/>
              <a:gd name="T55" fmla="*/ 1092 h 1956"/>
              <a:gd name="T56" fmla="*/ 829 w 3165"/>
              <a:gd name="T57" fmla="*/ 1113 h 1956"/>
              <a:gd name="T58" fmla="*/ 890 w 3165"/>
              <a:gd name="T59" fmla="*/ 1153 h 1956"/>
              <a:gd name="T60" fmla="*/ 911 w 3165"/>
              <a:gd name="T61" fmla="*/ 1189 h 1956"/>
              <a:gd name="T62" fmla="*/ 940 w 3165"/>
              <a:gd name="T63" fmla="*/ 1215 h 1956"/>
              <a:gd name="T64" fmla="*/ 994 w 3165"/>
              <a:gd name="T65" fmla="*/ 1250 h 1956"/>
              <a:gd name="T66" fmla="*/ 1016 w 3165"/>
              <a:gd name="T67" fmla="*/ 1276 h 1956"/>
              <a:gd name="T68" fmla="*/ 1063 w 3165"/>
              <a:gd name="T69" fmla="*/ 1326 h 1956"/>
              <a:gd name="T70" fmla="*/ 1155 w 3165"/>
              <a:gd name="T71" fmla="*/ 1345 h 1956"/>
              <a:gd name="T72" fmla="*/ 1167 w 3165"/>
              <a:gd name="T73" fmla="*/ 1402 h 1956"/>
              <a:gd name="T74" fmla="*/ 1238 w 3165"/>
              <a:gd name="T75" fmla="*/ 1452 h 1956"/>
              <a:gd name="T76" fmla="*/ 1311 w 3165"/>
              <a:gd name="T77" fmla="*/ 1480 h 1956"/>
              <a:gd name="T78" fmla="*/ 1349 w 3165"/>
              <a:gd name="T79" fmla="*/ 1502 h 1956"/>
              <a:gd name="T80" fmla="*/ 1397 w 3165"/>
              <a:gd name="T81" fmla="*/ 1535 h 1956"/>
              <a:gd name="T82" fmla="*/ 1432 w 3165"/>
              <a:gd name="T83" fmla="*/ 1563 h 1956"/>
              <a:gd name="T84" fmla="*/ 1562 w 3165"/>
              <a:gd name="T85" fmla="*/ 1596 h 1956"/>
              <a:gd name="T86" fmla="*/ 1605 w 3165"/>
              <a:gd name="T87" fmla="*/ 1622 h 1956"/>
              <a:gd name="T88" fmla="*/ 1695 w 3165"/>
              <a:gd name="T89" fmla="*/ 1644 h 1956"/>
              <a:gd name="T90" fmla="*/ 1771 w 3165"/>
              <a:gd name="T91" fmla="*/ 1686 h 1956"/>
              <a:gd name="T92" fmla="*/ 1929 w 3165"/>
              <a:gd name="T93" fmla="*/ 1715 h 1956"/>
              <a:gd name="T94" fmla="*/ 1979 w 3165"/>
              <a:gd name="T95" fmla="*/ 1743 h 1956"/>
              <a:gd name="T96" fmla="*/ 2055 w 3165"/>
              <a:gd name="T97" fmla="*/ 1776 h 1956"/>
              <a:gd name="T98" fmla="*/ 2090 w 3165"/>
              <a:gd name="T99" fmla="*/ 1802 h 1956"/>
              <a:gd name="T100" fmla="*/ 2244 w 3165"/>
              <a:gd name="T101" fmla="*/ 1845 h 1956"/>
              <a:gd name="T102" fmla="*/ 2422 w 3165"/>
              <a:gd name="T103" fmla="*/ 1892 h 1956"/>
              <a:gd name="T104" fmla="*/ 2467 w 3165"/>
              <a:gd name="T105" fmla="*/ 1935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65" h="1956">
                <a:moveTo>
                  <a:pt x="0" y="0"/>
                </a:moveTo>
                <a:lnTo>
                  <a:pt x="33" y="0"/>
                </a:lnTo>
                <a:lnTo>
                  <a:pt x="33" y="9"/>
                </a:lnTo>
                <a:lnTo>
                  <a:pt x="69" y="9"/>
                </a:lnTo>
                <a:lnTo>
                  <a:pt x="69" y="28"/>
                </a:lnTo>
                <a:lnTo>
                  <a:pt x="73" y="28"/>
                </a:lnTo>
                <a:lnTo>
                  <a:pt x="73" y="42"/>
                </a:lnTo>
                <a:lnTo>
                  <a:pt x="116" y="42"/>
                </a:lnTo>
                <a:lnTo>
                  <a:pt x="116" y="54"/>
                </a:lnTo>
                <a:lnTo>
                  <a:pt x="123" y="54"/>
                </a:lnTo>
                <a:lnTo>
                  <a:pt x="123" y="59"/>
                </a:lnTo>
                <a:lnTo>
                  <a:pt x="137" y="59"/>
                </a:lnTo>
                <a:lnTo>
                  <a:pt x="137" y="73"/>
                </a:lnTo>
                <a:lnTo>
                  <a:pt x="144" y="73"/>
                </a:lnTo>
                <a:lnTo>
                  <a:pt x="144" y="78"/>
                </a:lnTo>
                <a:lnTo>
                  <a:pt x="152" y="78"/>
                </a:lnTo>
                <a:lnTo>
                  <a:pt x="152" y="128"/>
                </a:lnTo>
                <a:lnTo>
                  <a:pt x="156" y="128"/>
                </a:lnTo>
                <a:lnTo>
                  <a:pt x="156" y="147"/>
                </a:lnTo>
                <a:lnTo>
                  <a:pt x="185" y="147"/>
                </a:lnTo>
                <a:lnTo>
                  <a:pt x="185" y="175"/>
                </a:lnTo>
                <a:lnTo>
                  <a:pt x="199" y="175"/>
                </a:lnTo>
                <a:lnTo>
                  <a:pt x="199" y="196"/>
                </a:lnTo>
                <a:lnTo>
                  <a:pt x="220" y="196"/>
                </a:lnTo>
                <a:lnTo>
                  <a:pt x="220" y="229"/>
                </a:lnTo>
                <a:lnTo>
                  <a:pt x="242" y="229"/>
                </a:lnTo>
                <a:lnTo>
                  <a:pt x="242" y="248"/>
                </a:lnTo>
                <a:lnTo>
                  <a:pt x="251" y="248"/>
                </a:lnTo>
                <a:lnTo>
                  <a:pt x="251" y="267"/>
                </a:lnTo>
                <a:lnTo>
                  <a:pt x="275" y="267"/>
                </a:lnTo>
                <a:lnTo>
                  <a:pt x="275" y="301"/>
                </a:lnTo>
                <a:lnTo>
                  <a:pt x="289" y="301"/>
                </a:lnTo>
                <a:lnTo>
                  <a:pt x="289" y="315"/>
                </a:lnTo>
                <a:lnTo>
                  <a:pt x="303" y="315"/>
                </a:lnTo>
                <a:lnTo>
                  <a:pt x="303" y="329"/>
                </a:lnTo>
                <a:lnTo>
                  <a:pt x="310" y="329"/>
                </a:lnTo>
                <a:lnTo>
                  <a:pt x="310" y="369"/>
                </a:lnTo>
                <a:lnTo>
                  <a:pt x="324" y="369"/>
                </a:lnTo>
                <a:lnTo>
                  <a:pt x="324" y="376"/>
                </a:lnTo>
                <a:lnTo>
                  <a:pt x="331" y="376"/>
                </a:lnTo>
                <a:lnTo>
                  <a:pt x="331" y="383"/>
                </a:lnTo>
                <a:lnTo>
                  <a:pt x="339" y="383"/>
                </a:lnTo>
                <a:lnTo>
                  <a:pt x="339" y="398"/>
                </a:lnTo>
                <a:lnTo>
                  <a:pt x="343" y="398"/>
                </a:lnTo>
                <a:lnTo>
                  <a:pt x="343" y="419"/>
                </a:lnTo>
                <a:lnTo>
                  <a:pt x="350" y="419"/>
                </a:lnTo>
                <a:lnTo>
                  <a:pt x="350" y="443"/>
                </a:lnTo>
                <a:lnTo>
                  <a:pt x="358" y="443"/>
                </a:lnTo>
                <a:lnTo>
                  <a:pt x="358" y="452"/>
                </a:lnTo>
                <a:lnTo>
                  <a:pt x="372" y="452"/>
                </a:lnTo>
                <a:lnTo>
                  <a:pt x="372" y="469"/>
                </a:lnTo>
                <a:lnTo>
                  <a:pt x="386" y="469"/>
                </a:lnTo>
                <a:lnTo>
                  <a:pt x="386" y="476"/>
                </a:lnTo>
                <a:lnTo>
                  <a:pt x="407" y="476"/>
                </a:lnTo>
                <a:lnTo>
                  <a:pt x="407" y="495"/>
                </a:lnTo>
                <a:lnTo>
                  <a:pt x="414" y="495"/>
                </a:lnTo>
                <a:lnTo>
                  <a:pt x="414" y="518"/>
                </a:lnTo>
                <a:lnTo>
                  <a:pt x="421" y="518"/>
                </a:lnTo>
                <a:lnTo>
                  <a:pt x="421" y="537"/>
                </a:lnTo>
                <a:lnTo>
                  <a:pt x="429" y="537"/>
                </a:lnTo>
                <a:lnTo>
                  <a:pt x="429" y="547"/>
                </a:lnTo>
                <a:lnTo>
                  <a:pt x="450" y="547"/>
                </a:lnTo>
                <a:lnTo>
                  <a:pt x="450" y="563"/>
                </a:lnTo>
                <a:lnTo>
                  <a:pt x="476" y="563"/>
                </a:lnTo>
                <a:lnTo>
                  <a:pt x="476" y="580"/>
                </a:lnTo>
                <a:lnTo>
                  <a:pt x="483" y="580"/>
                </a:lnTo>
                <a:lnTo>
                  <a:pt x="483" y="623"/>
                </a:lnTo>
                <a:lnTo>
                  <a:pt x="490" y="623"/>
                </a:lnTo>
                <a:lnTo>
                  <a:pt x="490" y="649"/>
                </a:lnTo>
                <a:lnTo>
                  <a:pt x="497" y="649"/>
                </a:lnTo>
                <a:lnTo>
                  <a:pt x="497" y="677"/>
                </a:lnTo>
                <a:lnTo>
                  <a:pt x="504" y="677"/>
                </a:lnTo>
                <a:lnTo>
                  <a:pt x="504" y="691"/>
                </a:lnTo>
                <a:lnTo>
                  <a:pt x="518" y="691"/>
                </a:lnTo>
                <a:lnTo>
                  <a:pt x="518" y="710"/>
                </a:lnTo>
                <a:lnTo>
                  <a:pt x="545" y="710"/>
                </a:lnTo>
                <a:lnTo>
                  <a:pt x="545" y="729"/>
                </a:lnTo>
                <a:lnTo>
                  <a:pt x="552" y="729"/>
                </a:lnTo>
                <a:lnTo>
                  <a:pt x="552" y="736"/>
                </a:lnTo>
                <a:lnTo>
                  <a:pt x="559" y="736"/>
                </a:lnTo>
                <a:lnTo>
                  <a:pt x="559" y="744"/>
                </a:lnTo>
                <a:lnTo>
                  <a:pt x="571" y="744"/>
                </a:lnTo>
                <a:lnTo>
                  <a:pt x="571" y="784"/>
                </a:lnTo>
                <a:lnTo>
                  <a:pt x="580" y="784"/>
                </a:lnTo>
                <a:lnTo>
                  <a:pt x="580" y="826"/>
                </a:lnTo>
                <a:lnTo>
                  <a:pt x="620" y="826"/>
                </a:lnTo>
                <a:lnTo>
                  <a:pt x="620" y="848"/>
                </a:lnTo>
                <a:lnTo>
                  <a:pt x="627" y="848"/>
                </a:lnTo>
                <a:lnTo>
                  <a:pt x="627" y="869"/>
                </a:lnTo>
                <a:lnTo>
                  <a:pt x="634" y="869"/>
                </a:lnTo>
                <a:lnTo>
                  <a:pt x="634" y="876"/>
                </a:lnTo>
                <a:lnTo>
                  <a:pt x="642" y="876"/>
                </a:lnTo>
                <a:lnTo>
                  <a:pt x="642" y="916"/>
                </a:lnTo>
                <a:lnTo>
                  <a:pt x="656" y="916"/>
                </a:lnTo>
                <a:lnTo>
                  <a:pt x="656" y="938"/>
                </a:lnTo>
                <a:lnTo>
                  <a:pt x="663" y="938"/>
                </a:lnTo>
                <a:lnTo>
                  <a:pt x="663" y="966"/>
                </a:lnTo>
                <a:lnTo>
                  <a:pt x="705" y="966"/>
                </a:lnTo>
                <a:lnTo>
                  <a:pt x="705" y="980"/>
                </a:lnTo>
                <a:lnTo>
                  <a:pt x="717" y="980"/>
                </a:lnTo>
                <a:lnTo>
                  <a:pt x="717" y="1002"/>
                </a:lnTo>
                <a:lnTo>
                  <a:pt x="724" y="1002"/>
                </a:lnTo>
                <a:lnTo>
                  <a:pt x="724" y="1021"/>
                </a:lnTo>
                <a:lnTo>
                  <a:pt x="743" y="1021"/>
                </a:lnTo>
                <a:lnTo>
                  <a:pt x="743" y="1030"/>
                </a:lnTo>
                <a:lnTo>
                  <a:pt x="774" y="1030"/>
                </a:lnTo>
                <a:lnTo>
                  <a:pt x="774" y="1063"/>
                </a:lnTo>
                <a:lnTo>
                  <a:pt x="781" y="1063"/>
                </a:lnTo>
                <a:lnTo>
                  <a:pt x="781" y="1070"/>
                </a:lnTo>
                <a:lnTo>
                  <a:pt x="788" y="1070"/>
                </a:lnTo>
                <a:lnTo>
                  <a:pt x="788" y="1092"/>
                </a:lnTo>
                <a:lnTo>
                  <a:pt x="814" y="1092"/>
                </a:lnTo>
                <a:lnTo>
                  <a:pt x="814" y="1104"/>
                </a:lnTo>
                <a:lnTo>
                  <a:pt x="821" y="1104"/>
                </a:lnTo>
                <a:lnTo>
                  <a:pt x="821" y="1113"/>
                </a:lnTo>
                <a:lnTo>
                  <a:pt x="829" y="1113"/>
                </a:lnTo>
                <a:lnTo>
                  <a:pt x="829" y="1125"/>
                </a:lnTo>
                <a:lnTo>
                  <a:pt x="864" y="1125"/>
                </a:lnTo>
                <a:lnTo>
                  <a:pt x="864" y="1153"/>
                </a:lnTo>
                <a:lnTo>
                  <a:pt x="890" y="1153"/>
                </a:lnTo>
                <a:lnTo>
                  <a:pt x="890" y="1172"/>
                </a:lnTo>
                <a:lnTo>
                  <a:pt x="897" y="1172"/>
                </a:lnTo>
                <a:lnTo>
                  <a:pt x="897" y="1189"/>
                </a:lnTo>
                <a:lnTo>
                  <a:pt x="911" y="1189"/>
                </a:lnTo>
                <a:lnTo>
                  <a:pt x="911" y="1208"/>
                </a:lnTo>
                <a:lnTo>
                  <a:pt x="933" y="1208"/>
                </a:lnTo>
                <a:lnTo>
                  <a:pt x="933" y="1215"/>
                </a:lnTo>
                <a:lnTo>
                  <a:pt x="940" y="1215"/>
                </a:lnTo>
                <a:lnTo>
                  <a:pt x="940" y="1229"/>
                </a:lnTo>
                <a:lnTo>
                  <a:pt x="961" y="1229"/>
                </a:lnTo>
                <a:lnTo>
                  <a:pt x="961" y="1250"/>
                </a:lnTo>
                <a:lnTo>
                  <a:pt x="994" y="1250"/>
                </a:lnTo>
                <a:lnTo>
                  <a:pt x="994" y="1258"/>
                </a:lnTo>
                <a:lnTo>
                  <a:pt x="1001" y="1258"/>
                </a:lnTo>
                <a:lnTo>
                  <a:pt x="1001" y="1276"/>
                </a:lnTo>
                <a:lnTo>
                  <a:pt x="1016" y="1276"/>
                </a:lnTo>
                <a:lnTo>
                  <a:pt x="1016" y="1312"/>
                </a:lnTo>
                <a:lnTo>
                  <a:pt x="1044" y="1312"/>
                </a:lnTo>
                <a:lnTo>
                  <a:pt x="1044" y="1326"/>
                </a:lnTo>
                <a:lnTo>
                  <a:pt x="1063" y="1326"/>
                </a:lnTo>
                <a:lnTo>
                  <a:pt x="1063" y="1333"/>
                </a:lnTo>
                <a:lnTo>
                  <a:pt x="1106" y="1333"/>
                </a:lnTo>
                <a:lnTo>
                  <a:pt x="1106" y="1345"/>
                </a:lnTo>
                <a:lnTo>
                  <a:pt x="1155" y="1345"/>
                </a:lnTo>
                <a:lnTo>
                  <a:pt x="1155" y="1366"/>
                </a:lnTo>
                <a:lnTo>
                  <a:pt x="1162" y="1366"/>
                </a:lnTo>
                <a:lnTo>
                  <a:pt x="1167" y="1366"/>
                </a:lnTo>
                <a:lnTo>
                  <a:pt x="1167" y="1402"/>
                </a:lnTo>
                <a:lnTo>
                  <a:pt x="1217" y="1402"/>
                </a:lnTo>
                <a:lnTo>
                  <a:pt x="1217" y="1445"/>
                </a:lnTo>
                <a:lnTo>
                  <a:pt x="1238" y="1445"/>
                </a:lnTo>
                <a:lnTo>
                  <a:pt x="1238" y="1452"/>
                </a:lnTo>
                <a:lnTo>
                  <a:pt x="1293" y="1452"/>
                </a:lnTo>
                <a:lnTo>
                  <a:pt x="1293" y="1473"/>
                </a:lnTo>
                <a:lnTo>
                  <a:pt x="1311" y="1473"/>
                </a:lnTo>
                <a:lnTo>
                  <a:pt x="1311" y="1480"/>
                </a:lnTo>
                <a:lnTo>
                  <a:pt x="1319" y="1480"/>
                </a:lnTo>
                <a:lnTo>
                  <a:pt x="1319" y="1485"/>
                </a:lnTo>
                <a:lnTo>
                  <a:pt x="1349" y="1485"/>
                </a:lnTo>
                <a:lnTo>
                  <a:pt x="1349" y="1502"/>
                </a:lnTo>
                <a:lnTo>
                  <a:pt x="1361" y="1502"/>
                </a:lnTo>
                <a:lnTo>
                  <a:pt x="1361" y="1520"/>
                </a:lnTo>
                <a:lnTo>
                  <a:pt x="1397" y="1520"/>
                </a:lnTo>
                <a:lnTo>
                  <a:pt x="1397" y="1535"/>
                </a:lnTo>
                <a:lnTo>
                  <a:pt x="1409" y="1535"/>
                </a:lnTo>
                <a:lnTo>
                  <a:pt x="1409" y="1542"/>
                </a:lnTo>
                <a:lnTo>
                  <a:pt x="1432" y="1542"/>
                </a:lnTo>
                <a:lnTo>
                  <a:pt x="1432" y="1563"/>
                </a:lnTo>
                <a:lnTo>
                  <a:pt x="1494" y="1563"/>
                </a:lnTo>
                <a:lnTo>
                  <a:pt x="1494" y="1575"/>
                </a:lnTo>
                <a:lnTo>
                  <a:pt x="1562" y="1575"/>
                </a:lnTo>
                <a:lnTo>
                  <a:pt x="1562" y="1596"/>
                </a:lnTo>
                <a:lnTo>
                  <a:pt x="1577" y="1596"/>
                </a:lnTo>
                <a:lnTo>
                  <a:pt x="1577" y="1610"/>
                </a:lnTo>
                <a:lnTo>
                  <a:pt x="1605" y="1610"/>
                </a:lnTo>
                <a:lnTo>
                  <a:pt x="1605" y="1622"/>
                </a:lnTo>
                <a:lnTo>
                  <a:pt x="1617" y="1622"/>
                </a:lnTo>
                <a:lnTo>
                  <a:pt x="1617" y="1639"/>
                </a:lnTo>
                <a:lnTo>
                  <a:pt x="1695" y="1639"/>
                </a:lnTo>
                <a:lnTo>
                  <a:pt x="1695" y="1644"/>
                </a:lnTo>
                <a:lnTo>
                  <a:pt x="1742" y="1644"/>
                </a:lnTo>
                <a:lnTo>
                  <a:pt x="1742" y="1658"/>
                </a:lnTo>
                <a:lnTo>
                  <a:pt x="1771" y="1658"/>
                </a:lnTo>
                <a:lnTo>
                  <a:pt x="1771" y="1686"/>
                </a:lnTo>
                <a:lnTo>
                  <a:pt x="1832" y="1686"/>
                </a:lnTo>
                <a:lnTo>
                  <a:pt x="1832" y="1693"/>
                </a:lnTo>
                <a:lnTo>
                  <a:pt x="1929" y="1693"/>
                </a:lnTo>
                <a:lnTo>
                  <a:pt x="1929" y="1715"/>
                </a:lnTo>
                <a:lnTo>
                  <a:pt x="1929" y="1729"/>
                </a:lnTo>
                <a:lnTo>
                  <a:pt x="1958" y="1729"/>
                </a:lnTo>
                <a:lnTo>
                  <a:pt x="1979" y="1729"/>
                </a:lnTo>
                <a:lnTo>
                  <a:pt x="1979" y="1743"/>
                </a:lnTo>
                <a:lnTo>
                  <a:pt x="2048" y="1743"/>
                </a:lnTo>
                <a:lnTo>
                  <a:pt x="2048" y="1762"/>
                </a:lnTo>
                <a:lnTo>
                  <a:pt x="2055" y="1762"/>
                </a:lnTo>
                <a:lnTo>
                  <a:pt x="2055" y="1776"/>
                </a:lnTo>
                <a:lnTo>
                  <a:pt x="2069" y="1776"/>
                </a:lnTo>
                <a:lnTo>
                  <a:pt x="2069" y="1798"/>
                </a:lnTo>
                <a:lnTo>
                  <a:pt x="2069" y="1802"/>
                </a:lnTo>
                <a:lnTo>
                  <a:pt x="2090" y="1802"/>
                </a:lnTo>
                <a:lnTo>
                  <a:pt x="2090" y="1831"/>
                </a:lnTo>
                <a:lnTo>
                  <a:pt x="2154" y="1831"/>
                </a:lnTo>
                <a:lnTo>
                  <a:pt x="2154" y="1845"/>
                </a:lnTo>
                <a:lnTo>
                  <a:pt x="2244" y="1845"/>
                </a:lnTo>
                <a:lnTo>
                  <a:pt x="2244" y="1869"/>
                </a:lnTo>
                <a:lnTo>
                  <a:pt x="2367" y="1869"/>
                </a:lnTo>
                <a:lnTo>
                  <a:pt x="2367" y="1892"/>
                </a:lnTo>
                <a:lnTo>
                  <a:pt x="2422" y="1892"/>
                </a:lnTo>
                <a:lnTo>
                  <a:pt x="2422" y="1916"/>
                </a:lnTo>
                <a:lnTo>
                  <a:pt x="2450" y="1916"/>
                </a:lnTo>
                <a:lnTo>
                  <a:pt x="2450" y="1935"/>
                </a:lnTo>
                <a:lnTo>
                  <a:pt x="2467" y="1935"/>
                </a:lnTo>
                <a:lnTo>
                  <a:pt x="2467" y="1956"/>
                </a:lnTo>
                <a:lnTo>
                  <a:pt x="3165" y="1956"/>
                </a:lnTo>
              </a:path>
            </a:pathLst>
          </a:custGeom>
          <a:noFill/>
          <a:ln w="19050" cap="flat">
            <a:solidFill>
              <a:srgbClr val="FF99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nvGrpSpPr>
          <p:cNvPr id="267" name="Group 24"/>
          <p:cNvGrpSpPr/>
          <p:nvPr/>
        </p:nvGrpSpPr>
        <p:grpSpPr>
          <a:xfrm>
            <a:off x="2192468" y="2006044"/>
            <a:ext cx="4271449" cy="2684383"/>
            <a:chOff x="1479551" y="2176463"/>
            <a:chExt cx="5046662" cy="3178176"/>
          </a:xfrm>
        </p:grpSpPr>
        <p:grpSp>
          <p:nvGrpSpPr>
            <p:cNvPr id="268" name="Group 25"/>
            <p:cNvGrpSpPr/>
            <p:nvPr/>
          </p:nvGrpSpPr>
          <p:grpSpPr>
            <a:xfrm>
              <a:off x="1479551" y="2176463"/>
              <a:ext cx="101600" cy="76200"/>
              <a:chOff x="1479551" y="2176463"/>
              <a:chExt cx="101600" cy="76200"/>
            </a:xfrm>
          </p:grpSpPr>
          <p:sp>
            <p:nvSpPr>
              <p:cNvPr id="353" name="Line 20"/>
              <p:cNvSpPr>
                <a:spLocks noChangeShapeType="1"/>
              </p:cNvSpPr>
              <p:nvPr/>
            </p:nvSpPr>
            <p:spPr bwMode="auto">
              <a:xfrm>
                <a:off x="1517651" y="2176463"/>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54" name="Line 21"/>
              <p:cNvSpPr>
                <a:spLocks noChangeShapeType="1"/>
              </p:cNvSpPr>
              <p:nvPr/>
            </p:nvSpPr>
            <p:spPr bwMode="auto">
              <a:xfrm>
                <a:off x="1479551" y="22145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55" name="Line 22"/>
              <p:cNvSpPr>
                <a:spLocks noChangeShapeType="1"/>
              </p:cNvSpPr>
              <p:nvPr/>
            </p:nvSpPr>
            <p:spPr bwMode="auto">
              <a:xfrm>
                <a:off x="1543051" y="2176463"/>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56" name="Line 23"/>
              <p:cNvSpPr>
                <a:spLocks noChangeShapeType="1"/>
              </p:cNvSpPr>
              <p:nvPr/>
            </p:nvSpPr>
            <p:spPr bwMode="auto">
              <a:xfrm>
                <a:off x="1501776" y="22145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269" name="Group 26"/>
            <p:cNvGrpSpPr/>
            <p:nvPr/>
          </p:nvGrpSpPr>
          <p:grpSpPr>
            <a:xfrm>
              <a:off x="1701801" y="2365376"/>
              <a:ext cx="4824412" cy="2989263"/>
              <a:chOff x="1701801" y="2365376"/>
              <a:chExt cx="4824412" cy="2989263"/>
            </a:xfrm>
          </p:grpSpPr>
          <p:sp>
            <p:nvSpPr>
              <p:cNvPr id="270" name="Line 24"/>
              <p:cNvSpPr>
                <a:spLocks noChangeShapeType="1"/>
              </p:cNvSpPr>
              <p:nvPr/>
            </p:nvSpPr>
            <p:spPr bwMode="auto">
              <a:xfrm>
                <a:off x="1738313" y="236537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1" name="Line 25"/>
              <p:cNvSpPr>
                <a:spLocks noChangeShapeType="1"/>
              </p:cNvSpPr>
              <p:nvPr/>
            </p:nvSpPr>
            <p:spPr bwMode="auto">
              <a:xfrm>
                <a:off x="1701801" y="2403476"/>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2" name="Line 26"/>
              <p:cNvSpPr>
                <a:spLocks noChangeShapeType="1"/>
              </p:cNvSpPr>
              <p:nvPr/>
            </p:nvSpPr>
            <p:spPr bwMode="auto">
              <a:xfrm>
                <a:off x="1817688" y="24749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3" name="Line 27"/>
              <p:cNvSpPr>
                <a:spLocks noChangeShapeType="1"/>
              </p:cNvSpPr>
              <p:nvPr/>
            </p:nvSpPr>
            <p:spPr bwMode="auto">
              <a:xfrm>
                <a:off x="1779588" y="25114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4" name="Line 28"/>
              <p:cNvSpPr>
                <a:spLocks noChangeShapeType="1"/>
              </p:cNvSpPr>
              <p:nvPr/>
            </p:nvSpPr>
            <p:spPr bwMode="auto">
              <a:xfrm>
                <a:off x="1892301" y="25606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5" name="Line 29"/>
              <p:cNvSpPr>
                <a:spLocks noChangeShapeType="1"/>
              </p:cNvSpPr>
              <p:nvPr/>
            </p:nvSpPr>
            <p:spPr bwMode="auto">
              <a:xfrm>
                <a:off x="1855788" y="2598738"/>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6" name="Line 30"/>
              <p:cNvSpPr>
                <a:spLocks noChangeShapeType="1"/>
              </p:cNvSpPr>
              <p:nvPr/>
            </p:nvSpPr>
            <p:spPr bwMode="auto">
              <a:xfrm>
                <a:off x="2057401" y="2868613"/>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7" name="Line 31"/>
              <p:cNvSpPr>
                <a:spLocks noChangeShapeType="1"/>
              </p:cNvSpPr>
              <p:nvPr/>
            </p:nvSpPr>
            <p:spPr bwMode="auto">
              <a:xfrm>
                <a:off x="2020888" y="2906713"/>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8" name="Line 32"/>
              <p:cNvSpPr>
                <a:spLocks noChangeShapeType="1"/>
              </p:cNvSpPr>
              <p:nvPr/>
            </p:nvSpPr>
            <p:spPr bwMode="auto">
              <a:xfrm>
                <a:off x="2155826" y="29892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79" name="Line 33"/>
              <p:cNvSpPr>
                <a:spLocks noChangeShapeType="1"/>
              </p:cNvSpPr>
              <p:nvPr/>
            </p:nvSpPr>
            <p:spPr bwMode="auto">
              <a:xfrm>
                <a:off x="2117726" y="30273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0" name="Line 34"/>
              <p:cNvSpPr>
                <a:spLocks noChangeShapeType="1"/>
              </p:cNvSpPr>
              <p:nvPr/>
            </p:nvSpPr>
            <p:spPr bwMode="auto">
              <a:xfrm>
                <a:off x="2422526" y="34750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1" name="Line 35"/>
              <p:cNvSpPr>
                <a:spLocks noChangeShapeType="1"/>
              </p:cNvSpPr>
              <p:nvPr/>
            </p:nvSpPr>
            <p:spPr bwMode="auto">
              <a:xfrm>
                <a:off x="2381251" y="351155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2" name="Line 36"/>
              <p:cNvSpPr>
                <a:spLocks noChangeShapeType="1"/>
              </p:cNvSpPr>
              <p:nvPr/>
            </p:nvSpPr>
            <p:spPr bwMode="auto">
              <a:xfrm>
                <a:off x="2674938" y="38052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3" name="Line 37"/>
              <p:cNvSpPr>
                <a:spLocks noChangeShapeType="1"/>
              </p:cNvSpPr>
              <p:nvPr/>
            </p:nvSpPr>
            <p:spPr bwMode="auto">
              <a:xfrm>
                <a:off x="2636838" y="38433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4" name="Line 38"/>
              <p:cNvSpPr>
                <a:spLocks noChangeShapeType="1"/>
              </p:cNvSpPr>
              <p:nvPr/>
            </p:nvSpPr>
            <p:spPr bwMode="auto">
              <a:xfrm>
                <a:off x="2686051" y="38052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5" name="Line 39"/>
              <p:cNvSpPr>
                <a:spLocks noChangeShapeType="1"/>
              </p:cNvSpPr>
              <p:nvPr/>
            </p:nvSpPr>
            <p:spPr bwMode="auto">
              <a:xfrm>
                <a:off x="2644776" y="3843338"/>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6" name="Line 40"/>
              <p:cNvSpPr>
                <a:spLocks noChangeShapeType="1"/>
              </p:cNvSpPr>
              <p:nvPr/>
            </p:nvSpPr>
            <p:spPr bwMode="auto">
              <a:xfrm>
                <a:off x="2817813" y="3959226"/>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7" name="Line 41"/>
              <p:cNvSpPr>
                <a:spLocks noChangeShapeType="1"/>
              </p:cNvSpPr>
              <p:nvPr/>
            </p:nvSpPr>
            <p:spPr bwMode="auto">
              <a:xfrm>
                <a:off x="2776538" y="3997326"/>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8" name="Line 42"/>
              <p:cNvSpPr>
                <a:spLocks noChangeShapeType="1"/>
              </p:cNvSpPr>
              <p:nvPr/>
            </p:nvSpPr>
            <p:spPr bwMode="auto">
              <a:xfrm>
                <a:off x="2881313" y="4000501"/>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89" name="Line 43"/>
              <p:cNvSpPr>
                <a:spLocks noChangeShapeType="1"/>
              </p:cNvSpPr>
              <p:nvPr/>
            </p:nvSpPr>
            <p:spPr bwMode="auto">
              <a:xfrm>
                <a:off x="2843213" y="403860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0" name="Line 44"/>
              <p:cNvSpPr>
                <a:spLocks noChangeShapeType="1"/>
              </p:cNvSpPr>
              <p:nvPr/>
            </p:nvSpPr>
            <p:spPr bwMode="auto">
              <a:xfrm>
                <a:off x="3016251" y="4124326"/>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1" name="Line 45"/>
              <p:cNvSpPr>
                <a:spLocks noChangeShapeType="1"/>
              </p:cNvSpPr>
              <p:nvPr/>
            </p:nvSpPr>
            <p:spPr bwMode="auto">
              <a:xfrm>
                <a:off x="2974976" y="41624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2" name="Line 46"/>
              <p:cNvSpPr>
                <a:spLocks noChangeShapeType="1"/>
              </p:cNvSpPr>
              <p:nvPr/>
            </p:nvSpPr>
            <p:spPr bwMode="auto">
              <a:xfrm>
                <a:off x="3049588" y="41592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3" name="Line 47"/>
              <p:cNvSpPr>
                <a:spLocks noChangeShapeType="1"/>
              </p:cNvSpPr>
              <p:nvPr/>
            </p:nvSpPr>
            <p:spPr bwMode="auto">
              <a:xfrm>
                <a:off x="3008313" y="41957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4" name="Line 48"/>
              <p:cNvSpPr>
                <a:spLocks noChangeShapeType="1"/>
              </p:cNvSpPr>
              <p:nvPr/>
            </p:nvSpPr>
            <p:spPr bwMode="auto">
              <a:xfrm>
                <a:off x="3189288" y="4286251"/>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5" name="Line 50"/>
              <p:cNvSpPr>
                <a:spLocks noChangeShapeType="1"/>
              </p:cNvSpPr>
              <p:nvPr/>
            </p:nvSpPr>
            <p:spPr bwMode="auto">
              <a:xfrm>
                <a:off x="3667126" y="45656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6" name="Line 51"/>
              <p:cNvSpPr>
                <a:spLocks noChangeShapeType="1"/>
              </p:cNvSpPr>
              <p:nvPr/>
            </p:nvSpPr>
            <p:spPr bwMode="auto">
              <a:xfrm>
                <a:off x="3624263" y="46021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7" name="Line 52"/>
              <p:cNvSpPr>
                <a:spLocks noChangeShapeType="1"/>
              </p:cNvSpPr>
              <p:nvPr/>
            </p:nvSpPr>
            <p:spPr bwMode="auto">
              <a:xfrm>
                <a:off x="3741738" y="46212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8" name="Line 53"/>
              <p:cNvSpPr>
                <a:spLocks noChangeShapeType="1"/>
              </p:cNvSpPr>
              <p:nvPr/>
            </p:nvSpPr>
            <p:spPr bwMode="auto">
              <a:xfrm>
                <a:off x="3700463" y="465931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299" name="Line 54"/>
              <p:cNvSpPr>
                <a:spLocks noChangeShapeType="1"/>
              </p:cNvSpPr>
              <p:nvPr/>
            </p:nvSpPr>
            <p:spPr bwMode="auto">
              <a:xfrm>
                <a:off x="3838576" y="465137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0" name="Line 55"/>
              <p:cNvSpPr>
                <a:spLocks noChangeShapeType="1"/>
              </p:cNvSpPr>
              <p:nvPr/>
            </p:nvSpPr>
            <p:spPr bwMode="auto">
              <a:xfrm>
                <a:off x="3797301" y="46894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1" name="Line 56"/>
              <p:cNvSpPr>
                <a:spLocks noChangeShapeType="1"/>
              </p:cNvSpPr>
              <p:nvPr/>
            </p:nvSpPr>
            <p:spPr bwMode="auto">
              <a:xfrm>
                <a:off x="3959226" y="4673601"/>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2" name="Line 57"/>
              <p:cNvSpPr>
                <a:spLocks noChangeShapeType="1"/>
              </p:cNvSpPr>
              <p:nvPr/>
            </p:nvSpPr>
            <p:spPr bwMode="auto">
              <a:xfrm>
                <a:off x="3921126" y="471170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3" name="Line 58"/>
              <p:cNvSpPr>
                <a:spLocks noChangeShapeType="1"/>
              </p:cNvSpPr>
              <p:nvPr/>
            </p:nvSpPr>
            <p:spPr bwMode="auto">
              <a:xfrm>
                <a:off x="3992563" y="47085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4" name="Line 59"/>
              <p:cNvSpPr>
                <a:spLocks noChangeShapeType="1"/>
              </p:cNvSpPr>
              <p:nvPr/>
            </p:nvSpPr>
            <p:spPr bwMode="auto">
              <a:xfrm>
                <a:off x="3951288" y="47450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5" name="Line 60"/>
              <p:cNvSpPr>
                <a:spLocks noChangeShapeType="1"/>
              </p:cNvSpPr>
              <p:nvPr/>
            </p:nvSpPr>
            <p:spPr bwMode="auto">
              <a:xfrm>
                <a:off x="4148138" y="47720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6" name="Line 61"/>
              <p:cNvSpPr>
                <a:spLocks noChangeShapeType="1"/>
              </p:cNvSpPr>
              <p:nvPr/>
            </p:nvSpPr>
            <p:spPr bwMode="auto">
              <a:xfrm>
                <a:off x="4105276" y="48101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7" name="Line 62"/>
              <p:cNvSpPr>
                <a:spLocks noChangeShapeType="1"/>
              </p:cNvSpPr>
              <p:nvPr/>
            </p:nvSpPr>
            <p:spPr bwMode="auto">
              <a:xfrm>
                <a:off x="4365626" y="485140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8" name="Line 63"/>
              <p:cNvSpPr>
                <a:spLocks noChangeShapeType="1"/>
              </p:cNvSpPr>
              <p:nvPr/>
            </p:nvSpPr>
            <p:spPr bwMode="auto">
              <a:xfrm>
                <a:off x="4327526" y="488791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09" name="Line 64"/>
              <p:cNvSpPr>
                <a:spLocks noChangeShapeType="1"/>
              </p:cNvSpPr>
              <p:nvPr/>
            </p:nvSpPr>
            <p:spPr bwMode="auto">
              <a:xfrm>
                <a:off x="4376738" y="485140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0" name="Line 65"/>
              <p:cNvSpPr>
                <a:spLocks noChangeShapeType="1"/>
              </p:cNvSpPr>
              <p:nvPr/>
            </p:nvSpPr>
            <p:spPr bwMode="auto">
              <a:xfrm>
                <a:off x="4335463" y="488791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1" name="Line 66"/>
              <p:cNvSpPr>
                <a:spLocks noChangeShapeType="1"/>
              </p:cNvSpPr>
              <p:nvPr/>
            </p:nvSpPr>
            <p:spPr bwMode="auto">
              <a:xfrm>
                <a:off x="4445001" y="48625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2" name="Line 67"/>
              <p:cNvSpPr>
                <a:spLocks noChangeShapeType="1"/>
              </p:cNvSpPr>
              <p:nvPr/>
            </p:nvSpPr>
            <p:spPr bwMode="auto">
              <a:xfrm>
                <a:off x="4402138" y="48990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3" name="Line 68"/>
              <p:cNvSpPr>
                <a:spLocks noChangeShapeType="1"/>
              </p:cNvSpPr>
              <p:nvPr/>
            </p:nvSpPr>
            <p:spPr bwMode="auto">
              <a:xfrm>
                <a:off x="4467226" y="48625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4" name="Line 69"/>
              <p:cNvSpPr>
                <a:spLocks noChangeShapeType="1"/>
              </p:cNvSpPr>
              <p:nvPr/>
            </p:nvSpPr>
            <p:spPr bwMode="auto">
              <a:xfrm>
                <a:off x="4425951" y="4899026"/>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5" name="Line 70"/>
              <p:cNvSpPr>
                <a:spLocks noChangeShapeType="1"/>
              </p:cNvSpPr>
              <p:nvPr/>
            </p:nvSpPr>
            <p:spPr bwMode="auto">
              <a:xfrm>
                <a:off x="4473576" y="48625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6" name="Line 71"/>
              <p:cNvSpPr>
                <a:spLocks noChangeShapeType="1"/>
              </p:cNvSpPr>
              <p:nvPr/>
            </p:nvSpPr>
            <p:spPr bwMode="auto">
              <a:xfrm>
                <a:off x="4437063" y="4899026"/>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7" name="Line 72"/>
              <p:cNvSpPr>
                <a:spLocks noChangeShapeType="1"/>
              </p:cNvSpPr>
              <p:nvPr/>
            </p:nvSpPr>
            <p:spPr bwMode="auto">
              <a:xfrm>
                <a:off x="4519613" y="48625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8" name="Line 73"/>
              <p:cNvSpPr>
                <a:spLocks noChangeShapeType="1"/>
              </p:cNvSpPr>
              <p:nvPr/>
            </p:nvSpPr>
            <p:spPr bwMode="auto">
              <a:xfrm>
                <a:off x="4481513" y="48990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19" name="Line 74"/>
              <p:cNvSpPr>
                <a:spLocks noChangeShapeType="1"/>
              </p:cNvSpPr>
              <p:nvPr/>
            </p:nvSpPr>
            <p:spPr bwMode="auto">
              <a:xfrm>
                <a:off x="4530726" y="48958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0" name="Line 75"/>
              <p:cNvSpPr>
                <a:spLocks noChangeShapeType="1"/>
              </p:cNvSpPr>
              <p:nvPr/>
            </p:nvSpPr>
            <p:spPr bwMode="auto">
              <a:xfrm>
                <a:off x="4492626" y="493395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1" name="Line 76"/>
              <p:cNvSpPr>
                <a:spLocks noChangeShapeType="1"/>
              </p:cNvSpPr>
              <p:nvPr/>
            </p:nvSpPr>
            <p:spPr bwMode="auto">
              <a:xfrm>
                <a:off x="4564063" y="48958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2" name="Line 77"/>
              <p:cNvSpPr>
                <a:spLocks noChangeShapeType="1"/>
              </p:cNvSpPr>
              <p:nvPr/>
            </p:nvSpPr>
            <p:spPr bwMode="auto">
              <a:xfrm>
                <a:off x="4527551" y="4933951"/>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3" name="Line 78"/>
              <p:cNvSpPr>
                <a:spLocks noChangeShapeType="1"/>
              </p:cNvSpPr>
              <p:nvPr/>
            </p:nvSpPr>
            <p:spPr bwMode="auto">
              <a:xfrm>
                <a:off x="4610101" y="491490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4" name="Line 79"/>
              <p:cNvSpPr>
                <a:spLocks noChangeShapeType="1"/>
              </p:cNvSpPr>
              <p:nvPr/>
            </p:nvSpPr>
            <p:spPr bwMode="auto">
              <a:xfrm>
                <a:off x="4568826" y="4953001"/>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5" name="Line 80"/>
              <p:cNvSpPr>
                <a:spLocks noChangeShapeType="1"/>
              </p:cNvSpPr>
              <p:nvPr/>
            </p:nvSpPr>
            <p:spPr bwMode="auto">
              <a:xfrm>
                <a:off x="4651376" y="4940301"/>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6" name="Line 81"/>
              <p:cNvSpPr>
                <a:spLocks noChangeShapeType="1"/>
              </p:cNvSpPr>
              <p:nvPr/>
            </p:nvSpPr>
            <p:spPr bwMode="auto">
              <a:xfrm>
                <a:off x="4613276" y="497840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7" name="Line 82"/>
              <p:cNvSpPr>
                <a:spLocks noChangeShapeType="1"/>
              </p:cNvSpPr>
              <p:nvPr/>
            </p:nvSpPr>
            <p:spPr bwMode="auto">
              <a:xfrm>
                <a:off x="4805363"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8" name="Line 83"/>
              <p:cNvSpPr>
                <a:spLocks noChangeShapeType="1"/>
              </p:cNvSpPr>
              <p:nvPr/>
            </p:nvSpPr>
            <p:spPr bwMode="auto">
              <a:xfrm>
                <a:off x="4767263"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29" name="Line 84"/>
              <p:cNvSpPr>
                <a:spLocks noChangeShapeType="1"/>
              </p:cNvSpPr>
              <p:nvPr/>
            </p:nvSpPr>
            <p:spPr bwMode="auto">
              <a:xfrm>
                <a:off x="4872038" y="508000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0" name="Line 85"/>
              <p:cNvSpPr>
                <a:spLocks noChangeShapeType="1"/>
              </p:cNvSpPr>
              <p:nvPr/>
            </p:nvSpPr>
            <p:spPr bwMode="auto">
              <a:xfrm>
                <a:off x="4830763" y="511810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1" name="Line 86"/>
              <p:cNvSpPr>
                <a:spLocks noChangeShapeType="1"/>
              </p:cNvSpPr>
              <p:nvPr/>
            </p:nvSpPr>
            <p:spPr bwMode="auto">
              <a:xfrm>
                <a:off x="4959351" y="5102226"/>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2" name="Line 87"/>
              <p:cNvSpPr>
                <a:spLocks noChangeShapeType="1"/>
              </p:cNvSpPr>
              <p:nvPr/>
            </p:nvSpPr>
            <p:spPr bwMode="auto">
              <a:xfrm>
                <a:off x="4921251" y="51403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3" name="Line 88"/>
              <p:cNvSpPr>
                <a:spLocks noChangeShapeType="1"/>
              </p:cNvSpPr>
              <p:nvPr/>
            </p:nvSpPr>
            <p:spPr bwMode="auto">
              <a:xfrm>
                <a:off x="5105401" y="51371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4" name="Line 89"/>
              <p:cNvSpPr>
                <a:spLocks noChangeShapeType="1"/>
              </p:cNvSpPr>
              <p:nvPr/>
            </p:nvSpPr>
            <p:spPr bwMode="auto">
              <a:xfrm>
                <a:off x="5064126" y="51736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5" name="Line 90"/>
              <p:cNvSpPr>
                <a:spLocks noChangeShapeType="1"/>
              </p:cNvSpPr>
              <p:nvPr/>
            </p:nvSpPr>
            <p:spPr bwMode="auto">
              <a:xfrm>
                <a:off x="5399088" y="5245101"/>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6" name="Line 91"/>
              <p:cNvSpPr>
                <a:spLocks noChangeShapeType="1"/>
              </p:cNvSpPr>
              <p:nvPr/>
            </p:nvSpPr>
            <p:spPr bwMode="auto">
              <a:xfrm>
                <a:off x="5357813" y="5283201"/>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7" name="Line 92"/>
              <p:cNvSpPr>
                <a:spLocks noChangeShapeType="1"/>
              </p:cNvSpPr>
              <p:nvPr/>
            </p:nvSpPr>
            <p:spPr bwMode="auto">
              <a:xfrm>
                <a:off x="5413376" y="52800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8" name="Line 93"/>
              <p:cNvSpPr>
                <a:spLocks noChangeShapeType="1"/>
              </p:cNvSpPr>
              <p:nvPr/>
            </p:nvSpPr>
            <p:spPr bwMode="auto">
              <a:xfrm>
                <a:off x="5372101" y="53165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39" name="Line 94"/>
              <p:cNvSpPr>
                <a:spLocks noChangeShapeType="1"/>
              </p:cNvSpPr>
              <p:nvPr/>
            </p:nvSpPr>
            <p:spPr bwMode="auto">
              <a:xfrm>
                <a:off x="5421313" y="52800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0" name="Line 95"/>
              <p:cNvSpPr>
                <a:spLocks noChangeShapeType="1"/>
              </p:cNvSpPr>
              <p:nvPr/>
            </p:nvSpPr>
            <p:spPr bwMode="auto">
              <a:xfrm>
                <a:off x="5383213" y="53165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1" name="Line 96"/>
              <p:cNvSpPr>
                <a:spLocks noChangeShapeType="1"/>
              </p:cNvSpPr>
              <p:nvPr/>
            </p:nvSpPr>
            <p:spPr bwMode="auto">
              <a:xfrm>
                <a:off x="5465763" y="52800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2" name="Line 97"/>
              <p:cNvSpPr>
                <a:spLocks noChangeShapeType="1"/>
              </p:cNvSpPr>
              <p:nvPr/>
            </p:nvSpPr>
            <p:spPr bwMode="auto">
              <a:xfrm>
                <a:off x="5429251" y="5316538"/>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3" name="Line 98"/>
              <p:cNvSpPr>
                <a:spLocks noChangeShapeType="1"/>
              </p:cNvSpPr>
              <p:nvPr/>
            </p:nvSpPr>
            <p:spPr bwMode="auto">
              <a:xfrm>
                <a:off x="5586413" y="52800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4" name="Line 99"/>
              <p:cNvSpPr>
                <a:spLocks noChangeShapeType="1"/>
              </p:cNvSpPr>
              <p:nvPr/>
            </p:nvSpPr>
            <p:spPr bwMode="auto">
              <a:xfrm>
                <a:off x="5545138" y="53165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5" name="Line 100"/>
              <p:cNvSpPr>
                <a:spLocks noChangeShapeType="1"/>
              </p:cNvSpPr>
              <p:nvPr/>
            </p:nvSpPr>
            <p:spPr bwMode="auto">
              <a:xfrm>
                <a:off x="5819776" y="52800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6" name="Line 101"/>
              <p:cNvSpPr>
                <a:spLocks noChangeShapeType="1"/>
              </p:cNvSpPr>
              <p:nvPr/>
            </p:nvSpPr>
            <p:spPr bwMode="auto">
              <a:xfrm>
                <a:off x="5778501" y="53165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7" name="Line 102"/>
              <p:cNvSpPr>
                <a:spLocks noChangeShapeType="1"/>
              </p:cNvSpPr>
              <p:nvPr/>
            </p:nvSpPr>
            <p:spPr bwMode="auto">
              <a:xfrm>
                <a:off x="5894388" y="52800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8" name="Line 103"/>
              <p:cNvSpPr>
                <a:spLocks noChangeShapeType="1"/>
              </p:cNvSpPr>
              <p:nvPr/>
            </p:nvSpPr>
            <p:spPr bwMode="auto">
              <a:xfrm>
                <a:off x="5857876" y="5316538"/>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49" name="Line 104"/>
              <p:cNvSpPr>
                <a:spLocks noChangeShapeType="1"/>
              </p:cNvSpPr>
              <p:nvPr/>
            </p:nvSpPr>
            <p:spPr bwMode="auto">
              <a:xfrm>
                <a:off x="6443663" y="52800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50" name="Line 105"/>
              <p:cNvSpPr>
                <a:spLocks noChangeShapeType="1"/>
              </p:cNvSpPr>
              <p:nvPr/>
            </p:nvSpPr>
            <p:spPr bwMode="auto">
              <a:xfrm>
                <a:off x="6405563" y="53165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51" name="Line 106"/>
              <p:cNvSpPr>
                <a:spLocks noChangeShapeType="1"/>
              </p:cNvSpPr>
              <p:nvPr/>
            </p:nvSpPr>
            <p:spPr bwMode="auto">
              <a:xfrm>
                <a:off x="6488113" y="52800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52" name="Line 107"/>
              <p:cNvSpPr>
                <a:spLocks noChangeShapeType="1"/>
              </p:cNvSpPr>
              <p:nvPr/>
            </p:nvSpPr>
            <p:spPr bwMode="auto">
              <a:xfrm>
                <a:off x="6446838" y="53165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sp>
        <p:nvSpPr>
          <p:cNvPr id="357" name="Freeform 108"/>
          <p:cNvSpPr>
            <a:spLocks/>
          </p:cNvSpPr>
          <p:nvPr/>
        </p:nvSpPr>
        <p:spPr bwMode="auto">
          <a:xfrm>
            <a:off x="2230090" y="2038224"/>
            <a:ext cx="4522711" cy="2422917"/>
          </a:xfrm>
          <a:custGeom>
            <a:avLst/>
            <a:gdLst>
              <a:gd name="T0" fmla="*/ 52 w 3366"/>
              <a:gd name="T1" fmla="*/ 21 h 1807"/>
              <a:gd name="T2" fmla="*/ 102 w 3366"/>
              <a:gd name="T3" fmla="*/ 50 h 1807"/>
              <a:gd name="T4" fmla="*/ 130 w 3366"/>
              <a:gd name="T5" fmla="*/ 69 h 1807"/>
              <a:gd name="T6" fmla="*/ 164 w 3366"/>
              <a:gd name="T7" fmla="*/ 104 h 1807"/>
              <a:gd name="T8" fmla="*/ 192 w 3366"/>
              <a:gd name="T9" fmla="*/ 126 h 1807"/>
              <a:gd name="T10" fmla="*/ 213 w 3366"/>
              <a:gd name="T11" fmla="*/ 152 h 1807"/>
              <a:gd name="T12" fmla="*/ 232 w 3366"/>
              <a:gd name="T13" fmla="*/ 187 h 1807"/>
              <a:gd name="T14" fmla="*/ 249 w 3366"/>
              <a:gd name="T15" fmla="*/ 216 h 1807"/>
              <a:gd name="T16" fmla="*/ 268 w 3366"/>
              <a:gd name="T17" fmla="*/ 237 h 1807"/>
              <a:gd name="T18" fmla="*/ 282 w 3366"/>
              <a:gd name="T19" fmla="*/ 258 h 1807"/>
              <a:gd name="T20" fmla="*/ 317 w 3366"/>
              <a:gd name="T21" fmla="*/ 284 h 1807"/>
              <a:gd name="T22" fmla="*/ 358 w 3366"/>
              <a:gd name="T23" fmla="*/ 306 h 1807"/>
              <a:gd name="T24" fmla="*/ 386 w 3366"/>
              <a:gd name="T25" fmla="*/ 355 h 1807"/>
              <a:gd name="T26" fmla="*/ 412 w 3366"/>
              <a:gd name="T27" fmla="*/ 374 h 1807"/>
              <a:gd name="T28" fmla="*/ 433 w 3366"/>
              <a:gd name="T29" fmla="*/ 396 h 1807"/>
              <a:gd name="T30" fmla="*/ 448 w 3366"/>
              <a:gd name="T31" fmla="*/ 408 h 1807"/>
              <a:gd name="T32" fmla="*/ 462 w 3366"/>
              <a:gd name="T33" fmla="*/ 443 h 1807"/>
              <a:gd name="T34" fmla="*/ 474 w 3366"/>
              <a:gd name="T35" fmla="*/ 457 h 1807"/>
              <a:gd name="T36" fmla="*/ 488 w 3366"/>
              <a:gd name="T37" fmla="*/ 493 h 1807"/>
              <a:gd name="T38" fmla="*/ 523 w 3366"/>
              <a:gd name="T39" fmla="*/ 512 h 1807"/>
              <a:gd name="T40" fmla="*/ 540 w 3366"/>
              <a:gd name="T41" fmla="*/ 528 h 1807"/>
              <a:gd name="T42" fmla="*/ 559 w 3366"/>
              <a:gd name="T43" fmla="*/ 547 h 1807"/>
              <a:gd name="T44" fmla="*/ 571 w 3366"/>
              <a:gd name="T45" fmla="*/ 590 h 1807"/>
              <a:gd name="T46" fmla="*/ 599 w 3366"/>
              <a:gd name="T47" fmla="*/ 618 h 1807"/>
              <a:gd name="T48" fmla="*/ 620 w 3366"/>
              <a:gd name="T49" fmla="*/ 651 h 1807"/>
              <a:gd name="T50" fmla="*/ 635 w 3366"/>
              <a:gd name="T51" fmla="*/ 680 h 1807"/>
              <a:gd name="T52" fmla="*/ 663 w 3366"/>
              <a:gd name="T53" fmla="*/ 708 h 1807"/>
              <a:gd name="T54" fmla="*/ 715 w 3366"/>
              <a:gd name="T55" fmla="*/ 749 h 1807"/>
              <a:gd name="T56" fmla="*/ 746 w 3366"/>
              <a:gd name="T57" fmla="*/ 777 h 1807"/>
              <a:gd name="T58" fmla="*/ 772 w 3366"/>
              <a:gd name="T59" fmla="*/ 820 h 1807"/>
              <a:gd name="T60" fmla="*/ 793 w 3366"/>
              <a:gd name="T61" fmla="*/ 839 h 1807"/>
              <a:gd name="T62" fmla="*/ 807 w 3366"/>
              <a:gd name="T63" fmla="*/ 860 h 1807"/>
              <a:gd name="T64" fmla="*/ 822 w 3366"/>
              <a:gd name="T65" fmla="*/ 881 h 1807"/>
              <a:gd name="T66" fmla="*/ 850 w 3366"/>
              <a:gd name="T67" fmla="*/ 910 h 1807"/>
              <a:gd name="T68" fmla="*/ 876 w 3366"/>
              <a:gd name="T69" fmla="*/ 936 h 1807"/>
              <a:gd name="T70" fmla="*/ 893 w 3366"/>
              <a:gd name="T71" fmla="*/ 957 h 1807"/>
              <a:gd name="T72" fmla="*/ 919 w 3366"/>
              <a:gd name="T73" fmla="*/ 993 h 1807"/>
              <a:gd name="T74" fmla="*/ 959 w 3366"/>
              <a:gd name="T75" fmla="*/ 1019 h 1807"/>
              <a:gd name="T76" fmla="*/ 980 w 3366"/>
              <a:gd name="T77" fmla="*/ 1047 h 1807"/>
              <a:gd name="T78" fmla="*/ 1002 w 3366"/>
              <a:gd name="T79" fmla="*/ 1080 h 1807"/>
              <a:gd name="T80" fmla="*/ 1023 w 3366"/>
              <a:gd name="T81" fmla="*/ 1102 h 1807"/>
              <a:gd name="T82" fmla="*/ 1044 w 3366"/>
              <a:gd name="T83" fmla="*/ 1123 h 1807"/>
              <a:gd name="T84" fmla="*/ 1077 w 3366"/>
              <a:gd name="T85" fmla="*/ 1149 h 1807"/>
              <a:gd name="T86" fmla="*/ 1099 w 3366"/>
              <a:gd name="T87" fmla="*/ 1184 h 1807"/>
              <a:gd name="T88" fmla="*/ 1118 w 3366"/>
              <a:gd name="T89" fmla="*/ 1199 h 1807"/>
              <a:gd name="T90" fmla="*/ 1160 w 3366"/>
              <a:gd name="T91" fmla="*/ 1241 h 1807"/>
              <a:gd name="T92" fmla="*/ 1203 w 3366"/>
              <a:gd name="T93" fmla="*/ 1277 h 1807"/>
              <a:gd name="T94" fmla="*/ 1229 w 3366"/>
              <a:gd name="T95" fmla="*/ 1296 h 1807"/>
              <a:gd name="T96" fmla="*/ 1264 w 3366"/>
              <a:gd name="T97" fmla="*/ 1324 h 1807"/>
              <a:gd name="T98" fmla="*/ 1333 w 3366"/>
              <a:gd name="T99" fmla="*/ 1346 h 1807"/>
              <a:gd name="T100" fmla="*/ 1383 w 3366"/>
              <a:gd name="T101" fmla="*/ 1364 h 1807"/>
              <a:gd name="T102" fmla="*/ 1437 w 3366"/>
              <a:gd name="T103" fmla="*/ 1393 h 1807"/>
              <a:gd name="T104" fmla="*/ 1473 w 3366"/>
              <a:gd name="T105" fmla="*/ 1436 h 1807"/>
              <a:gd name="T106" fmla="*/ 1541 w 3366"/>
              <a:gd name="T107" fmla="*/ 1457 h 1807"/>
              <a:gd name="T108" fmla="*/ 1603 w 3366"/>
              <a:gd name="T109" fmla="*/ 1490 h 1807"/>
              <a:gd name="T110" fmla="*/ 1653 w 3366"/>
              <a:gd name="T111" fmla="*/ 1511 h 1807"/>
              <a:gd name="T112" fmla="*/ 1700 w 3366"/>
              <a:gd name="T113" fmla="*/ 1559 h 1807"/>
              <a:gd name="T114" fmla="*/ 1894 w 3366"/>
              <a:gd name="T115" fmla="*/ 1594 h 1807"/>
              <a:gd name="T116" fmla="*/ 1979 w 3366"/>
              <a:gd name="T117" fmla="*/ 1616 h 1807"/>
              <a:gd name="T118" fmla="*/ 2102 w 3366"/>
              <a:gd name="T119" fmla="*/ 1644 h 1807"/>
              <a:gd name="T120" fmla="*/ 2152 w 3366"/>
              <a:gd name="T121" fmla="*/ 1677 h 1807"/>
              <a:gd name="T122" fmla="*/ 2365 w 3366"/>
              <a:gd name="T123" fmla="*/ 1725 h 1807"/>
              <a:gd name="T124" fmla="*/ 2434 w 3366"/>
              <a:gd name="T125" fmla="*/ 1781 h 1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6" h="1807">
                <a:moveTo>
                  <a:pt x="0" y="0"/>
                </a:moveTo>
                <a:lnTo>
                  <a:pt x="17" y="0"/>
                </a:lnTo>
                <a:lnTo>
                  <a:pt x="17" y="21"/>
                </a:lnTo>
                <a:lnTo>
                  <a:pt x="52" y="21"/>
                </a:lnTo>
                <a:lnTo>
                  <a:pt x="52" y="29"/>
                </a:lnTo>
                <a:lnTo>
                  <a:pt x="59" y="29"/>
                </a:lnTo>
                <a:lnTo>
                  <a:pt x="59" y="50"/>
                </a:lnTo>
                <a:lnTo>
                  <a:pt x="102" y="50"/>
                </a:lnTo>
                <a:lnTo>
                  <a:pt x="102" y="57"/>
                </a:lnTo>
                <a:lnTo>
                  <a:pt x="114" y="57"/>
                </a:lnTo>
                <a:lnTo>
                  <a:pt x="114" y="69"/>
                </a:lnTo>
                <a:lnTo>
                  <a:pt x="130" y="69"/>
                </a:lnTo>
                <a:lnTo>
                  <a:pt x="130" y="76"/>
                </a:lnTo>
                <a:lnTo>
                  <a:pt x="138" y="76"/>
                </a:lnTo>
                <a:lnTo>
                  <a:pt x="138" y="104"/>
                </a:lnTo>
                <a:lnTo>
                  <a:pt x="164" y="104"/>
                </a:lnTo>
                <a:lnTo>
                  <a:pt x="164" y="119"/>
                </a:lnTo>
                <a:lnTo>
                  <a:pt x="178" y="119"/>
                </a:lnTo>
                <a:lnTo>
                  <a:pt x="178" y="126"/>
                </a:lnTo>
                <a:lnTo>
                  <a:pt x="192" y="126"/>
                </a:lnTo>
                <a:lnTo>
                  <a:pt x="192" y="145"/>
                </a:lnTo>
                <a:lnTo>
                  <a:pt x="199" y="145"/>
                </a:lnTo>
                <a:lnTo>
                  <a:pt x="199" y="152"/>
                </a:lnTo>
                <a:lnTo>
                  <a:pt x="213" y="152"/>
                </a:lnTo>
                <a:lnTo>
                  <a:pt x="213" y="173"/>
                </a:lnTo>
                <a:lnTo>
                  <a:pt x="220" y="173"/>
                </a:lnTo>
                <a:lnTo>
                  <a:pt x="220" y="187"/>
                </a:lnTo>
                <a:lnTo>
                  <a:pt x="232" y="187"/>
                </a:lnTo>
                <a:lnTo>
                  <a:pt x="232" y="194"/>
                </a:lnTo>
                <a:lnTo>
                  <a:pt x="239" y="194"/>
                </a:lnTo>
                <a:lnTo>
                  <a:pt x="239" y="216"/>
                </a:lnTo>
                <a:lnTo>
                  <a:pt x="249" y="216"/>
                </a:lnTo>
                <a:lnTo>
                  <a:pt x="249" y="223"/>
                </a:lnTo>
                <a:lnTo>
                  <a:pt x="261" y="223"/>
                </a:lnTo>
                <a:lnTo>
                  <a:pt x="261" y="237"/>
                </a:lnTo>
                <a:lnTo>
                  <a:pt x="268" y="237"/>
                </a:lnTo>
                <a:lnTo>
                  <a:pt x="268" y="244"/>
                </a:lnTo>
                <a:lnTo>
                  <a:pt x="275" y="244"/>
                </a:lnTo>
                <a:lnTo>
                  <a:pt x="275" y="258"/>
                </a:lnTo>
                <a:lnTo>
                  <a:pt x="282" y="258"/>
                </a:lnTo>
                <a:lnTo>
                  <a:pt x="282" y="263"/>
                </a:lnTo>
                <a:lnTo>
                  <a:pt x="303" y="263"/>
                </a:lnTo>
                <a:lnTo>
                  <a:pt x="303" y="284"/>
                </a:lnTo>
                <a:lnTo>
                  <a:pt x="317" y="284"/>
                </a:lnTo>
                <a:lnTo>
                  <a:pt x="317" y="291"/>
                </a:lnTo>
                <a:lnTo>
                  <a:pt x="336" y="291"/>
                </a:lnTo>
                <a:lnTo>
                  <a:pt x="336" y="306"/>
                </a:lnTo>
                <a:lnTo>
                  <a:pt x="358" y="306"/>
                </a:lnTo>
                <a:lnTo>
                  <a:pt x="358" y="327"/>
                </a:lnTo>
                <a:lnTo>
                  <a:pt x="372" y="327"/>
                </a:lnTo>
                <a:lnTo>
                  <a:pt x="372" y="355"/>
                </a:lnTo>
                <a:lnTo>
                  <a:pt x="386" y="355"/>
                </a:lnTo>
                <a:lnTo>
                  <a:pt x="386" y="363"/>
                </a:lnTo>
                <a:lnTo>
                  <a:pt x="393" y="363"/>
                </a:lnTo>
                <a:lnTo>
                  <a:pt x="393" y="374"/>
                </a:lnTo>
                <a:lnTo>
                  <a:pt x="412" y="374"/>
                </a:lnTo>
                <a:lnTo>
                  <a:pt x="412" y="384"/>
                </a:lnTo>
                <a:lnTo>
                  <a:pt x="422" y="384"/>
                </a:lnTo>
                <a:lnTo>
                  <a:pt x="422" y="396"/>
                </a:lnTo>
                <a:lnTo>
                  <a:pt x="433" y="396"/>
                </a:lnTo>
                <a:lnTo>
                  <a:pt x="433" y="403"/>
                </a:lnTo>
                <a:lnTo>
                  <a:pt x="441" y="403"/>
                </a:lnTo>
                <a:lnTo>
                  <a:pt x="441" y="408"/>
                </a:lnTo>
                <a:lnTo>
                  <a:pt x="448" y="408"/>
                </a:lnTo>
                <a:lnTo>
                  <a:pt x="448" y="422"/>
                </a:lnTo>
                <a:lnTo>
                  <a:pt x="455" y="422"/>
                </a:lnTo>
                <a:lnTo>
                  <a:pt x="455" y="443"/>
                </a:lnTo>
                <a:lnTo>
                  <a:pt x="462" y="443"/>
                </a:lnTo>
                <a:lnTo>
                  <a:pt x="462" y="450"/>
                </a:lnTo>
                <a:lnTo>
                  <a:pt x="469" y="450"/>
                </a:lnTo>
                <a:lnTo>
                  <a:pt x="469" y="457"/>
                </a:lnTo>
                <a:lnTo>
                  <a:pt x="474" y="457"/>
                </a:lnTo>
                <a:lnTo>
                  <a:pt x="474" y="471"/>
                </a:lnTo>
                <a:lnTo>
                  <a:pt x="483" y="471"/>
                </a:lnTo>
                <a:lnTo>
                  <a:pt x="483" y="493"/>
                </a:lnTo>
                <a:lnTo>
                  <a:pt x="488" y="493"/>
                </a:lnTo>
                <a:lnTo>
                  <a:pt x="488" y="500"/>
                </a:lnTo>
                <a:lnTo>
                  <a:pt x="519" y="500"/>
                </a:lnTo>
                <a:lnTo>
                  <a:pt x="519" y="512"/>
                </a:lnTo>
                <a:lnTo>
                  <a:pt x="523" y="512"/>
                </a:lnTo>
                <a:lnTo>
                  <a:pt x="523" y="521"/>
                </a:lnTo>
                <a:lnTo>
                  <a:pt x="531" y="521"/>
                </a:lnTo>
                <a:lnTo>
                  <a:pt x="531" y="528"/>
                </a:lnTo>
                <a:lnTo>
                  <a:pt x="540" y="528"/>
                </a:lnTo>
                <a:lnTo>
                  <a:pt x="540" y="540"/>
                </a:lnTo>
                <a:lnTo>
                  <a:pt x="545" y="540"/>
                </a:lnTo>
                <a:lnTo>
                  <a:pt x="545" y="547"/>
                </a:lnTo>
                <a:lnTo>
                  <a:pt x="559" y="547"/>
                </a:lnTo>
                <a:lnTo>
                  <a:pt x="559" y="569"/>
                </a:lnTo>
                <a:lnTo>
                  <a:pt x="566" y="569"/>
                </a:lnTo>
                <a:lnTo>
                  <a:pt x="566" y="590"/>
                </a:lnTo>
                <a:lnTo>
                  <a:pt x="571" y="590"/>
                </a:lnTo>
                <a:lnTo>
                  <a:pt x="571" y="611"/>
                </a:lnTo>
                <a:lnTo>
                  <a:pt x="592" y="611"/>
                </a:lnTo>
                <a:lnTo>
                  <a:pt x="592" y="618"/>
                </a:lnTo>
                <a:lnTo>
                  <a:pt x="599" y="618"/>
                </a:lnTo>
                <a:lnTo>
                  <a:pt x="599" y="630"/>
                </a:lnTo>
                <a:lnTo>
                  <a:pt x="613" y="630"/>
                </a:lnTo>
                <a:lnTo>
                  <a:pt x="613" y="651"/>
                </a:lnTo>
                <a:lnTo>
                  <a:pt x="620" y="651"/>
                </a:lnTo>
                <a:lnTo>
                  <a:pt x="620" y="668"/>
                </a:lnTo>
                <a:lnTo>
                  <a:pt x="628" y="668"/>
                </a:lnTo>
                <a:lnTo>
                  <a:pt x="628" y="680"/>
                </a:lnTo>
                <a:lnTo>
                  <a:pt x="635" y="680"/>
                </a:lnTo>
                <a:lnTo>
                  <a:pt x="635" y="701"/>
                </a:lnTo>
                <a:lnTo>
                  <a:pt x="649" y="701"/>
                </a:lnTo>
                <a:lnTo>
                  <a:pt x="649" y="708"/>
                </a:lnTo>
                <a:lnTo>
                  <a:pt x="663" y="708"/>
                </a:lnTo>
                <a:lnTo>
                  <a:pt x="663" y="730"/>
                </a:lnTo>
                <a:lnTo>
                  <a:pt x="696" y="730"/>
                </a:lnTo>
                <a:lnTo>
                  <a:pt x="696" y="749"/>
                </a:lnTo>
                <a:lnTo>
                  <a:pt x="715" y="749"/>
                </a:lnTo>
                <a:lnTo>
                  <a:pt x="715" y="770"/>
                </a:lnTo>
                <a:lnTo>
                  <a:pt x="725" y="770"/>
                </a:lnTo>
                <a:lnTo>
                  <a:pt x="725" y="777"/>
                </a:lnTo>
                <a:lnTo>
                  <a:pt x="746" y="777"/>
                </a:lnTo>
                <a:lnTo>
                  <a:pt x="746" y="791"/>
                </a:lnTo>
                <a:lnTo>
                  <a:pt x="758" y="791"/>
                </a:lnTo>
                <a:lnTo>
                  <a:pt x="758" y="820"/>
                </a:lnTo>
                <a:lnTo>
                  <a:pt x="772" y="820"/>
                </a:lnTo>
                <a:lnTo>
                  <a:pt x="772" y="824"/>
                </a:lnTo>
                <a:lnTo>
                  <a:pt x="779" y="824"/>
                </a:lnTo>
                <a:lnTo>
                  <a:pt x="779" y="839"/>
                </a:lnTo>
                <a:lnTo>
                  <a:pt x="793" y="839"/>
                </a:lnTo>
                <a:lnTo>
                  <a:pt x="793" y="846"/>
                </a:lnTo>
                <a:lnTo>
                  <a:pt x="800" y="846"/>
                </a:lnTo>
                <a:lnTo>
                  <a:pt x="800" y="860"/>
                </a:lnTo>
                <a:lnTo>
                  <a:pt x="807" y="860"/>
                </a:lnTo>
                <a:lnTo>
                  <a:pt x="807" y="867"/>
                </a:lnTo>
                <a:lnTo>
                  <a:pt x="815" y="867"/>
                </a:lnTo>
                <a:lnTo>
                  <a:pt x="815" y="881"/>
                </a:lnTo>
                <a:lnTo>
                  <a:pt x="822" y="881"/>
                </a:lnTo>
                <a:lnTo>
                  <a:pt x="822" y="888"/>
                </a:lnTo>
                <a:lnTo>
                  <a:pt x="836" y="888"/>
                </a:lnTo>
                <a:lnTo>
                  <a:pt x="836" y="910"/>
                </a:lnTo>
                <a:lnTo>
                  <a:pt x="850" y="910"/>
                </a:lnTo>
                <a:lnTo>
                  <a:pt x="850" y="929"/>
                </a:lnTo>
                <a:lnTo>
                  <a:pt x="869" y="929"/>
                </a:lnTo>
                <a:lnTo>
                  <a:pt x="869" y="936"/>
                </a:lnTo>
                <a:lnTo>
                  <a:pt x="876" y="936"/>
                </a:lnTo>
                <a:lnTo>
                  <a:pt x="876" y="950"/>
                </a:lnTo>
                <a:lnTo>
                  <a:pt x="883" y="950"/>
                </a:lnTo>
                <a:lnTo>
                  <a:pt x="883" y="957"/>
                </a:lnTo>
                <a:lnTo>
                  <a:pt x="893" y="957"/>
                </a:lnTo>
                <a:lnTo>
                  <a:pt x="893" y="971"/>
                </a:lnTo>
                <a:lnTo>
                  <a:pt x="912" y="971"/>
                </a:lnTo>
                <a:lnTo>
                  <a:pt x="912" y="993"/>
                </a:lnTo>
                <a:lnTo>
                  <a:pt x="919" y="993"/>
                </a:lnTo>
                <a:lnTo>
                  <a:pt x="919" y="1012"/>
                </a:lnTo>
                <a:lnTo>
                  <a:pt x="952" y="1012"/>
                </a:lnTo>
                <a:lnTo>
                  <a:pt x="952" y="1019"/>
                </a:lnTo>
                <a:lnTo>
                  <a:pt x="959" y="1019"/>
                </a:lnTo>
                <a:lnTo>
                  <a:pt x="959" y="1040"/>
                </a:lnTo>
                <a:lnTo>
                  <a:pt x="973" y="1040"/>
                </a:lnTo>
                <a:lnTo>
                  <a:pt x="973" y="1047"/>
                </a:lnTo>
                <a:lnTo>
                  <a:pt x="980" y="1047"/>
                </a:lnTo>
                <a:lnTo>
                  <a:pt x="980" y="1068"/>
                </a:lnTo>
                <a:lnTo>
                  <a:pt x="994" y="1068"/>
                </a:lnTo>
                <a:lnTo>
                  <a:pt x="994" y="1080"/>
                </a:lnTo>
                <a:lnTo>
                  <a:pt x="1002" y="1080"/>
                </a:lnTo>
                <a:lnTo>
                  <a:pt x="1002" y="1087"/>
                </a:lnTo>
                <a:lnTo>
                  <a:pt x="1016" y="1087"/>
                </a:lnTo>
                <a:lnTo>
                  <a:pt x="1016" y="1102"/>
                </a:lnTo>
                <a:lnTo>
                  <a:pt x="1023" y="1102"/>
                </a:lnTo>
                <a:lnTo>
                  <a:pt x="1023" y="1109"/>
                </a:lnTo>
                <a:lnTo>
                  <a:pt x="1030" y="1109"/>
                </a:lnTo>
                <a:lnTo>
                  <a:pt x="1030" y="1123"/>
                </a:lnTo>
                <a:lnTo>
                  <a:pt x="1044" y="1123"/>
                </a:lnTo>
                <a:lnTo>
                  <a:pt x="1044" y="1144"/>
                </a:lnTo>
                <a:lnTo>
                  <a:pt x="1070" y="1144"/>
                </a:lnTo>
                <a:lnTo>
                  <a:pt x="1070" y="1149"/>
                </a:lnTo>
                <a:lnTo>
                  <a:pt x="1077" y="1149"/>
                </a:lnTo>
                <a:lnTo>
                  <a:pt x="1077" y="1170"/>
                </a:lnTo>
                <a:lnTo>
                  <a:pt x="1092" y="1170"/>
                </a:lnTo>
                <a:lnTo>
                  <a:pt x="1092" y="1184"/>
                </a:lnTo>
                <a:lnTo>
                  <a:pt x="1099" y="1184"/>
                </a:lnTo>
                <a:lnTo>
                  <a:pt x="1099" y="1192"/>
                </a:lnTo>
                <a:lnTo>
                  <a:pt x="1113" y="1192"/>
                </a:lnTo>
                <a:lnTo>
                  <a:pt x="1113" y="1199"/>
                </a:lnTo>
                <a:lnTo>
                  <a:pt x="1118" y="1199"/>
                </a:lnTo>
                <a:lnTo>
                  <a:pt x="1118" y="1213"/>
                </a:lnTo>
                <a:lnTo>
                  <a:pt x="1134" y="1213"/>
                </a:lnTo>
                <a:lnTo>
                  <a:pt x="1134" y="1241"/>
                </a:lnTo>
                <a:lnTo>
                  <a:pt x="1160" y="1241"/>
                </a:lnTo>
                <a:lnTo>
                  <a:pt x="1160" y="1256"/>
                </a:lnTo>
                <a:lnTo>
                  <a:pt x="1181" y="1256"/>
                </a:lnTo>
                <a:lnTo>
                  <a:pt x="1181" y="1277"/>
                </a:lnTo>
                <a:lnTo>
                  <a:pt x="1203" y="1277"/>
                </a:lnTo>
                <a:lnTo>
                  <a:pt x="1203" y="1284"/>
                </a:lnTo>
                <a:lnTo>
                  <a:pt x="1224" y="1284"/>
                </a:lnTo>
                <a:lnTo>
                  <a:pt x="1224" y="1296"/>
                </a:lnTo>
                <a:lnTo>
                  <a:pt x="1229" y="1296"/>
                </a:lnTo>
                <a:lnTo>
                  <a:pt x="1229" y="1303"/>
                </a:lnTo>
                <a:lnTo>
                  <a:pt x="1245" y="1303"/>
                </a:lnTo>
                <a:lnTo>
                  <a:pt x="1245" y="1324"/>
                </a:lnTo>
                <a:lnTo>
                  <a:pt x="1264" y="1324"/>
                </a:lnTo>
                <a:lnTo>
                  <a:pt x="1264" y="1338"/>
                </a:lnTo>
                <a:lnTo>
                  <a:pt x="1271" y="1338"/>
                </a:lnTo>
                <a:lnTo>
                  <a:pt x="1271" y="1346"/>
                </a:lnTo>
                <a:lnTo>
                  <a:pt x="1333" y="1346"/>
                </a:lnTo>
                <a:lnTo>
                  <a:pt x="1333" y="1360"/>
                </a:lnTo>
                <a:lnTo>
                  <a:pt x="1368" y="1360"/>
                </a:lnTo>
                <a:lnTo>
                  <a:pt x="1368" y="1364"/>
                </a:lnTo>
                <a:lnTo>
                  <a:pt x="1383" y="1364"/>
                </a:lnTo>
                <a:lnTo>
                  <a:pt x="1383" y="1372"/>
                </a:lnTo>
                <a:lnTo>
                  <a:pt x="1390" y="1372"/>
                </a:lnTo>
                <a:lnTo>
                  <a:pt x="1390" y="1393"/>
                </a:lnTo>
                <a:lnTo>
                  <a:pt x="1437" y="1393"/>
                </a:lnTo>
                <a:lnTo>
                  <a:pt x="1437" y="1407"/>
                </a:lnTo>
                <a:lnTo>
                  <a:pt x="1466" y="1407"/>
                </a:lnTo>
                <a:lnTo>
                  <a:pt x="1466" y="1436"/>
                </a:lnTo>
                <a:lnTo>
                  <a:pt x="1473" y="1436"/>
                </a:lnTo>
                <a:lnTo>
                  <a:pt x="1473" y="1447"/>
                </a:lnTo>
                <a:lnTo>
                  <a:pt x="1513" y="1447"/>
                </a:lnTo>
                <a:lnTo>
                  <a:pt x="1513" y="1457"/>
                </a:lnTo>
                <a:lnTo>
                  <a:pt x="1541" y="1457"/>
                </a:lnTo>
                <a:lnTo>
                  <a:pt x="1541" y="1471"/>
                </a:lnTo>
                <a:lnTo>
                  <a:pt x="1555" y="1471"/>
                </a:lnTo>
                <a:lnTo>
                  <a:pt x="1555" y="1490"/>
                </a:lnTo>
                <a:lnTo>
                  <a:pt x="1603" y="1490"/>
                </a:lnTo>
                <a:lnTo>
                  <a:pt x="1603" y="1504"/>
                </a:lnTo>
                <a:lnTo>
                  <a:pt x="1645" y="1504"/>
                </a:lnTo>
                <a:lnTo>
                  <a:pt x="1645" y="1511"/>
                </a:lnTo>
                <a:lnTo>
                  <a:pt x="1653" y="1511"/>
                </a:lnTo>
                <a:lnTo>
                  <a:pt x="1653" y="1545"/>
                </a:lnTo>
                <a:lnTo>
                  <a:pt x="1681" y="1545"/>
                </a:lnTo>
                <a:lnTo>
                  <a:pt x="1681" y="1559"/>
                </a:lnTo>
                <a:lnTo>
                  <a:pt x="1700" y="1559"/>
                </a:lnTo>
                <a:lnTo>
                  <a:pt x="1700" y="1580"/>
                </a:lnTo>
                <a:lnTo>
                  <a:pt x="1707" y="1580"/>
                </a:lnTo>
                <a:lnTo>
                  <a:pt x="1707" y="1594"/>
                </a:lnTo>
                <a:lnTo>
                  <a:pt x="1894" y="1594"/>
                </a:lnTo>
                <a:lnTo>
                  <a:pt x="1894" y="1608"/>
                </a:lnTo>
                <a:lnTo>
                  <a:pt x="1965" y="1608"/>
                </a:lnTo>
                <a:lnTo>
                  <a:pt x="1965" y="1616"/>
                </a:lnTo>
                <a:lnTo>
                  <a:pt x="1979" y="1616"/>
                </a:lnTo>
                <a:lnTo>
                  <a:pt x="1979" y="1630"/>
                </a:lnTo>
                <a:lnTo>
                  <a:pt x="2034" y="1630"/>
                </a:lnTo>
                <a:lnTo>
                  <a:pt x="2034" y="1644"/>
                </a:lnTo>
                <a:lnTo>
                  <a:pt x="2102" y="1644"/>
                </a:lnTo>
                <a:lnTo>
                  <a:pt x="2102" y="1663"/>
                </a:lnTo>
                <a:lnTo>
                  <a:pt x="2124" y="1663"/>
                </a:lnTo>
                <a:lnTo>
                  <a:pt x="2124" y="1677"/>
                </a:lnTo>
                <a:lnTo>
                  <a:pt x="2152" y="1677"/>
                </a:lnTo>
                <a:lnTo>
                  <a:pt x="2152" y="1706"/>
                </a:lnTo>
                <a:lnTo>
                  <a:pt x="2301" y="1706"/>
                </a:lnTo>
                <a:lnTo>
                  <a:pt x="2301" y="1725"/>
                </a:lnTo>
                <a:lnTo>
                  <a:pt x="2365" y="1725"/>
                </a:lnTo>
                <a:lnTo>
                  <a:pt x="2365" y="1753"/>
                </a:lnTo>
                <a:lnTo>
                  <a:pt x="2386" y="1753"/>
                </a:lnTo>
                <a:lnTo>
                  <a:pt x="2386" y="1781"/>
                </a:lnTo>
                <a:lnTo>
                  <a:pt x="2434" y="1781"/>
                </a:lnTo>
                <a:lnTo>
                  <a:pt x="2434" y="1807"/>
                </a:lnTo>
                <a:lnTo>
                  <a:pt x="3366" y="1807"/>
                </a:lnTo>
              </a:path>
            </a:pathLst>
          </a:custGeom>
          <a:noFill/>
          <a:ln w="19050" cap="flat">
            <a:solidFill>
              <a:srgbClr val="CC6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CC66FF"/>
              </a:solidFill>
              <a:latin typeface="Arial" panose="020B0604020202020204" pitchFamily="34" charset="0"/>
              <a:cs typeface="Arial" panose="020B0604020202020204" pitchFamily="34" charset="0"/>
            </a:endParaRPr>
          </a:p>
        </p:txBody>
      </p:sp>
      <p:grpSp>
        <p:nvGrpSpPr>
          <p:cNvPr id="358" name="Group 115"/>
          <p:cNvGrpSpPr/>
          <p:nvPr/>
        </p:nvGrpSpPr>
        <p:grpSpPr>
          <a:xfrm>
            <a:off x="2201873" y="2006044"/>
            <a:ext cx="4550928" cy="2487278"/>
            <a:chOff x="1490663" y="2176463"/>
            <a:chExt cx="5376863" cy="2944813"/>
          </a:xfrm>
        </p:grpSpPr>
        <p:sp>
          <p:nvSpPr>
            <p:cNvPr id="359" name="Line 49"/>
            <p:cNvSpPr>
              <a:spLocks noChangeShapeType="1"/>
            </p:cNvSpPr>
            <p:nvPr/>
          </p:nvSpPr>
          <p:spPr bwMode="auto">
            <a:xfrm>
              <a:off x="3151188" y="432435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0" name="Line 109"/>
            <p:cNvSpPr>
              <a:spLocks noChangeShapeType="1"/>
            </p:cNvSpPr>
            <p:nvPr/>
          </p:nvSpPr>
          <p:spPr bwMode="auto">
            <a:xfrm>
              <a:off x="1531938" y="2176463"/>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1" name="Line 110"/>
            <p:cNvSpPr>
              <a:spLocks noChangeShapeType="1"/>
            </p:cNvSpPr>
            <p:nvPr/>
          </p:nvSpPr>
          <p:spPr bwMode="auto">
            <a:xfrm>
              <a:off x="1490663" y="22145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2" name="Line 111"/>
            <p:cNvSpPr>
              <a:spLocks noChangeShapeType="1"/>
            </p:cNvSpPr>
            <p:nvPr/>
          </p:nvSpPr>
          <p:spPr bwMode="auto">
            <a:xfrm>
              <a:off x="1652588" y="2252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3" name="Line 112"/>
            <p:cNvSpPr>
              <a:spLocks noChangeShapeType="1"/>
            </p:cNvSpPr>
            <p:nvPr/>
          </p:nvSpPr>
          <p:spPr bwMode="auto">
            <a:xfrm>
              <a:off x="1611313" y="2289176"/>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4" name="Line 113"/>
            <p:cNvSpPr>
              <a:spLocks noChangeShapeType="1"/>
            </p:cNvSpPr>
            <p:nvPr/>
          </p:nvSpPr>
          <p:spPr bwMode="auto">
            <a:xfrm>
              <a:off x="1760538" y="23431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5" name="Line 114"/>
            <p:cNvSpPr>
              <a:spLocks noChangeShapeType="1"/>
            </p:cNvSpPr>
            <p:nvPr/>
          </p:nvSpPr>
          <p:spPr bwMode="auto">
            <a:xfrm>
              <a:off x="1724026" y="2379663"/>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6" name="Line 115"/>
            <p:cNvSpPr>
              <a:spLocks noChangeShapeType="1"/>
            </p:cNvSpPr>
            <p:nvPr/>
          </p:nvSpPr>
          <p:spPr bwMode="auto">
            <a:xfrm>
              <a:off x="1801813" y="237648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7" name="Line 116"/>
            <p:cNvSpPr>
              <a:spLocks noChangeShapeType="1"/>
            </p:cNvSpPr>
            <p:nvPr/>
          </p:nvSpPr>
          <p:spPr bwMode="auto">
            <a:xfrm>
              <a:off x="1765301" y="2414588"/>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8" name="Line 117"/>
            <p:cNvSpPr>
              <a:spLocks noChangeShapeType="1"/>
            </p:cNvSpPr>
            <p:nvPr/>
          </p:nvSpPr>
          <p:spPr bwMode="auto">
            <a:xfrm>
              <a:off x="2178051" y="278288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69" name="Line 118"/>
            <p:cNvSpPr>
              <a:spLocks noChangeShapeType="1"/>
            </p:cNvSpPr>
            <p:nvPr/>
          </p:nvSpPr>
          <p:spPr bwMode="auto">
            <a:xfrm>
              <a:off x="2139951" y="281940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0" name="Line 119"/>
            <p:cNvSpPr>
              <a:spLocks noChangeShapeType="1"/>
            </p:cNvSpPr>
            <p:nvPr/>
          </p:nvSpPr>
          <p:spPr bwMode="auto">
            <a:xfrm>
              <a:off x="2576513" y="33210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1" name="Line 120"/>
            <p:cNvSpPr>
              <a:spLocks noChangeShapeType="1"/>
            </p:cNvSpPr>
            <p:nvPr/>
          </p:nvSpPr>
          <p:spPr bwMode="auto">
            <a:xfrm>
              <a:off x="2535238" y="33575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2" name="Line 121"/>
            <p:cNvSpPr>
              <a:spLocks noChangeShapeType="1"/>
            </p:cNvSpPr>
            <p:nvPr/>
          </p:nvSpPr>
          <p:spPr bwMode="auto">
            <a:xfrm>
              <a:off x="2617788" y="33321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3" name="Line 122"/>
            <p:cNvSpPr>
              <a:spLocks noChangeShapeType="1"/>
            </p:cNvSpPr>
            <p:nvPr/>
          </p:nvSpPr>
          <p:spPr bwMode="auto">
            <a:xfrm>
              <a:off x="2579688" y="33686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4" name="Line 123"/>
            <p:cNvSpPr>
              <a:spLocks noChangeShapeType="1"/>
            </p:cNvSpPr>
            <p:nvPr/>
          </p:nvSpPr>
          <p:spPr bwMode="auto">
            <a:xfrm>
              <a:off x="2862263" y="36179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5" name="Line 124"/>
            <p:cNvSpPr>
              <a:spLocks noChangeShapeType="1"/>
            </p:cNvSpPr>
            <p:nvPr/>
          </p:nvSpPr>
          <p:spPr bwMode="auto">
            <a:xfrm>
              <a:off x="2820988" y="36544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6" name="Line 125"/>
            <p:cNvSpPr>
              <a:spLocks noChangeShapeType="1"/>
            </p:cNvSpPr>
            <p:nvPr/>
          </p:nvSpPr>
          <p:spPr bwMode="auto">
            <a:xfrm>
              <a:off x="3046413" y="3816351"/>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7" name="Line 126"/>
            <p:cNvSpPr>
              <a:spLocks noChangeShapeType="1"/>
            </p:cNvSpPr>
            <p:nvPr/>
          </p:nvSpPr>
          <p:spPr bwMode="auto">
            <a:xfrm>
              <a:off x="3008313" y="385445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8" name="Line 127"/>
            <p:cNvSpPr>
              <a:spLocks noChangeShapeType="1"/>
            </p:cNvSpPr>
            <p:nvPr/>
          </p:nvSpPr>
          <p:spPr bwMode="auto">
            <a:xfrm>
              <a:off x="3730626" y="4387851"/>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79" name="Line 128"/>
            <p:cNvSpPr>
              <a:spLocks noChangeShapeType="1"/>
            </p:cNvSpPr>
            <p:nvPr/>
          </p:nvSpPr>
          <p:spPr bwMode="auto">
            <a:xfrm>
              <a:off x="3689351" y="4425951"/>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0" name="Line 129"/>
            <p:cNvSpPr>
              <a:spLocks noChangeShapeType="1"/>
            </p:cNvSpPr>
            <p:nvPr/>
          </p:nvSpPr>
          <p:spPr bwMode="auto">
            <a:xfrm>
              <a:off x="3816351" y="4410076"/>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1" name="Line 130"/>
            <p:cNvSpPr>
              <a:spLocks noChangeShapeType="1"/>
            </p:cNvSpPr>
            <p:nvPr/>
          </p:nvSpPr>
          <p:spPr bwMode="auto">
            <a:xfrm>
              <a:off x="3779838" y="4448176"/>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2" name="Line 131"/>
            <p:cNvSpPr>
              <a:spLocks noChangeShapeType="1"/>
            </p:cNvSpPr>
            <p:nvPr/>
          </p:nvSpPr>
          <p:spPr bwMode="auto">
            <a:xfrm>
              <a:off x="3959226" y="448627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3" name="Line 132"/>
            <p:cNvSpPr>
              <a:spLocks noChangeShapeType="1"/>
            </p:cNvSpPr>
            <p:nvPr/>
          </p:nvSpPr>
          <p:spPr bwMode="auto">
            <a:xfrm>
              <a:off x="3921126" y="45243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4" name="Line 133"/>
            <p:cNvSpPr>
              <a:spLocks noChangeShapeType="1"/>
            </p:cNvSpPr>
            <p:nvPr/>
          </p:nvSpPr>
          <p:spPr bwMode="auto">
            <a:xfrm>
              <a:off x="3981451" y="450850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5" name="Line 134"/>
            <p:cNvSpPr>
              <a:spLocks noChangeShapeType="1"/>
            </p:cNvSpPr>
            <p:nvPr/>
          </p:nvSpPr>
          <p:spPr bwMode="auto">
            <a:xfrm>
              <a:off x="3940176" y="454660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6" name="Line 135"/>
            <p:cNvSpPr>
              <a:spLocks noChangeShapeType="1"/>
            </p:cNvSpPr>
            <p:nvPr/>
          </p:nvSpPr>
          <p:spPr bwMode="auto">
            <a:xfrm>
              <a:off x="4079876" y="45656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7" name="Line 136"/>
            <p:cNvSpPr>
              <a:spLocks noChangeShapeType="1"/>
            </p:cNvSpPr>
            <p:nvPr/>
          </p:nvSpPr>
          <p:spPr bwMode="auto">
            <a:xfrm>
              <a:off x="4041776" y="46021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8" name="Line 137"/>
            <p:cNvSpPr>
              <a:spLocks noChangeShapeType="1"/>
            </p:cNvSpPr>
            <p:nvPr/>
          </p:nvSpPr>
          <p:spPr bwMode="auto">
            <a:xfrm>
              <a:off x="4148138" y="459898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89" name="Line 138"/>
            <p:cNvSpPr>
              <a:spLocks noChangeShapeType="1"/>
            </p:cNvSpPr>
            <p:nvPr/>
          </p:nvSpPr>
          <p:spPr bwMode="auto">
            <a:xfrm>
              <a:off x="4105276" y="463708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0" name="Line 139"/>
            <p:cNvSpPr>
              <a:spLocks noChangeShapeType="1"/>
            </p:cNvSpPr>
            <p:nvPr/>
          </p:nvSpPr>
          <p:spPr bwMode="auto">
            <a:xfrm>
              <a:off x="4159251" y="46069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1" name="Line 140"/>
            <p:cNvSpPr>
              <a:spLocks noChangeShapeType="1"/>
            </p:cNvSpPr>
            <p:nvPr/>
          </p:nvSpPr>
          <p:spPr bwMode="auto">
            <a:xfrm>
              <a:off x="4117976" y="4643438"/>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2" name="Line 141"/>
            <p:cNvSpPr>
              <a:spLocks noChangeShapeType="1"/>
            </p:cNvSpPr>
            <p:nvPr/>
          </p:nvSpPr>
          <p:spPr bwMode="auto">
            <a:xfrm>
              <a:off x="4170363" y="46069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3" name="Line 142"/>
            <p:cNvSpPr>
              <a:spLocks noChangeShapeType="1"/>
            </p:cNvSpPr>
            <p:nvPr/>
          </p:nvSpPr>
          <p:spPr bwMode="auto">
            <a:xfrm>
              <a:off x="4129088" y="4643438"/>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4" name="Line 143"/>
            <p:cNvSpPr>
              <a:spLocks noChangeShapeType="1"/>
            </p:cNvSpPr>
            <p:nvPr/>
          </p:nvSpPr>
          <p:spPr bwMode="auto">
            <a:xfrm>
              <a:off x="4278313" y="47085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5" name="Line 144"/>
            <p:cNvSpPr>
              <a:spLocks noChangeShapeType="1"/>
            </p:cNvSpPr>
            <p:nvPr/>
          </p:nvSpPr>
          <p:spPr bwMode="auto">
            <a:xfrm>
              <a:off x="4237038" y="47450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6" name="Line 145"/>
            <p:cNvSpPr>
              <a:spLocks noChangeShapeType="1"/>
            </p:cNvSpPr>
            <p:nvPr/>
          </p:nvSpPr>
          <p:spPr bwMode="auto">
            <a:xfrm>
              <a:off x="4387851" y="47085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7" name="Line 146"/>
            <p:cNvSpPr>
              <a:spLocks noChangeShapeType="1"/>
            </p:cNvSpPr>
            <p:nvPr/>
          </p:nvSpPr>
          <p:spPr bwMode="auto">
            <a:xfrm>
              <a:off x="4349751" y="47450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8" name="Line 147"/>
            <p:cNvSpPr>
              <a:spLocks noChangeShapeType="1"/>
            </p:cNvSpPr>
            <p:nvPr/>
          </p:nvSpPr>
          <p:spPr bwMode="auto">
            <a:xfrm>
              <a:off x="4489451" y="4708526"/>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399" name="Line 148"/>
            <p:cNvSpPr>
              <a:spLocks noChangeShapeType="1"/>
            </p:cNvSpPr>
            <p:nvPr/>
          </p:nvSpPr>
          <p:spPr bwMode="auto">
            <a:xfrm>
              <a:off x="4448176" y="47450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0" name="Line 149"/>
            <p:cNvSpPr>
              <a:spLocks noChangeShapeType="1"/>
            </p:cNvSpPr>
            <p:nvPr/>
          </p:nvSpPr>
          <p:spPr bwMode="auto">
            <a:xfrm>
              <a:off x="4530726" y="47307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1" name="Line 150"/>
            <p:cNvSpPr>
              <a:spLocks noChangeShapeType="1"/>
            </p:cNvSpPr>
            <p:nvPr/>
          </p:nvSpPr>
          <p:spPr bwMode="auto">
            <a:xfrm>
              <a:off x="4492626" y="47672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2" name="Line 151"/>
            <p:cNvSpPr>
              <a:spLocks noChangeShapeType="1"/>
            </p:cNvSpPr>
            <p:nvPr/>
          </p:nvSpPr>
          <p:spPr bwMode="auto">
            <a:xfrm>
              <a:off x="4564063" y="473075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3" name="Line 152"/>
            <p:cNvSpPr>
              <a:spLocks noChangeShapeType="1"/>
            </p:cNvSpPr>
            <p:nvPr/>
          </p:nvSpPr>
          <p:spPr bwMode="auto">
            <a:xfrm>
              <a:off x="4522788" y="4767263"/>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4" name="Line 153"/>
            <p:cNvSpPr>
              <a:spLocks noChangeShapeType="1"/>
            </p:cNvSpPr>
            <p:nvPr/>
          </p:nvSpPr>
          <p:spPr bwMode="auto">
            <a:xfrm>
              <a:off x="4654551" y="47609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5" name="Line 154"/>
            <p:cNvSpPr>
              <a:spLocks noChangeShapeType="1"/>
            </p:cNvSpPr>
            <p:nvPr/>
          </p:nvSpPr>
          <p:spPr bwMode="auto">
            <a:xfrm>
              <a:off x="4613276" y="47974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6" name="Line 155"/>
            <p:cNvSpPr>
              <a:spLocks noChangeShapeType="1"/>
            </p:cNvSpPr>
            <p:nvPr/>
          </p:nvSpPr>
          <p:spPr bwMode="auto">
            <a:xfrm>
              <a:off x="4662488" y="47609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7" name="Line 156"/>
            <p:cNvSpPr>
              <a:spLocks noChangeShapeType="1"/>
            </p:cNvSpPr>
            <p:nvPr/>
          </p:nvSpPr>
          <p:spPr bwMode="auto">
            <a:xfrm>
              <a:off x="4624388" y="47974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8" name="Line 157"/>
            <p:cNvSpPr>
              <a:spLocks noChangeShapeType="1"/>
            </p:cNvSpPr>
            <p:nvPr/>
          </p:nvSpPr>
          <p:spPr bwMode="auto">
            <a:xfrm>
              <a:off x="4673601" y="47609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09" name="Line 158"/>
            <p:cNvSpPr>
              <a:spLocks noChangeShapeType="1"/>
            </p:cNvSpPr>
            <p:nvPr/>
          </p:nvSpPr>
          <p:spPr bwMode="auto">
            <a:xfrm>
              <a:off x="4635501" y="47974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0" name="Line 159"/>
            <p:cNvSpPr>
              <a:spLocks noChangeShapeType="1"/>
            </p:cNvSpPr>
            <p:nvPr/>
          </p:nvSpPr>
          <p:spPr bwMode="auto">
            <a:xfrm>
              <a:off x="4684713" y="47609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1" name="Line 160"/>
            <p:cNvSpPr>
              <a:spLocks noChangeShapeType="1"/>
            </p:cNvSpPr>
            <p:nvPr/>
          </p:nvSpPr>
          <p:spPr bwMode="auto">
            <a:xfrm>
              <a:off x="4646613" y="479742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2" name="Line 161"/>
            <p:cNvSpPr>
              <a:spLocks noChangeShapeType="1"/>
            </p:cNvSpPr>
            <p:nvPr/>
          </p:nvSpPr>
          <p:spPr bwMode="auto">
            <a:xfrm>
              <a:off x="4752976" y="476091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3" name="Line 162"/>
            <p:cNvSpPr>
              <a:spLocks noChangeShapeType="1"/>
            </p:cNvSpPr>
            <p:nvPr/>
          </p:nvSpPr>
          <p:spPr bwMode="auto">
            <a:xfrm>
              <a:off x="4711701" y="4797426"/>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4" name="Line 163"/>
            <p:cNvSpPr>
              <a:spLocks noChangeShapeType="1"/>
            </p:cNvSpPr>
            <p:nvPr/>
          </p:nvSpPr>
          <p:spPr bwMode="auto">
            <a:xfrm>
              <a:off x="4849813" y="47831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5" name="Line 164"/>
            <p:cNvSpPr>
              <a:spLocks noChangeShapeType="1"/>
            </p:cNvSpPr>
            <p:nvPr/>
          </p:nvSpPr>
          <p:spPr bwMode="auto">
            <a:xfrm>
              <a:off x="4808538" y="48212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6" name="Line 165"/>
            <p:cNvSpPr>
              <a:spLocks noChangeShapeType="1"/>
            </p:cNvSpPr>
            <p:nvPr/>
          </p:nvSpPr>
          <p:spPr bwMode="auto">
            <a:xfrm>
              <a:off x="4872038" y="4816476"/>
              <a:ext cx="0" cy="7620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7" name="Line 166"/>
            <p:cNvSpPr>
              <a:spLocks noChangeShapeType="1"/>
            </p:cNvSpPr>
            <p:nvPr/>
          </p:nvSpPr>
          <p:spPr bwMode="auto">
            <a:xfrm>
              <a:off x="4830763" y="48545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8" name="Line 167"/>
            <p:cNvSpPr>
              <a:spLocks noChangeShapeType="1"/>
            </p:cNvSpPr>
            <p:nvPr/>
          </p:nvSpPr>
          <p:spPr bwMode="auto">
            <a:xfrm>
              <a:off x="4937126" y="48847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19" name="Line 168"/>
            <p:cNvSpPr>
              <a:spLocks noChangeShapeType="1"/>
            </p:cNvSpPr>
            <p:nvPr/>
          </p:nvSpPr>
          <p:spPr bwMode="auto">
            <a:xfrm>
              <a:off x="4899026" y="49228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0" name="Line 169"/>
            <p:cNvSpPr>
              <a:spLocks noChangeShapeType="1"/>
            </p:cNvSpPr>
            <p:nvPr/>
          </p:nvSpPr>
          <p:spPr bwMode="auto">
            <a:xfrm>
              <a:off x="4948238" y="48847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1" name="Line 170"/>
            <p:cNvSpPr>
              <a:spLocks noChangeShapeType="1"/>
            </p:cNvSpPr>
            <p:nvPr/>
          </p:nvSpPr>
          <p:spPr bwMode="auto">
            <a:xfrm>
              <a:off x="4910138" y="49228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2" name="Line 171"/>
            <p:cNvSpPr>
              <a:spLocks noChangeShapeType="1"/>
            </p:cNvSpPr>
            <p:nvPr/>
          </p:nvSpPr>
          <p:spPr bwMode="auto">
            <a:xfrm>
              <a:off x="4970463" y="48847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3" name="Line 172"/>
            <p:cNvSpPr>
              <a:spLocks noChangeShapeType="1"/>
            </p:cNvSpPr>
            <p:nvPr/>
          </p:nvSpPr>
          <p:spPr bwMode="auto">
            <a:xfrm>
              <a:off x="4932363" y="49228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4" name="Line 173"/>
            <p:cNvSpPr>
              <a:spLocks noChangeShapeType="1"/>
            </p:cNvSpPr>
            <p:nvPr/>
          </p:nvSpPr>
          <p:spPr bwMode="auto">
            <a:xfrm>
              <a:off x="5003801" y="48847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5" name="Line 174"/>
            <p:cNvSpPr>
              <a:spLocks noChangeShapeType="1"/>
            </p:cNvSpPr>
            <p:nvPr/>
          </p:nvSpPr>
          <p:spPr bwMode="auto">
            <a:xfrm>
              <a:off x="4967288" y="4922838"/>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6" name="Line 175"/>
            <p:cNvSpPr>
              <a:spLocks noChangeShapeType="1"/>
            </p:cNvSpPr>
            <p:nvPr/>
          </p:nvSpPr>
          <p:spPr bwMode="auto">
            <a:xfrm>
              <a:off x="5049838" y="48847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7" name="Line 176"/>
            <p:cNvSpPr>
              <a:spLocks noChangeShapeType="1"/>
            </p:cNvSpPr>
            <p:nvPr/>
          </p:nvSpPr>
          <p:spPr bwMode="auto">
            <a:xfrm>
              <a:off x="5008563" y="4922838"/>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8" name="Line 177"/>
            <p:cNvSpPr>
              <a:spLocks noChangeShapeType="1"/>
            </p:cNvSpPr>
            <p:nvPr/>
          </p:nvSpPr>
          <p:spPr bwMode="auto">
            <a:xfrm>
              <a:off x="5080001" y="48847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29" name="Line 178"/>
            <p:cNvSpPr>
              <a:spLocks noChangeShapeType="1"/>
            </p:cNvSpPr>
            <p:nvPr/>
          </p:nvSpPr>
          <p:spPr bwMode="auto">
            <a:xfrm>
              <a:off x="5041901" y="49228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0" name="Line 179"/>
            <p:cNvSpPr>
              <a:spLocks noChangeShapeType="1"/>
            </p:cNvSpPr>
            <p:nvPr/>
          </p:nvSpPr>
          <p:spPr bwMode="auto">
            <a:xfrm>
              <a:off x="5113338" y="488473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1" name="Line 180"/>
            <p:cNvSpPr>
              <a:spLocks noChangeShapeType="1"/>
            </p:cNvSpPr>
            <p:nvPr/>
          </p:nvSpPr>
          <p:spPr bwMode="auto">
            <a:xfrm>
              <a:off x="5075238" y="4922838"/>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2" name="Line 181"/>
            <p:cNvSpPr>
              <a:spLocks noChangeShapeType="1"/>
            </p:cNvSpPr>
            <p:nvPr/>
          </p:nvSpPr>
          <p:spPr bwMode="auto">
            <a:xfrm>
              <a:off x="5168901" y="491490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3" name="Line 182"/>
            <p:cNvSpPr>
              <a:spLocks noChangeShapeType="1"/>
            </p:cNvSpPr>
            <p:nvPr/>
          </p:nvSpPr>
          <p:spPr bwMode="auto">
            <a:xfrm>
              <a:off x="5132388" y="4953001"/>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4" name="Line 183"/>
            <p:cNvSpPr>
              <a:spLocks noChangeShapeType="1"/>
            </p:cNvSpPr>
            <p:nvPr/>
          </p:nvSpPr>
          <p:spPr bwMode="auto">
            <a:xfrm>
              <a:off x="5180013" y="491490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5" name="Line 184"/>
            <p:cNvSpPr>
              <a:spLocks noChangeShapeType="1"/>
            </p:cNvSpPr>
            <p:nvPr/>
          </p:nvSpPr>
          <p:spPr bwMode="auto">
            <a:xfrm>
              <a:off x="5143501" y="495300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6" name="Line 185"/>
            <p:cNvSpPr>
              <a:spLocks noChangeShapeType="1"/>
            </p:cNvSpPr>
            <p:nvPr/>
          </p:nvSpPr>
          <p:spPr bwMode="auto">
            <a:xfrm>
              <a:off x="5237163" y="4914901"/>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7" name="Line 186"/>
            <p:cNvSpPr>
              <a:spLocks noChangeShapeType="1"/>
            </p:cNvSpPr>
            <p:nvPr/>
          </p:nvSpPr>
          <p:spPr bwMode="auto">
            <a:xfrm>
              <a:off x="5195888" y="495300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8" name="Line 187"/>
            <p:cNvSpPr>
              <a:spLocks noChangeShapeType="1"/>
            </p:cNvSpPr>
            <p:nvPr/>
          </p:nvSpPr>
          <p:spPr bwMode="auto">
            <a:xfrm>
              <a:off x="5364163" y="5005388"/>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39" name="Line 188"/>
            <p:cNvSpPr>
              <a:spLocks noChangeShapeType="1"/>
            </p:cNvSpPr>
            <p:nvPr/>
          </p:nvSpPr>
          <p:spPr bwMode="auto">
            <a:xfrm>
              <a:off x="5327651" y="5041901"/>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0" name="Line 189"/>
            <p:cNvSpPr>
              <a:spLocks noChangeShapeType="1"/>
            </p:cNvSpPr>
            <p:nvPr/>
          </p:nvSpPr>
          <p:spPr bwMode="auto">
            <a:xfrm>
              <a:off x="5432426"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1" name="Line 190"/>
            <p:cNvSpPr>
              <a:spLocks noChangeShapeType="1"/>
            </p:cNvSpPr>
            <p:nvPr/>
          </p:nvSpPr>
          <p:spPr bwMode="auto">
            <a:xfrm>
              <a:off x="5394326"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2" name="Line 191"/>
            <p:cNvSpPr>
              <a:spLocks noChangeShapeType="1"/>
            </p:cNvSpPr>
            <p:nvPr/>
          </p:nvSpPr>
          <p:spPr bwMode="auto">
            <a:xfrm>
              <a:off x="5632451"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3" name="Line 192"/>
            <p:cNvSpPr>
              <a:spLocks noChangeShapeType="1"/>
            </p:cNvSpPr>
            <p:nvPr/>
          </p:nvSpPr>
          <p:spPr bwMode="auto">
            <a:xfrm>
              <a:off x="5589588"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4" name="Line 193"/>
            <p:cNvSpPr>
              <a:spLocks noChangeShapeType="1"/>
            </p:cNvSpPr>
            <p:nvPr/>
          </p:nvSpPr>
          <p:spPr bwMode="auto">
            <a:xfrm>
              <a:off x="5649913"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5" name="Line 194"/>
            <p:cNvSpPr>
              <a:spLocks noChangeShapeType="1"/>
            </p:cNvSpPr>
            <p:nvPr/>
          </p:nvSpPr>
          <p:spPr bwMode="auto">
            <a:xfrm>
              <a:off x="5613401" y="5083176"/>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6" name="Line 195"/>
            <p:cNvSpPr>
              <a:spLocks noChangeShapeType="1"/>
            </p:cNvSpPr>
            <p:nvPr/>
          </p:nvSpPr>
          <p:spPr bwMode="auto">
            <a:xfrm>
              <a:off x="5729288"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7" name="Line 196"/>
            <p:cNvSpPr>
              <a:spLocks noChangeShapeType="1"/>
            </p:cNvSpPr>
            <p:nvPr/>
          </p:nvSpPr>
          <p:spPr bwMode="auto">
            <a:xfrm>
              <a:off x="5688013"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8" name="Line 197"/>
            <p:cNvSpPr>
              <a:spLocks noChangeShapeType="1"/>
            </p:cNvSpPr>
            <p:nvPr/>
          </p:nvSpPr>
          <p:spPr bwMode="auto">
            <a:xfrm>
              <a:off x="5838826"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49" name="Line 198"/>
            <p:cNvSpPr>
              <a:spLocks noChangeShapeType="1"/>
            </p:cNvSpPr>
            <p:nvPr/>
          </p:nvSpPr>
          <p:spPr bwMode="auto">
            <a:xfrm>
              <a:off x="5800726"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0" name="Line 199"/>
            <p:cNvSpPr>
              <a:spLocks noChangeShapeType="1"/>
            </p:cNvSpPr>
            <p:nvPr/>
          </p:nvSpPr>
          <p:spPr bwMode="auto">
            <a:xfrm>
              <a:off x="5905501"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1" name="Line 200"/>
            <p:cNvSpPr>
              <a:spLocks noChangeShapeType="1"/>
            </p:cNvSpPr>
            <p:nvPr/>
          </p:nvSpPr>
          <p:spPr bwMode="auto">
            <a:xfrm>
              <a:off x="5864226"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2" name="Line 201"/>
            <p:cNvSpPr>
              <a:spLocks noChangeShapeType="1"/>
            </p:cNvSpPr>
            <p:nvPr/>
          </p:nvSpPr>
          <p:spPr bwMode="auto">
            <a:xfrm>
              <a:off x="5957888"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3" name="Line 202"/>
            <p:cNvSpPr>
              <a:spLocks noChangeShapeType="1"/>
            </p:cNvSpPr>
            <p:nvPr/>
          </p:nvSpPr>
          <p:spPr bwMode="auto">
            <a:xfrm>
              <a:off x="5921376"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4" name="Line 203"/>
            <p:cNvSpPr>
              <a:spLocks noChangeShapeType="1"/>
            </p:cNvSpPr>
            <p:nvPr/>
          </p:nvSpPr>
          <p:spPr bwMode="auto">
            <a:xfrm>
              <a:off x="6146801"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5" name="Line 204"/>
            <p:cNvSpPr>
              <a:spLocks noChangeShapeType="1"/>
            </p:cNvSpPr>
            <p:nvPr/>
          </p:nvSpPr>
          <p:spPr bwMode="auto">
            <a:xfrm>
              <a:off x="6108701"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6" name="Line 206"/>
            <p:cNvSpPr>
              <a:spLocks noChangeShapeType="1"/>
            </p:cNvSpPr>
            <p:nvPr/>
          </p:nvSpPr>
          <p:spPr bwMode="auto">
            <a:xfrm>
              <a:off x="6323013"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7" name="Line 207"/>
            <p:cNvSpPr>
              <a:spLocks noChangeShapeType="1"/>
            </p:cNvSpPr>
            <p:nvPr/>
          </p:nvSpPr>
          <p:spPr bwMode="auto">
            <a:xfrm>
              <a:off x="6281738"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8" name="Line 208"/>
            <p:cNvSpPr>
              <a:spLocks noChangeShapeType="1"/>
            </p:cNvSpPr>
            <p:nvPr/>
          </p:nvSpPr>
          <p:spPr bwMode="auto">
            <a:xfrm>
              <a:off x="6421438"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59" name="Line 209"/>
            <p:cNvSpPr>
              <a:spLocks noChangeShapeType="1"/>
            </p:cNvSpPr>
            <p:nvPr/>
          </p:nvSpPr>
          <p:spPr bwMode="auto">
            <a:xfrm>
              <a:off x="6383338"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0" name="Line 210"/>
            <p:cNvSpPr>
              <a:spLocks noChangeShapeType="1"/>
            </p:cNvSpPr>
            <p:nvPr/>
          </p:nvSpPr>
          <p:spPr bwMode="auto">
            <a:xfrm>
              <a:off x="6499226"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1" name="Line 211"/>
            <p:cNvSpPr>
              <a:spLocks noChangeShapeType="1"/>
            </p:cNvSpPr>
            <p:nvPr/>
          </p:nvSpPr>
          <p:spPr bwMode="auto">
            <a:xfrm>
              <a:off x="6457951"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2" name="Line 212"/>
            <p:cNvSpPr>
              <a:spLocks noChangeShapeType="1"/>
            </p:cNvSpPr>
            <p:nvPr/>
          </p:nvSpPr>
          <p:spPr bwMode="auto">
            <a:xfrm>
              <a:off x="6807201"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3" name="Line 213"/>
            <p:cNvSpPr>
              <a:spLocks noChangeShapeType="1"/>
            </p:cNvSpPr>
            <p:nvPr/>
          </p:nvSpPr>
          <p:spPr bwMode="auto">
            <a:xfrm>
              <a:off x="6765926" y="5083176"/>
              <a:ext cx="79375"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4" name="Line 214"/>
            <p:cNvSpPr>
              <a:spLocks noChangeShapeType="1"/>
            </p:cNvSpPr>
            <p:nvPr/>
          </p:nvSpPr>
          <p:spPr bwMode="auto">
            <a:xfrm>
              <a:off x="6826251" y="5046663"/>
              <a:ext cx="0" cy="74613"/>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sp>
          <p:nvSpPr>
            <p:cNvPr id="465" name="Line 215"/>
            <p:cNvSpPr>
              <a:spLocks noChangeShapeType="1"/>
            </p:cNvSpPr>
            <p:nvPr/>
          </p:nvSpPr>
          <p:spPr bwMode="auto">
            <a:xfrm>
              <a:off x="6789738" y="5083176"/>
              <a:ext cx="77788" cy="0"/>
            </a:xfrm>
            <a:prstGeom prst="line">
              <a:avLst/>
            </a:prstGeom>
            <a:noFill/>
            <a:ln w="1111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panose="020B0604020202020204" pitchFamily="34" charset="0"/>
                <a:cs typeface="Arial" panose="020B0604020202020204" pitchFamily="34" charset="0"/>
              </a:endParaRPr>
            </a:p>
          </p:txBody>
        </p:sp>
      </p:grpSp>
      <p:grpSp>
        <p:nvGrpSpPr>
          <p:cNvPr id="466" name="X Axis Values"/>
          <p:cNvGrpSpPr/>
          <p:nvPr/>
        </p:nvGrpSpPr>
        <p:grpSpPr>
          <a:xfrm>
            <a:off x="2041075" y="4987546"/>
            <a:ext cx="5205410" cy="276999"/>
            <a:chOff x="2295238" y="4754182"/>
            <a:chExt cx="5205410" cy="276999"/>
          </a:xfrm>
        </p:grpSpPr>
        <p:sp>
          <p:nvSpPr>
            <p:cNvPr id="467" name="TextBox 466"/>
            <p:cNvSpPr txBox="1"/>
            <p:nvPr/>
          </p:nvSpPr>
          <p:spPr>
            <a:xfrm>
              <a:off x="2295238"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cs typeface="Arial" panose="020B0604020202020204" pitchFamily="34" charset="0"/>
                </a:rPr>
                <a:t>0</a:t>
              </a:r>
              <a:endParaRPr lang="en-US" sz="1200" b="1" dirty="0">
                <a:solidFill>
                  <a:schemeClr val="bg1"/>
                </a:solidFill>
                <a:latin typeface="Arial" panose="020B0604020202020204" pitchFamily="34" charset="0"/>
                <a:cs typeface="Arial" panose="020B0604020202020204" pitchFamily="34" charset="0"/>
              </a:endParaRPr>
            </a:p>
          </p:txBody>
        </p:sp>
        <p:sp>
          <p:nvSpPr>
            <p:cNvPr id="468" name="TextBox 467"/>
            <p:cNvSpPr txBox="1"/>
            <p:nvPr/>
          </p:nvSpPr>
          <p:spPr>
            <a:xfrm>
              <a:off x="3253562"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cs typeface="Arial" panose="020B0604020202020204" pitchFamily="34" charset="0"/>
                </a:rPr>
                <a:t>12</a:t>
              </a:r>
              <a:endParaRPr lang="en-US" sz="1200" b="1" dirty="0">
                <a:solidFill>
                  <a:schemeClr val="bg1"/>
                </a:solidFill>
                <a:latin typeface="Arial" panose="020B0604020202020204" pitchFamily="34" charset="0"/>
                <a:cs typeface="Arial" panose="020B0604020202020204" pitchFamily="34" charset="0"/>
              </a:endParaRPr>
            </a:p>
          </p:txBody>
        </p:sp>
        <p:sp>
          <p:nvSpPr>
            <p:cNvPr id="469" name="TextBox 468"/>
            <p:cNvSpPr txBox="1"/>
            <p:nvPr/>
          </p:nvSpPr>
          <p:spPr>
            <a:xfrm>
              <a:off x="4218236"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cs typeface="Arial" panose="020B0604020202020204" pitchFamily="34" charset="0"/>
                </a:rPr>
                <a:t>24</a:t>
              </a:r>
              <a:endParaRPr lang="en-US" sz="1200" b="1" dirty="0">
                <a:solidFill>
                  <a:schemeClr val="bg1"/>
                </a:solidFill>
                <a:latin typeface="Arial" panose="020B0604020202020204" pitchFamily="34" charset="0"/>
                <a:cs typeface="Arial" panose="020B0604020202020204" pitchFamily="34" charset="0"/>
              </a:endParaRPr>
            </a:p>
          </p:txBody>
        </p:sp>
        <p:sp>
          <p:nvSpPr>
            <p:cNvPr id="470" name="TextBox 469"/>
            <p:cNvSpPr txBox="1"/>
            <p:nvPr/>
          </p:nvSpPr>
          <p:spPr>
            <a:xfrm>
              <a:off x="5182910"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cs typeface="Arial" panose="020B0604020202020204" pitchFamily="34" charset="0"/>
                </a:rPr>
                <a:t>36</a:t>
              </a:r>
              <a:endParaRPr lang="en-US" sz="1200" b="1" dirty="0">
                <a:solidFill>
                  <a:schemeClr val="bg1"/>
                </a:solidFill>
                <a:latin typeface="Arial" panose="020B0604020202020204" pitchFamily="34" charset="0"/>
                <a:cs typeface="Arial" panose="020B0604020202020204" pitchFamily="34" charset="0"/>
              </a:endParaRPr>
            </a:p>
          </p:txBody>
        </p:sp>
        <p:sp>
          <p:nvSpPr>
            <p:cNvPr id="471" name="TextBox 470"/>
            <p:cNvSpPr txBox="1"/>
            <p:nvPr/>
          </p:nvSpPr>
          <p:spPr>
            <a:xfrm>
              <a:off x="6147584"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cs typeface="Arial" panose="020B0604020202020204" pitchFamily="34" charset="0"/>
                </a:rPr>
                <a:t>48</a:t>
              </a:r>
              <a:endParaRPr lang="en-US" sz="1200" b="1" dirty="0">
                <a:solidFill>
                  <a:schemeClr val="bg1"/>
                </a:solidFill>
                <a:latin typeface="Arial" panose="020B0604020202020204" pitchFamily="34" charset="0"/>
                <a:cs typeface="Arial" panose="020B0604020202020204" pitchFamily="34" charset="0"/>
              </a:endParaRPr>
            </a:p>
          </p:txBody>
        </p:sp>
        <p:sp>
          <p:nvSpPr>
            <p:cNvPr id="472" name="TextBox 471"/>
            <p:cNvSpPr txBox="1"/>
            <p:nvPr/>
          </p:nvSpPr>
          <p:spPr>
            <a:xfrm>
              <a:off x="7112256"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cs typeface="Arial" panose="020B0604020202020204" pitchFamily="34" charset="0"/>
                </a:rPr>
                <a:t>60</a:t>
              </a:r>
              <a:endParaRPr lang="en-US" sz="1200" b="1" dirty="0">
                <a:solidFill>
                  <a:schemeClr val="bg1"/>
                </a:solidFill>
                <a:latin typeface="Arial" panose="020B0604020202020204" pitchFamily="34" charset="0"/>
                <a:cs typeface="Arial" panose="020B0604020202020204" pitchFamily="34" charset="0"/>
              </a:endParaRPr>
            </a:p>
          </p:txBody>
        </p:sp>
      </p:grpSp>
      <p:grpSp>
        <p:nvGrpSpPr>
          <p:cNvPr id="473" name="Y Axis Values"/>
          <p:cNvGrpSpPr/>
          <p:nvPr/>
        </p:nvGrpSpPr>
        <p:grpSpPr>
          <a:xfrm>
            <a:off x="1510673" y="1901444"/>
            <a:ext cx="713415" cy="3187947"/>
            <a:chOff x="1835696" y="1591060"/>
            <a:chExt cx="388392" cy="3187947"/>
          </a:xfrm>
        </p:grpSpPr>
        <p:sp>
          <p:nvSpPr>
            <p:cNvPr id="474" name="TextBox 473"/>
            <p:cNvSpPr txBox="1"/>
            <p:nvPr/>
          </p:nvSpPr>
          <p:spPr>
            <a:xfrm>
              <a:off x="1835696" y="1591060"/>
              <a:ext cx="388392" cy="276999"/>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cs typeface="Arial" panose="020B0604020202020204" pitchFamily="34" charset="0"/>
                </a:rPr>
                <a:t>1.0</a:t>
              </a:r>
              <a:endParaRPr lang="en-US" sz="1200" b="1" dirty="0">
                <a:solidFill>
                  <a:schemeClr val="bg1"/>
                </a:solidFill>
                <a:latin typeface="Arial" panose="020B0604020202020204" pitchFamily="34" charset="0"/>
                <a:cs typeface="Arial" panose="020B0604020202020204" pitchFamily="34" charset="0"/>
              </a:endParaRPr>
            </a:p>
          </p:txBody>
        </p:sp>
        <p:sp>
          <p:nvSpPr>
            <p:cNvPr id="475" name="TextBox 474"/>
            <p:cNvSpPr txBox="1"/>
            <p:nvPr/>
          </p:nvSpPr>
          <p:spPr>
            <a:xfrm>
              <a:off x="1835696" y="2173250"/>
              <a:ext cx="388392" cy="276999"/>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cs typeface="Arial" panose="020B0604020202020204" pitchFamily="34" charset="0"/>
                </a:rPr>
                <a:t>0.8</a:t>
              </a:r>
              <a:endParaRPr lang="en-US" sz="1200" b="1" dirty="0">
                <a:solidFill>
                  <a:schemeClr val="bg1"/>
                </a:solidFill>
                <a:latin typeface="Arial" panose="020B0604020202020204" pitchFamily="34" charset="0"/>
                <a:cs typeface="Arial" panose="020B0604020202020204" pitchFamily="34" charset="0"/>
              </a:endParaRPr>
            </a:p>
          </p:txBody>
        </p:sp>
        <p:sp>
          <p:nvSpPr>
            <p:cNvPr id="476" name="TextBox 475"/>
            <p:cNvSpPr txBox="1"/>
            <p:nvPr/>
          </p:nvSpPr>
          <p:spPr>
            <a:xfrm>
              <a:off x="1835696" y="2755440"/>
              <a:ext cx="388392" cy="276999"/>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cs typeface="Arial" panose="020B0604020202020204" pitchFamily="34" charset="0"/>
                </a:rPr>
                <a:t>0.6</a:t>
              </a:r>
              <a:endParaRPr lang="en-US" sz="1200" b="1" dirty="0">
                <a:solidFill>
                  <a:schemeClr val="bg1"/>
                </a:solidFill>
                <a:latin typeface="Arial" panose="020B0604020202020204" pitchFamily="34" charset="0"/>
                <a:cs typeface="Arial" panose="020B0604020202020204" pitchFamily="34" charset="0"/>
              </a:endParaRPr>
            </a:p>
          </p:txBody>
        </p:sp>
        <p:sp>
          <p:nvSpPr>
            <p:cNvPr id="477" name="TextBox 476"/>
            <p:cNvSpPr txBox="1"/>
            <p:nvPr/>
          </p:nvSpPr>
          <p:spPr>
            <a:xfrm>
              <a:off x="1835696" y="3337630"/>
              <a:ext cx="388392" cy="276999"/>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cs typeface="Arial" panose="020B0604020202020204" pitchFamily="34" charset="0"/>
                </a:rPr>
                <a:t>0.4</a:t>
              </a:r>
              <a:endParaRPr lang="en-US" sz="1200" b="1" dirty="0">
                <a:solidFill>
                  <a:schemeClr val="bg1"/>
                </a:solidFill>
                <a:latin typeface="Arial" panose="020B0604020202020204" pitchFamily="34" charset="0"/>
                <a:cs typeface="Arial" panose="020B0604020202020204" pitchFamily="34" charset="0"/>
              </a:endParaRPr>
            </a:p>
          </p:txBody>
        </p:sp>
        <p:sp>
          <p:nvSpPr>
            <p:cNvPr id="478" name="TextBox 477"/>
            <p:cNvSpPr txBox="1"/>
            <p:nvPr/>
          </p:nvSpPr>
          <p:spPr>
            <a:xfrm>
              <a:off x="1835696" y="3919820"/>
              <a:ext cx="388392" cy="276999"/>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cs typeface="Arial" panose="020B0604020202020204" pitchFamily="34" charset="0"/>
                </a:rPr>
                <a:t>0.2</a:t>
              </a:r>
              <a:endParaRPr lang="en-US" sz="1200" b="1" dirty="0">
                <a:solidFill>
                  <a:schemeClr val="bg1"/>
                </a:solidFill>
                <a:latin typeface="Arial" panose="020B0604020202020204" pitchFamily="34" charset="0"/>
                <a:cs typeface="Arial" panose="020B0604020202020204" pitchFamily="34" charset="0"/>
              </a:endParaRPr>
            </a:p>
          </p:txBody>
        </p:sp>
        <p:sp>
          <p:nvSpPr>
            <p:cNvPr id="479" name="TextBox 478"/>
            <p:cNvSpPr txBox="1"/>
            <p:nvPr/>
          </p:nvSpPr>
          <p:spPr>
            <a:xfrm>
              <a:off x="1835696" y="4502008"/>
              <a:ext cx="388392" cy="276999"/>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cs typeface="Arial" panose="020B0604020202020204" pitchFamily="34" charset="0"/>
                </a:rPr>
                <a:t>0.0</a:t>
              </a:r>
              <a:endParaRPr lang="en-US" sz="1200" b="1" dirty="0">
                <a:solidFill>
                  <a:schemeClr val="bg1"/>
                </a:solidFill>
                <a:latin typeface="Arial" panose="020B0604020202020204" pitchFamily="34" charset="0"/>
                <a:cs typeface="Arial" panose="020B0604020202020204" pitchFamily="34" charset="0"/>
              </a:endParaRPr>
            </a:p>
          </p:txBody>
        </p:sp>
      </p:grpSp>
      <p:sp>
        <p:nvSpPr>
          <p:cNvPr id="480" name="Y Axis Label"/>
          <p:cNvSpPr txBox="1"/>
          <p:nvPr/>
        </p:nvSpPr>
        <p:spPr>
          <a:xfrm rot="16200000">
            <a:off x="192644" y="3367496"/>
            <a:ext cx="2913057"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cs typeface="Arial" panose="020B0604020202020204" pitchFamily="34" charset="0"/>
              </a:rPr>
              <a:t>Proportion Surviving</a:t>
            </a:r>
            <a:endParaRPr lang="en-US" sz="1200" b="1" dirty="0">
              <a:solidFill>
                <a:schemeClr val="bg1"/>
              </a:solidFill>
              <a:latin typeface="Arial" panose="020B0604020202020204" pitchFamily="34" charset="0"/>
              <a:cs typeface="Arial" panose="020B0604020202020204" pitchFamily="34" charset="0"/>
            </a:endParaRPr>
          </a:p>
        </p:txBody>
      </p:sp>
      <p:sp>
        <p:nvSpPr>
          <p:cNvPr id="481" name="X Axis Label"/>
          <p:cNvSpPr txBox="1"/>
          <p:nvPr/>
        </p:nvSpPr>
        <p:spPr>
          <a:xfrm>
            <a:off x="2228057" y="5191084"/>
            <a:ext cx="5359399"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cs typeface="Arial" panose="020B0604020202020204" pitchFamily="34" charset="0"/>
              </a:rPr>
              <a:t>Months on Study</a:t>
            </a:r>
            <a:endParaRPr lang="en-US" sz="1200" b="1" dirty="0">
              <a:solidFill>
                <a:schemeClr val="bg1"/>
              </a:solidFill>
              <a:latin typeface="Arial" panose="020B0604020202020204" pitchFamily="34" charset="0"/>
              <a:cs typeface="Arial" panose="020B0604020202020204" pitchFamily="34" charset="0"/>
            </a:endParaRPr>
          </a:p>
        </p:txBody>
      </p:sp>
      <p:sp>
        <p:nvSpPr>
          <p:cNvPr id="482" name="Bottom Chart"/>
          <p:cNvSpPr txBox="1"/>
          <p:nvPr/>
        </p:nvSpPr>
        <p:spPr>
          <a:xfrm>
            <a:off x="1904100" y="5453732"/>
            <a:ext cx="5633558" cy="500137"/>
          </a:xfrm>
          <a:prstGeom prst="rect">
            <a:avLst/>
          </a:prstGeom>
          <a:noFill/>
        </p:spPr>
        <p:txBody>
          <a:bodyPr wrap="square" rtlCol="0">
            <a:spAutoFit/>
          </a:bodyPr>
          <a:lstStyle/>
          <a:p>
            <a:pPr>
              <a:spcAft>
                <a:spcPts val="300"/>
              </a:spcAft>
              <a:tabLst>
                <a:tab pos="358775" algn="ctr"/>
                <a:tab pos="1323975" algn="ctr"/>
                <a:tab pos="2282825" algn="ctr"/>
                <a:tab pos="3248025" algn="ctr"/>
                <a:tab pos="4213225" algn="ctr"/>
                <a:tab pos="5203825" algn="ctr"/>
              </a:tabLst>
            </a:pPr>
            <a:r>
              <a:rPr lang="en-US" sz="1200" b="1" dirty="0" smtClean="0">
                <a:solidFill>
                  <a:schemeClr val="bg1"/>
                </a:solidFill>
                <a:latin typeface="Arial" panose="020B0604020202020204" pitchFamily="34" charset="0"/>
                <a:cs typeface="Arial" panose="020B0604020202020204" pitchFamily="34" charset="0"/>
              </a:rPr>
              <a:t>   227   	142	75	30	6	0</a:t>
            </a:r>
          </a:p>
          <a:p>
            <a:pPr>
              <a:spcAft>
                <a:spcPts val="300"/>
              </a:spcAft>
              <a:tabLst>
                <a:tab pos="358775" algn="ctr"/>
                <a:tab pos="1323975" algn="ctr"/>
                <a:tab pos="2282825" algn="ctr"/>
                <a:tab pos="3248025" algn="ctr"/>
                <a:tab pos="4213225" algn="ctr"/>
                <a:tab pos="5203825" algn="ctr"/>
              </a:tabLst>
            </a:pPr>
            <a:r>
              <a:rPr lang="en-US" sz="1200" b="1" dirty="0" smtClean="0">
                <a:solidFill>
                  <a:schemeClr val="bg1"/>
                </a:solidFill>
                <a:latin typeface="Arial" panose="020B0604020202020204" pitchFamily="34" charset="0"/>
                <a:cs typeface="Arial" panose="020B0604020202020204" pitchFamily="34" charset="0"/>
              </a:rPr>
              <a:t>   225      	114	54	17	2	0</a:t>
            </a:r>
          </a:p>
        </p:txBody>
      </p:sp>
      <p:sp>
        <p:nvSpPr>
          <p:cNvPr id="483" name="TextBox 482"/>
          <p:cNvSpPr txBox="1"/>
          <p:nvPr/>
        </p:nvSpPr>
        <p:spPr>
          <a:xfrm>
            <a:off x="138498" y="5446995"/>
            <a:ext cx="1828800" cy="500137"/>
          </a:xfrm>
          <a:prstGeom prst="rect">
            <a:avLst/>
          </a:prstGeom>
          <a:noFill/>
        </p:spPr>
        <p:txBody>
          <a:bodyPr wrap="square" rtlCol="0">
            <a:spAutoFit/>
          </a:bodyPr>
          <a:lstStyle/>
          <a:p>
            <a:pPr algn="r">
              <a:spcAft>
                <a:spcPts val="300"/>
              </a:spcAft>
            </a:pPr>
            <a:r>
              <a:rPr lang="en-US" sz="1200" b="1" dirty="0" smtClean="0">
                <a:solidFill>
                  <a:schemeClr val="bg1"/>
                </a:solidFill>
                <a:latin typeface="Arial" panose="020B0604020202020204" pitchFamily="34" charset="0"/>
                <a:cs typeface="Arial" panose="020B0604020202020204" pitchFamily="34" charset="0"/>
              </a:rPr>
              <a:t>Bev</a:t>
            </a:r>
          </a:p>
          <a:p>
            <a:pPr algn="r">
              <a:spcAft>
                <a:spcPts val="300"/>
              </a:spcAft>
            </a:pPr>
            <a:r>
              <a:rPr lang="en-US" sz="1200" b="1" dirty="0" smtClean="0">
                <a:solidFill>
                  <a:schemeClr val="bg1"/>
                </a:solidFill>
                <a:latin typeface="Arial" panose="020B0604020202020204" pitchFamily="34" charset="0"/>
                <a:cs typeface="Arial" panose="020B0604020202020204" pitchFamily="34" charset="0"/>
              </a:rPr>
              <a:t>No Bev</a:t>
            </a:r>
            <a:endParaRPr lang="en-US" sz="1200" b="1" dirty="0">
              <a:solidFill>
                <a:schemeClr val="bg1"/>
              </a:solidFill>
              <a:latin typeface="Arial" panose="020B0604020202020204" pitchFamily="34" charset="0"/>
              <a:cs typeface="Arial" panose="020B0604020202020204" pitchFamily="34" charset="0"/>
            </a:endParaRPr>
          </a:p>
        </p:txBody>
      </p:sp>
      <p:sp>
        <p:nvSpPr>
          <p:cNvPr id="484" name="Rectangle 483"/>
          <p:cNvSpPr/>
          <p:nvPr/>
        </p:nvSpPr>
        <p:spPr>
          <a:xfrm>
            <a:off x="337960" y="6429612"/>
            <a:ext cx="6728883" cy="276999"/>
          </a:xfrm>
          <a:prstGeom prst="rect">
            <a:avLst/>
          </a:prstGeom>
        </p:spPr>
        <p:txBody>
          <a:bodyPr wrap="square">
            <a:spAutoFit/>
          </a:bodyPr>
          <a:lstStyle/>
          <a:p>
            <a:r>
              <a:rPr lang="en-US" sz="1200" b="1" dirty="0" err="1">
                <a:solidFill>
                  <a:schemeClr val="bg1"/>
                </a:solidFill>
                <a:latin typeface="Arial" panose="020B0604020202020204" pitchFamily="34" charset="0"/>
                <a:cs typeface="Arial" panose="020B0604020202020204" pitchFamily="34" charset="0"/>
              </a:rPr>
              <a:t>Tewari</a:t>
            </a:r>
            <a:r>
              <a:rPr lang="en-US" sz="1200" b="1" dirty="0">
                <a:solidFill>
                  <a:schemeClr val="bg1"/>
                </a:solidFill>
                <a:latin typeface="Arial" panose="020B0604020202020204" pitchFamily="34" charset="0"/>
                <a:cs typeface="Arial" panose="020B0604020202020204" pitchFamily="34" charset="0"/>
              </a:rPr>
              <a:t> KS, et al. </a:t>
            </a:r>
            <a:r>
              <a:rPr lang="en-US" sz="1200" b="1" i="1" dirty="0">
                <a:solidFill>
                  <a:schemeClr val="bg1"/>
                </a:solidFill>
                <a:latin typeface="Arial" panose="020B0604020202020204" pitchFamily="34" charset="0"/>
                <a:cs typeface="Arial" panose="020B0604020202020204" pitchFamily="34" charset="0"/>
              </a:rPr>
              <a:t>Ann </a:t>
            </a:r>
            <a:r>
              <a:rPr lang="en-US" sz="1200" b="1" i="1" dirty="0" err="1">
                <a:solidFill>
                  <a:schemeClr val="bg1"/>
                </a:solidFill>
                <a:latin typeface="Arial" panose="020B0604020202020204" pitchFamily="34" charset="0"/>
                <a:cs typeface="Arial" panose="020B0604020202020204" pitchFamily="34" charset="0"/>
              </a:rPr>
              <a:t>Oncol</a:t>
            </a:r>
            <a:r>
              <a:rPr lang="en-US" sz="1200" b="1" i="1" dirty="0">
                <a:solidFill>
                  <a:schemeClr val="bg1"/>
                </a:solidFill>
                <a:latin typeface="Arial" panose="020B0604020202020204" pitchFamily="34" charset="0"/>
                <a:cs typeface="Arial" panose="020B0604020202020204" pitchFamily="34" charset="0"/>
              </a:rPr>
              <a:t>. </a:t>
            </a:r>
            <a:r>
              <a:rPr lang="en-US" sz="1200" b="1" dirty="0">
                <a:solidFill>
                  <a:schemeClr val="bg1"/>
                </a:solidFill>
                <a:latin typeface="Arial" panose="020B0604020202020204" pitchFamily="34" charset="0"/>
                <a:cs typeface="Arial" panose="020B0604020202020204" pitchFamily="34" charset="0"/>
              </a:rPr>
              <a:t>2014;25(</a:t>
            </a:r>
            <a:r>
              <a:rPr lang="en-US" sz="1200" b="1" dirty="0" err="1">
                <a:solidFill>
                  <a:schemeClr val="bg1"/>
                </a:solidFill>
                <a:latin typeface="Arial" panose="020B0604020202020204" pitchFamily="34" charset="0"/>
                <a:cs typeface="Arial" panose="020B0604020202020204" pitchFamily="34" charset="0"/>
              </a:rPr>
              <a:t>Suppl</a:t>
            </a:r>
            <a:r>
              <a:rPr lang="en-US" sz="1200" b="1" dirty="0">
                <a:solidFill>
                  <a:schemeClr val="bg1"/>
                </a:solidFill>
                <a:latin typeface="Arial" panose="020B0604020202020204" pitchFamily="34" charset="0"/>
                <a:cs typeface="Arial" panose="020B0604020202020204" pitchFamily="34" charset="0"/>
              </a:rPr>
              <a:t> 4): Abstract </a:t>
            </a:r>
            <a:r>
              <a:rPr lang="en-US" sz="1200" b="1" dirty="0" smtClean="0">
                <a:solidFill>
                  <a:schemeClr val="bg1"/>
                </a:solidFill>
                <a:latin typeface="Arial" panose="020B0604020202020204" pitchFamily="34" charset="0"/>
                <a:cs typeface="Arial" panose="020B0604020202020204" pitchFamily="34" charset="0"/>
              </a:rPr>
              <a:t>LBA26.</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rve 1 Line"/>
          <p:cNvSpPr>
            <a:spLocks/>
          </p:cNvSpPr>
          <p:nvPr/>
        </p:nvSpPr>
        <p:spPr bwMode="auto">
          <a:xfrm>
            <a:off x="2238375" y="2048697"/>
            <a:ext cx="4325938" cy="2709863"/>
          </a:xfrm>
          <a:custGeom>
            <a:avLst/>
            <a:gdLst>
              <a:gd name="T0" fmla="*/ 72 w 2725"/>
              <a:gd name="T1" fmla="*/ 19 h 1707"/>
              <a:gd name="T2" fmla="*/ 121 w 2725"/>
              <a:gd name="T3" fmla="*/ 35 h 1707"/>
              <a:gd name="T4" fmla="*/ 127 w 2725"/>
              <a:gd name="T5" fmla="*/ 113 h 1707"/>
              <a:gd name="T6" fmla="*/ 150 w 2725"/>
              <a:gd name="T7" fmla="*/ 137 h 1707"/>
              <a:gd name="T8" fmla="*/ 180 w 2725"/>
              <a:gd name="T9" fmla="*/ 187 h 1707"/>
              <a:gd name="T10" fmla="*/ 209 w 2725"/>
              <a:gd name="T11" fmla="*/ 199 h 1707"/>
              <a:gd name="T12" fmla="*/ 227 w 2725"/>
              <a:gd name="T13" fmla="*/ 234 h 1707"/>
              <a:gd name="T14" fmla="*/ 258 w 2725"/>
              <a:gd name="T15" fmla="*/ 252 h 1707"/>
              <a:gd name="T16" fmla="*/ 264 w 2725"/>
              <a:gd name="T17" fmla="*/ 299 h 1707"/>
              <a:gd name="T18" fmla="*/ 289 w 2725"/>
              <a:gd name="T19" fmla="*/ 318 h 1707"/>
              <a:gd name="T20" fmla="*/ 323 w 2725"/>
              <a:gd name="T21" fmla="*/ 353 h 1707"/>
              <a:gd name="T22" fmla="*/ 348 w 2725"/>
              <a:gd name="T23" fmla="*/ 365 h 1707"/>
              <a:gd name="T24" fmla="*/ 354 w 2725"/>
              <a:gd name="T25" fmla="*/ 437 h 1707"/>
              <a:gd name="T26" fmla="*/ 401 w 2725"/>
              <a:gd name="T27" fmla="*/ 455 h 1707"/>
              <a:gd name="T28" fmla="*/ 407 w 2725"/>
              <a:gd name="T29" fmla="*/ 523 h 1707"/>
              <a:gd name="T30" fmla="*/ 420 w 2725"/>
              <a:gd name="T31" fmla="*/ 539 h 1707"/>
              <a:gd name="T32" fmla="*/ 438 w 2725"/>
              <a:gd name="T33" fmla="*/ 570 h 1707"/>
              <a:gd name="T34" fmla="*/ 473 w 2725"/>
              <a:gd name="T35" fmla="*/ 605 h 1707"/>
              <a:gd name="T36" fmla="*/ 485 w 2725"/>
              <a:gd name="T37" fmla="*/ 654 h 1707"/>
              <a:gd name="T38" fmla="*/ 503 w 2725"/>
              <a:gd name="T39" fmla="*/ 672 h 1707"/>
              <a:gd name="T40" fmla="*/ 532 w 2725"/>
              <a:gd name="T41" fmla="*/ 707 h 1707"/>
              <a:gd name="T42" fmla="*/ 544 w 2725"/>
              <a:gd name="T43" fmla="*/ 725 h 1707"/>
              <a:gd name="T44" fmla="*/ 563 w 2725"/>
              <a:gd name="T45" fmla="*/ 773 h 1707"/>
              <a:gd name="T46" fmla="*/ 610 w 2725"/>
              <a:gd name="T47" fmla="*/ 791 h 1707"/>
              <a:gd name="T48" fmla="*/ 624 w 2725"/>
              <a:gd name="T49" fmla="*/ 828 h 1707"/>
              <a:gd name="T50" fmla="*/ 702 w 2725"/>
              <a:gd name="T51" fmla="*/ 844 h 1707"/>
              <a:gd name="T52" fmla="*/ 706 w 2725"/>
              <a:gd name="T53" fmla="*/ 881 h 1707"/>
              <a:gd name="T54" fmla="*/ 737 w 2725"/>
              <a:gd name="T55" fmla="*/ 893 h 1707"/>
              <a:gd name="T56" fmla="*/ 767 w 2725"/>
              <a:gd name="T57" fmla="*/ 928 h 1707"/>
              <a:gd name="T58" fmla="*/ 796 w 2725"/>
              <a:gd name="T59" fmla="*/ 965 h 1707"/>
              <a:gd name="T60" fmla="*/ 802 w 2725"/>
              <a:gd name="T61" fmla="*/ 1000 h 1707"/>
              <a:gd name="T62" fmla="*/ 857 w 2725"/>
              <a:gd name="T63" fmla="*/ 1018 h 1707"/>
              <a:gd name="T64" fmla="*/ 868 w 2725"/>
              <a:gd name="T65" fmla="*/ 1090 h 1707"/>
              <a:gd name="T66" fmla="*/ 904 w 2725"/>
              <a:gd name="T67" fmla="*/ 1115 h 1707"/>
              <a:gd name="T68" fmla="*/ 988 w 2725"/>
              <a:gd name="T69" fmla="*/ 1150 h 1707"/>
              <a:gd name="T70" fmla="*/ 1041 w 2725"/>
              <a:gd name="T71" fmla="*/ 1168 h 1707"/>
              <a:gd name="T72" fmla="*/ 1125 w 2725"/>
              <a:gd name="T73" fmla="*/ 1240 h 1707"/>
              <a:gd name="T74" fmla="*/ 1166 w 2725"/>
              <a:gd name="T75" fmla="*/ 1248 h 1707"/>
              <a:gd name="T76" fmla="*/ 1181 w 2725"/>
              <a:gd name="T77" fmla="*/ 1277 h 1707"/>
              <a:gd name="T78" fmla="*/ 1281 w 2725"/>
              <a:gd name="T79" fmla="*/ 1295 h 1707"/>
              <a:gd name="T80" fmla="*/ 1328 w 2725"/>
              <a:gd name="T81" fmla="*/ 1330 h 1707"/>
              <a:gd name="T82" fmla="*/ 1377 w 2725"/>
              <a:gd name="T83" fmla="*/ 1354 h 1707"/>
              <a:gd name="T84" fmla="*/ 1389 w 2725"/>
              <a:gd name="T85" fmla="*/ 1395 h 1707"/>
              <a:gd name="T86" fmla="*/ 1520 w 2725"/>
              <a:gd name="T87" fmla="*/ 1414 h 1707"/>
              <a:gd name="T88" fmla="*/ 1665 w 2725"/>
              <a:gd name="T89" fmla="*/ 1463 h 1707"/>
              <a:gd name="T90" fmla="*/ 1766 w 2725"/>
              <a:gd name="T91" fmla="*/ 1486 h 1707"/>
              <a:gd name="T92" fmla="*/ 1778 w 2725"/>
              <a:gd name="T93" fmla="*/ 1541 h 1707"/>
              <a:gd name="T94" fmla="*/ 1933 w 2725"/>
              <a:gd name="T95" fmla="*/ 1570 h 1707"/>
              <a:gd name="T96" fmla="*/ 2036 w 2725"/>
              <a:gd name="T97" fmla="*/ 1623 h 1707"/>
              <a:gd name="T98" fmla="*/ 2107 w 2725"/>
              <a:gd name="T99" fmla="*/ 1654 h 1707"/>
              <a:gd name="T100" fmla="*/ 2113 w 2725"/>
              <a:gd name="T101" fmla="*/ 1707 h 1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25" h="1707">
                <a:moveTo>
                  <a:pt x="0" y="0"/>
                </a:moveTo>
                <a:lnTo>
                  <a:pt x="72" y="0"/>
                </a:lnTo>
                <a:lnTo>
                  <a:pt x="72" y="19"/>
                </a:lnTo>
                <a:lnTo>
                  <a:pt x="109" y="19"/>
                </a:lnTo>
                <a:lnTo>
                  <a:pt x="109" y="35"/>
                </a:lnTo>
                <a:lnTo>
                  <a:pt x="121" y="35"/>
                </a:lnTo>
                <a:lnTo>
                  <a:pt x="121" y="84"/>
                </a:lnTo>
                <a:lnTo>
                  <a:pt x="127" y="84"/>
                </a:lnTo>
                <a:lnTo>
                  <a:pt x="127" y="113"/>
                </a:lnTo>
                <a:lnTo>
                  <a:pt x="137" y="113"/>
                </a:lnTo>
                <a:lnTo>
                  <a:pt x="137" y="137"/>
                </a:lnTo>
                <a:lnTo>
                  <a:pt x="150" y="137"/>
                </a:lnTo>
                <a:lnTo>
                  <a:pt x="150" y="150"/>
                </a:lnTo>
                <a:lnTo>
                  <a:pt x="180" y="150"/>
                </a:lnTo>
                <a:lnTo>
                  <a:pt x="180" y="187"/>
                </a:lnTo>
                <a:lnTo>
                  <a:pt x="193" y="187"/>
                </a:lnTo>
                <a:lnTo>
                  <a:pt x="193" y="199"/>
                </a:lnTo>
                <a:lnTo>
                  <a:pt x="209" y="199"/>
                </a:lnTo>
                <a:lnTo>
                  <a:pt x="209" y="215"/>
                </a:lnTo>
                <a:lnTo>
                  <a:pt x="227" y="215"/>
                </a:lnTo>
                <a:lnTo>
                  <a:pt x="227" y="234"/>
                </a:lnTo>
                <a:lnTo>
                  <a:pt x="240" y="234"/>
                </a:lnTo>
                <a:lnTo>
                  <a:pt x="240" y="252"/>
                </a:lnTo>
                <a:lnTo>
                  <a:pt x="258" y="252"/>
                </a:lnTo>
                <a:lnTo>
                  <a:pt x="258" y="281"/>
                </a:lnTo>
                <a:lnTo>
                  <a:pt x="264" y="281"/>
                </a:lnTo>
                <a:lnTo>
                  <a:pt x="264" y="299"/>
                </a:lnTo>
                <a:lnTo>
                  <a:pt x="281" y="299"/>
                </a:lnTo>
                <a:lnTo>
                  <a:pt x="281" y="318"/>
                </a:lnTo>
                <a:lnTo>
                  <a:pt x="289" y="318"/>
                </a:lnTo>
                <a:lnTo>
                  <a:pt x="289" y="336"/>
                </a:lnTo>
                <a:lnTo>
                  <a:pt x="323" y="336"/>
                </a:lnTo>
                <a:lnTo>
                  <a:pt x="323" y="353"/>
                </a:lnTo>
                <a:lnTo>
                  <a:pt x="336" y="353"/>
                </a:lnTo>
                <a:lnTo>
                  <a:pt x="336" y="365"/>
                </a:lnTo>
                <a:lnTo>
                  <a:pt x="348" y="365"/>
                </a:lnTo>
                <a:lnTo>
                  <a:pt x="348" y="402"/>
                </a:lnTo>
                <a:lnTo>
                  <a:pt x="354" y="402"/>
                </a:lnTo>
                <a:lnTo>
                  <a:pt x="354" y="437"/>
                </a:lnTo>
                <a:lnTo>
                  <a:pt x="371" y="437"/>
                </a:lnTo>
                <a:lnTo>
                  <a:pt x="371" y="455"/>
                </a:lnTo>
                <a:lnTo>
                  <a:pt x="401" y="455"/>
                </a:lnTo>
                <a:lnTo>
                  <a:pt x="401" y="467"/>
                </a:lnTo>
                <a:lnTo>
                  <a:pt x="407" y="467"/>
                </a:lnTo>
                <a:lnTo>
                  <a:pt x="407" y="523"/>
                </a:lnTo>
                <a:lnTo>
                  <a:pt x="413" y="523"/>
                </a:lnTo>
                <a:lnTo>
                  <a:pt x="413" y="539"/>
                </a:lnTo>
                <a:lnTo>
                  <a:pt x="420" y="539"/>
                </a:lnTo>
                <a:lnTo>
                  <a:pt x="420" y="551"/>
                </a:lnTo>
                <a:lnTo>
                  <a:pt x="438" y="551"/>
                </a:lnTo>
                <a:lnTo>
                  <a:pt x="438" y="570"/>
                </a:lnTo>
                <a:lnTo>
                  <a:pt x="461" y="570"/>
                </a:lnTo>
                <a:lnTo>
                  <a:pt x="461" y="605"/>
                </a:lnTo>
                <a:lnTo>
                  <a:pt x="473" y="605"/>
                </a:lnTo>
                <a:lnTo>
                  <a:pt x="473" y="623"/>
                </a:lnTo>
                <a:lnTo>
                  <a:pt x="485" y="623"/>
                </a:lnTo>
                <a:lnTo>
                  <a:pt x="485" y="654"/>
                </a:lnTo>
                <a:lnTo>
                  <a:pt x="491" y="654"/>
                </a:lnTo>
                <a:lnTo>
                  <a:pt x="491" y="672"/>
                </a:lnTo>
                <a:lnTo>
                  <a:pt x="503" y="672"/>
                </a:lnTo>
                <a:lnTo>
                  <a:pt x="503" y="689"/>
                </a:lnTo>
                <a:lnTo>
                  <a:pt x="532" y="689"/>
                </a:lnTo>
                <a:lnTo>
                  <a:pt x="532" y="707"/>
                </a:lnTo>
                <a:lnTo>
                  <a:pt x="540" y="707"/>
                </a:lnTo>
                <a:lnTo>
                  <a:pt x="540" y="725"/>
                </a:lnTo>
                <a:lnTo>
                  <a:pt x="544" y="725"/>
                </a:lnTo>
                <a:lnTo>
                  <a:pt x="544" y="744"/>
                </a:lnTo>
                <a:lnTo>
                  <a:pt x="563" y="744"/>
                </a:lnTo>
                <a:lnTo>
                  <a:pt x="563" y="773"/>
                </a:lnTo>
                <a:lnTo>
                  <a:pt x="598" y="773"/>
                </a:lnTo>
                <a:lnTo>
                  <a:pt x="598" y="791"/>
                </a:lnTo>
                <a:lnTo>
                  <a:pt x="610" y="791"/>
                </a:lnTo>
                <a:lnTo>
                  <a:pt x="610" y="809"/>
                </a:lnTo>
                <a:lnTo>
                  <a:pt x="624" y="809"/>
                </a:lnTo>
                <a:lnTo>
                  <a:pt x="624" y="828"/>
                </a:lnTo>
                <a:lnTo>
                  <a:pt x="694" y="828"/>
                </a:lnTo>
                <a:lnTo>
                  <a:pt x="694" y="844"/>
                </a:lnTo>
                <a:lnTo>
                  <a:pt x="702" y="844"/>
                </a:lnTo>
                <a:lnTo>
                  <a:pt x="702" y="863"/>
                </a:lnTo>
                <a:lnTo>
                  <a:pt x="706" y="863"/>
                </a:lnTo>
                <a:lnTo>
                  <a:pt x="706" y="881"/>
                </a:lnTo>
                <a:lnTo>
                  <a:pt x="731" y="881"/>
                </a:lnTo>
                <a:lnTo>
                  <a:pt x="731" y="893"/>
                </a:lnTo>
                <a:lnTo>
                  <a:pt x="737" y="893"/>
                </a:lnTo>
                <a:lnTo>
                  <a:pt x="737" y="912"/>
                </a:lnTo>
                <a:lnTo>
                  <a:pt x="767" y="912"/>
                </a:lnTo>
                <a:lnTo>
                  <a:pt x="767" y="928"/>
                </a:lnTo>
                <a:lnTo>
                  <a:pt x="780" y="928"/>
                </a:lnTo>
                <a:lnTo>
                  <a:pt x="780" y="965"/>
                </a:lnTo>
                <a:lnTo>
                  <a:pt x="796" y="965"/>
                </a:lnTo>
                <a:lnTo>
                  <a:pt x="796" y="984"/>
                </a:lnTo>
                <a:lnTo>
                  <a:pt x="802" y="984"/>
                </a:lnTo>
                <a:lnTo>
                  <a:pt x="802" y="1000"/>
                </a:lnTo>
                <a:lnTo>
                  <a:pt x="821" y="1000"/>
                </a:lnTo>
                <a:lnTo>
                  <a:pt x="821" y="1018"/>
                </a:lnTo>
                <a:lnTo>
                  <a:pt x="857" y="1018"/>
                </a:lnTo>
                <a:lnTo>
                  <a:pt x="857" y="1055"/>
                </a:lnTo>
                <a:lnTo>
                  <a:pt x="868" y="1055"/>
                </a:lnTo>
                <a:lnTo>
                  <a:pt x="868" y="1090"/>
                </a:lnTo>
                <a:lnTo>
                  <a:pt x="892" y="1090"/>
                </a:lnTo>
                <a:lnTo>
                  <a:pt x="892" y="1115"/>
                </a:lnTo>
                <a:lnTo>
                  <a:pt x="904" y="1115"/>
                </a:lnTo>
                <a:lnTo>
                  <a:pt x="904" y="1133"/>
                </a:lnTo>
                <a:lnTo>
                  <a:pt x="988" y="1133"/>
                </a:lnTo>
                <a:lnTo>
                  <a:pt x="988" y="1150"/>
                </a:lnTo>
                <a:lnTo>
                  <a:pt x="994" y="1150"/>
                </a:lnTo>
                <a:lnTo>
                  <a:pt x="994" y="1168"/>
                </a:lnTo>
                <a:lnTo>
                  <a:pt x="1041" y="1168"/>
                </a:lnTo>
                <a:lnTo>
                  <a:pt x="1041" y="1223"/>
                </a:lnTo>
                <a:lnTo>
                  <a:pt x="1125" y="1223"/>
                </a:lnTo>
                <a:lnTo>
                  <a:pt x="1125" y="1240"/>
                </a:lnTo>
                <a:lnTo>
                  <a:pt x="1162" y="1240"/>
                </a:lnTo>
                <a:lnTo>
                  <a:pt x="1162" y="1248"/>
                </a:lnTo>
                <a:lnTo>
                  <a:pt x="1166" y="1248"/>
                </a:lnTo>
                <a:lnTo>
                  <a:pt x="1166" y="1258"/>
                </a:lnTo>
                <a:lnTo>
                  <a:pt x="1181" y="1258"/>
                </a:lnTo>
                <a:lnTo>
                  <a:pt x="1181" y="1277"/>
                </a:lnTo>
                <a:lnTo>
                  <a:pt x="1203" y="1277"/>
                </a:lnTo>
                <a:lnTo>
                  <a:pt x="1203" y="1295"/>
                </a:lnTo>
                <a:lnTo>
                  <a:pt x="1281" y="1295"/>
                </a:lnTo>
                <a:lnTo>
                  <a:pt x="1281" y="1311"/>
                </a:lnTo>
                <a:lnTo>
                  <a:pt x="1328" y="1311"/>
                </a:lnTo>
                <a:lnTo>
                  <a:pt x="1328" y="1330"/>
                </a:lnTo>
                <a:lnTo>
                  <a:pt x="1352" y="1330"/>
                </a:lnTo>
                <a:lnTo>
                  <a:pt x="1352" y="1354"/>
                </a:lnTo>
                <a:lnTo>
                  <a:pt x="1377" y="1354"/>
                </a:lnTo>
                <a:lnTo>
                  <a:pt x="1377" y="1373"/>
                </a:lnTo>
                <a:lnTo>
                  <a:pt x="1389" y="1373"/>
                </a:lnTo>
                <a:lnTo>
                  <a:pt x="1389" y="1395"/>
                </a:lnTo>
                <a:lnTo>
                  <a:pt x="1442" y="1395"/>
                </a:lnTo>
                <a:lnTo>
                  <a:pt x="1442" y="1414"/>
                </a:lnTo>
                <a:lnTo>
                  <a:pt x="1520" y="1414"/>
                </a:lnTo>
                <a:lnTo>
                  <a:pt x="1520" y="1432"/>
                </a:lnTo>
                <a:lnTo>
                  <a:pt x="1665" y="1432"/>
                </a:lnTo>
                <a:lnTo>
                  <a:pt x="1665" y="1463"/>
                </a:lnTo>
                <a:lnTo>
                  <a:pt x="1700" y="1463"/>
                </a:lnTo>
                <a:lnTo>
                  <a:pt x="1700" y="1486"/>
                </a:lnTo>
                <a:lnTo>
                  <a:pt x="1766" y="1486"/>
                </a:lnTo>
                <a:lnTo>
                  <a:pt x="1766" y="1516"/>
                </a:lnTo>
                <a:lnTo>
                  <a:pt x="1778" y="1516"/>
                </a:lnTo>
                <a:lnTo>
                  <a:pt x="1778" y="1541"/>
                </a:lnTo>
                <a:lnTo>
                  <a:pt x="1790" y="1541"/>
                </a:lnTo>
                <a:lnTo>
                  <a:pt x="1790" y="1570"/>
                </a:lnTo>
                <a:lnTo>
                  <a:pt x="1933" y="1570"/>
                </a:lnTo>
                <a:lnTo>
                  <a:pt x="1933" y="1600"/>
                </a:lnTo>
                <a:lnTo>
                  <a:pt x="2036" y="1600"/>
                </a:lnTo>
                <a:lnTo>
                  <a:pt x="2036" y="1623"/>
                </a:lnTo>
                <a:lnTo>
                  <a:pt x="2077" y="1623"/>
                </a:lnTo>
                <a:lnTo>
                  <a:pt x="2077" y="1654"/>
                </a:lnTo>
                <a:lnTo>
                  <a:pt x="2107" y="1654"/>
                </a:lnTo>
                <a:lnTo>
                  <a:pt x="2107" y="1684"/>
                </a:lnTo>
                <a:lnTo>
                  <a:pt x="2113" y="1684"/>
                </a:lnTo>
                <a:lnTo>
                  <a:pt x="2113" y="1707"/>
                </a:lnTo>
                <a:lnTo>
                  <a:pt x="2725" y="1707"/>
                </a:lnTo>
              </a:path>
            </a:pathLst>
          </a:custGeom>
          <a:noFill/>
          <a:ln w="19050" cap="flat">
            <a:solidFill>
              <a:srgbClr val="FF33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82" name="Curve 2 Line"/>
          <p:cNvSpPr>
            <a:spLocks/>
          </p:cNvSpPr>
          <p:nvPr/>
        </p:nvSpPr>
        <p:spPr bwMode="auto">
          <a:xfrm>
            <a:off x="2259013" y="2048697"/>
            <a:ext cx="4314825" cy="2427288"/>
          </a:xfrm>
          <a:custGeom>
            <a:avLst/>
            <a:gdLst>
              <a:gd name="T0" fmla="*/ 34 w 2718"/>
              <a:gd name="T1" fmla="*/ 37 h 1529"/>
              <a:gd name="T2" fmla="*/ 108 w 2718"/>
              <a:gd name="T3" fmla="*/ 47 h 1529"/>
              <a:gd name="T4" fmla="*/ 155 w 2718"/>
              <a:gd name="T5" fmla="*/ 121 h 1529"/>
              <a:gd name="T6" fmla="*/ 173 w 2718"/>
              <a:gd name="T7" fmla="*/ 137 h 1529"/>
              <a:gd name="T8" fmla="*/ 192 w 2718"/>
              <a:gd name="T9" fmla="*/ 168 h 1529"/>
              <a:gd name="T10" fmla="*/ 214 w 2718"/>
              <a:gd name="T11" fmla="*/ 187 h 1529"/>
              <a:gd name="T12" fmla="*/ 220 w 2718"/>
              <a:gd name="T13" fmla="*/ 234 h 1529"/>
              <a:gd name="T14" fmla="*/ 251 w 2718"/>
              <a:gd name="T15" fmla="*/ 252 h 1529"/>
              <a:gd name="T16" fmla="*/ 310 w 2718"/>
              <a:gd name="T17" fmla="*/ 305 h 1529"/>
              <a:gd name="T18" fmla="*/ 329 w 2718"/>
              <a:gd name="T19" fmla="*/ 312 h 1529"/>
              <a:gd name="T20" fmla="*/ 351 w 2718"/>
              <a:gd name="T21" fmla="*/ 336 h 1529"/>
              <a:gd name="T22" fmla="*/ 413 w 2718"/>
              <a:gd name="T23" fmla="*/ 371 h 1529"/>
              <a:gd name="T24" fmla="*/ 437 w 2718"/>
              <a:gd name="T25" fmla="*/ 408 h 1529"/>
              <a:gd name="T26" fmla="*/ 454 w 2718"/>
              <a:gd name="T27" fmla="*/ 420 h 1529"/>
              <a:gd name="T28" fmla="*/ 478 w 2718"/>
              <a:gd name="T29" fmla="*/ 461 h 1529"/>
              <a:gd name="T30" fmla="*/ 503 w 2718"/>
              <a:gd name="T31" fmla="*/ 492 h 1529"/>
              <a:gd name="T32" fmla="*/ 521 w 2718"/>
              <a:gd name="T33" fmla="*/ 523 h 1529"/>
              <a:gd name="T34" fmla="*/ 538 w 2718"/>
              <a:gd name="T35" fmla="*/ 539 h 1529"/>
              <a:gd name="T36" fmla="*/ 550 w 2718"/>
              <a:gd name="T37" fmla="*/ 576 h 1529"/>
              <a:gd name="T38" fmla="*/ 609 w 2718"/>
              <a:gd name="T39" fmla="*/ 611 h 1529"/>
              <a:gd name="T40" fmla="*/ 646 w 2718"/>
              <a:gd name="T41" fmla="*/ 676 h 1529"/>
              <a:gd name="T42" fmla="*/ 687 w 2718"/>
              <a:gd name="T43" fmla="*/ 695 h 1529"/>
              <a:gd name="T44" fmla="*/ 711 w 2718"/>
              <a:gd name="T45" fmla="*/ 732 h 1529"/>
              <a:gd name="T46" fmla="*/ 742 w 2718"/>
              <a:gd name="T47" fmla="*/ 748 h 1529"/>
              <a:gd name="T48" fmla="*/ 752 w 2718"/>
              <a:gd name="T49" fmla="*/ 785 h 1529"/>
              <a:gd name="T50" fmla="*/ 783 w 2718"/>
              <a:gd name="T51" fmla="*/ 803 h 1529"/>
              <a:gd name="T52" fmla="*/ 820 w 2718"/>
              <a:gd name="T53" fmla="*/ 850 h 1529"/>
              <a:gd name="T54" fmla="*/ 836 w 2718"/>
              <a:gd name="T55" fmla="*/ 867 h 1529"/>
              <a:gd name="T56" fmla="*/ 848 w 2718"/>
              <a:gd name="T57" fmla="*/ 906 h 1529"/>
              <a:gd name="T58" fmla="*/ 891 w 2718"/>
              <a:gd name="T59" fmla="*/ 922 h 1529"/>
              <a:gd name="T60" fmla="*/ 920 w 2718"/>
              <a:gd name="T61" fmla="*/ 959 h 1529"/>
              <a:gd name="T62" fmla="*/ 1010 w 2718"/>
              <a:gd name="T63" fmla="*/ 977 h 1529"/>
              <a:gd name="T64" fmla="*/ 1028 w 2718"/>
              <a:gd name="T65" fmla="*/ 1025 h 1529"/>
              <a:gd name="T66" fmla="*/ 1088 w 2718"/>
              <a:gd name="T67" fmla="*/ 1061 h 1529"/>
              <a:gd name="T68" fmla="*/ 1143 w 2718"/>
              <a:gd name="T69" fmla="*/ 1096 h 1529"/>
              <a:gd name="T70" fmla="*/ 1184 w 2718"/>
              <a:gd name="T71" fmla="*/ 1115 h 1529"/>
              <a:gd name="T72" fmla="*/ 1190 w 2718"/>
              <a:gd name="T73" fmla="*/ 1162 h 1529"/>
              <a:gd name="T74" fmla="*/ 1327 w 2718"/>
              <a:gd name="T75" fmla="*/ 1217 h 1529"/>
              <a:gd name="T76" fmla="*/ 1376 w 2718"/>
              <a:gd name="T77" fmla="*/ 1258 h 1529"/>
              <a:gd name="T78" fmla="*/ 1429 w 2718"/>
              <a:gd name="T79" fmla="*/ 1295 h 1529"/>
              <a:gd name="T80" fmla="*/ 1442 w 2718"/>
              <a:gd name="T81" fmla="*/ 1330 h 1529"/>
              <a:gd name="T82" fmla="*/ 1687 w 2718"/>
              <a:gd name="T83" fmla="*/ 1354 h 1529"/>
              <a:gd name="T84" fmla="*/ 1849 w 2718"/>
              <a:gd name="T85" fmla="*/ 1432 h 1529"/>
              <a:gd name="T86" fmla="*/ 2094 w 2718"/>
              <a:gd name="T87" fmla="*/ 1469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18" h="1529">
                <a:moveTo>
                  <a:pt x="0" y="0"/>
                </a:moveTo>
                <a:lnTo>
                  <a:pt x="34" y="0"/>
                </a:lnTo>
                <a:lnTo>
                  <a:pt x="34" y="37"/>
                </a:lnTo>
                <a:lnTo>
                  <a:pt x="102" y="37"/>
                </a:lnTo>
                <a:lnTo>
                  <a:pt x="102" y="47"/>
                </a:lnTo>
                <a:lnTo>
                  <a:pt x="108" y="47"/>
                </a:lnTo>
                <a:lnTo>
                  <a:pt x="108" y="84"/>
                </a:lnTo>
                <a:lnTo>
                  <a:pt x="155" y="84"/>
                </a:lnTo>
                <a:lnTo>
                  <a:pt x="155" y="121"/>
                </a:lnTo>
                <a:lnTo>
                  <a:pt x="161" y="121"/>
                </a:lnTo>
                <a:lnTo>
                  <a:pt x="161" y="137"/>
                </a:lnTo>
                <a:lnTo>
                  <a:pt x="173" y="137"/>
                </a:lnTo>
                <a:lnTo>
                  <a:pt x="173" y="150"/>
                </a:lnTo>
                <a:lnTo>
                  <a:pt x="192" y="150"/>
                </a:lnTo>
                <a:lnTo>
                  <a:pt x="192" y="168"/>
                </a:lnTo>
                <a:lnTo>
                  <a:pt x="202" y="168"/>
                </a:lnTo>
                <a:lnTo>
                  <a:pt x="202" y="187"/>
                </a:lnTo>
                <a:lnTo>
                  <a:pt x="214" y="187"/>
                </a:lnTo>
                <a:lnTo>
                  <a:pt x="214" y="203"/>
                </a:lnTo>
                <a:lnTo>
                  <a:pt x="220" y="203"/>
                </a:lnTo>
                <a:lnTo>
                  <a:pt x="220" y="234"/>
                </a:lnTo>
                <a:lnTo>
                  <a:pt x="233" y="234"/>
                </a:lnTo>
                <a:lnTo>
                  <a:pt x="233" y="252"/>
                </a:lnTo>
                <a:lnTo>
                  <a:pt x="251" y="252"/>
                </a:lnTo>
                <a:lnTo>
                  <a:pt x="251" y="268"/>
                </a:lnTo>
                <a:lnTo>
                  <a:pt x="310" y="268"/>
                </a:lnTo>
                <a:lnTo>
                  <a:pt x="310" y="305"/>
                </a:lnTo>
                <a:lnTo>
                  <a:pt x="323" y="305"/>
                </a:lnTo>
                <a:lnTo>
                  <a:pt x="323" y="312"/>
                </a:lnTo>
                <a:lnTo>
                  <a:pt x="329" y="312"/>
                </a:lnTo>
                <a:lnTo>
                  <a:pt x="329" y="324"/>
                </a:lnTo>
                <a:lnTo>
                  <a:pt x="351" y="324"/>
                </a:lnTo>
                <a:lnTo>
                  <a:pt x="351" y="336"/>
                </a:lnTo>
                <a:lnTo>
                  <a:pt x="376" y="336"/>
                </a:lnTo>
                <a:lnTo>
                  <a:pt x="376" y="371"/>
                </a:lnTo>
                <a:lnTo>
                  <a:pt x="413" y="371"/>
                </a:lnTo>
                <a:lnTo>
                  <a:pt x="413" y="389"/>
                </a:lnTo>
                <a:lnTo>
                  <a:pt x="437" y="389"/>
                </a:lnTo>
                <a:lnTo>
                  <a:pt x="437" y="408"/>
                </a:lnTo>
                <a:lnTo>
                  <a:pt x="448" y="408"/>
                </a:lnTo>
                <a:lnTo>
                  <a:pt x="448" y="420"/>
                </a:lnTo>
                <a:lnTo>
                  <a:pt x="454" y="420"/>
                </a:lnTo>
                <a:lnTo>
                  <a:pt x="454" y="437"/>
                </a:lnTo>
                <a:lnTo>
                  <a:pt x="478" y="437"/>
                </a:lnTo>
                <a:lnTo>
                  <a:pt x="478" y="461"/>
                </a:lnTo>
                <a:lnTo>
                  <a:pt x="484" y="461"/>
                </a:lnTo>
                <a:lnTo>
                  <a:pt x="484" y="492"/>
                </a:lnTo>
                <a:lnTo>
                  <a:pt x="503" y="492"/>
                </a:lnTo>
                <a:lnTo>
                  <a:pt x="503" y="510"/>
                </a:lnTo>
                <a:lnTo>
                  <a:pt x="521" y="510"/>
                </a:lnTo>
                <a:lnTo>
                  <a:pt x="521" y="523"/>
                </a:lnTo>
                <a:lnTo>
                  <a:pt x="531" y="523"/>
                </a:lnTo>
                <a:lnTo>
                  <a:pt x="531" y="539"/>
                </a:lnTo>
                <a:lnTo>
                  <a:pt x="538" y="539"/>
                </a:lnTo>
                <a:lnTo>
                  <a:pt x="538" y="557"/>
                </a:lnTo>
                <a:lnTo>
                  <a:pt x="550" y="557"/>
                </a:lnTo>
                <a:lnTo>
                  <a:pt x="550" y="576"/>
                </a:lnTo>
                <a:lnTo>
                  <a:pt x="591" y="576"/>
                </a:lnTo>
                <a:lnTo>
                  <a:pt x="591" y="611"/>
                </a:lnTo>
                <a:lnTo>
                  <a:pt x="609" y="611"/>
                </a:lnTo>
                <a:lnTo>
                  <a:pt x="609" y="641"/>
                </a:lnTo>
                <a:lnTo>
                  <a:pt x="646" y="641"/>
                </a:lnTo>
                <a:lnTo>
                  <a:pt x="646" y="676"/>
                </a:lnTo>
                <a:lnTo>
                  <a:pt x="677" y="676"/>
                </a:lnTo>
                <a:lnTo>
                  <a:pt x="677" y="695"/>
                </a:lnTo>
                <a:lnTo>
                  <a:pt x="687" y="695"/>
                </a:lnTo>
                <a:lnTo>
                  <a:pt x="687" y="713"/>
                </a:lnTo>
                <a:lnTo>
                  <a:pt x="711" y="713"/>
                </a:lnTo>
                <a:lnTo>
                  <a:pt x="711" y="732"/>
                </a:lnTo>
                <a:lnTo>
                  <a:pt x="724" y="732"/>
                </a:lnTo>
                <a:lnTo>
                  <a:pt x="724" y="748"/>
                </a:lnTo>
                <a:lnTo>
                  <a:pt x="742" y="748"/>
                </a:lnTo>
                <a:lnTo>
                  <a:pt x="742" y="762"/>
                </a:lnTo>
                <a:lnTo>
                  <a:pt x="752" y="762"/>
                </a:lnTo>
                <a:lnTo>
                  <a:pt x="752" y="785"/>
                </a:lnTo>
                <a:lnTo>
                  <a:pt x="777" y="785"/>
                </a:lnTo>
                <a:lnTo>
                  <a:pt x="777" y="803"/>
                </a:lnTo>
                <a:lnTo>
                  <a:pt x="783" y="803"/>
                </a:lnTo>
                <a:lnTo>
                  <a:pt x="783" y="834"/>
                </a:lnTo>
                <a:lnTo>
                  <a:pt x="820" y="834"/>
                </a:lnTo>
                <a:lnTo>
                  <a:pt x="820" y="850"/>
                </a:lnTo>
                <a:lnTo>
                  <a:pt x="830" y="850"/>
                </a:lnTo>
                <a:lnTo>
                  <a:pt x="830" y="867"/>
                </a:lnTo>
                <a:lnTo>
                  <a:pt x="836" y="867"/>
                </a:lnTo>
                <a:lnTo>
                  <a:pt x="836" y="887"/>
                </a:lnTo>
                <a:lnTo>
                  <a:pt x="848" y="887"/>
                </a:lnTo>
                <a:lnTo>
                  <a:pt x="848" y="906"/>
                </a:lnTo>
                <a:lnTo>
                  <a:pt x="879" y="906"/>
                </a:lnTo>
                <a:lnTo>
                  <a:pt x="879" y="922"/>
                </a:lnTo>
                <a:lnTo>
                  <a:pt x="891" y="922"/>
                </a:lnTo>
                <a:lnTo>
                  <a:pt x="891" y="941"/>
                </a:lnTo>
                <a:lnTo>
                  <a:pt x="920" y="941"/>
                </a:lnTo>
                <a:lnTo>
                  <a:pt x="920" y="959"/>
                </a:lnTo>
                <a:lnTo>
                  <a:pt x="992" y="959"/>
                </a:lnTo>
                <a:lnTo>
                  <a:pt x="992" y="977"/>
                </a:lnTo>
                <a:lnTo>
                  <a:pt x="1010" y="977"/>
                </a:lnTo>
                <a:lnTo>
                  <a:pt x="1010" y="1006"/>
                </a:lnTo>
                <a:lnTo>
                  <a:pt x="1028" y="1006"/>
                </a:lnTo>
                <a:lnTo>
                  <a:pt x="1028" y="1025"/>
                </a:lnTo>
                <a:lnTo>
                  <a:pt x="1065" y="1025"/>
                </a:lnTo>
                <a:lnTo>
                  <a:pt x="1065" y="1061"/>
                </a:lnTo>
                <a:lnTo>
                  <a:pt x="1088" y="1061"/>
                </a:lnTo>
                <a:lnTo>
                  <a:pt x="1088" y="1080"/>
                </a:lnTo>
                <a:lnTo>
                  <a:pt x="1143" y="1080"/>
                </a:lnTo>
                <a:lnTo>
                  <a:pt x="1143" y="1096"/>
                </a:lnTo>
                <a:lnTo>
                  <a:pt x="1166" y="1096"/>
                </a:lnTo>
                <a:lnTo>
                  <a:pt x="1166" y="1115"/>
                </a:lnTo>
                <a:lnTo>
                  <a:pt x="1184" y="1115"/>
                </a:lnTo>
                <a:lnTo>
                  <a:pt x="1184" y="1133"/>
                </a:lnTo>
                <a:lnTo>
                  <a:pt x="1190" y="1133"/>
                </a:lnTo>
                <a:lnTo>
                  <a:pt x="1190" y="1162"/>
                </a:lnTo>
                <a:lnTo>
                  <a:pt x="1256" y="1162"/>
                </a:lnTo>
                <a:lnTo>
                  <a:pt x="1256" y="1217"/>
                </a:lnTo>
                <a:lnTo>
                  <a:pt x="1327" y="1217"/>
                </a:lnTo>
                <a:lnTo>
                  <a:pt x="1327" y="1236"/>
                </a:lnTo>
                <a:lnTo>
                  <a:pt x="1376" y="1236"/>
                </a:lnTo>
                <a:lnTo>
                  <a:pt x="1376" y="1258"/>
                </a:lnTo>
                <a:lnTo>
                  <a:pt x="1417" y="1258"/>
                </a:lnTo>
                <a:lnTo>
                  <a:pt x="1417" y="1295"/>
                </a:lnTo>
                <a:lnTo>
                  <a:pt x="1429" y="1295"/>
                </a:lnTo>
                <a:lnTo>
                  <a:pt x="1429" y="1324"/>
                </a:lnTo>
                <a:lnTo>
                  <a:pt x="1442" y="1324"/>
                </a:lnTo>
                <a:lnTo>
                  <a:pt x="1442" y="1330"/>
                </a:lnTo>
                <a:lnTo>
                  <a:pt x="1460" y="1330"/>
                </a:lnTo>
                <a:lnTo>
                  <a:pt x="1460" y="1354"/>
                </a:lnTo>
                <a:lnTo>
                  <a:pt x="1687" y="1354"/>
                </a:lnTo>
                <a:lnTo>
                  <a:pt x="1687" y="1373"/>
                </a:lnTo>
                <a:lnTo>
                  <a:pt x="1849" y="1373"/>
                </a:lnTo>
                <a:lnTo>
                  <a:pt x="1849" y="1432"/>
                </a:lnTo>
                <a:lnTo>
                  <a:pt x="1974" y="1432"/>
                </a:lnTo>
                <a:lnTo>
                  <a:pt x="1974" y="1469"/>
                </a:lnTo>
                <a:lnTo>
                  <a:pt x="2094" y="1469"/>
                </a:lnTo>
                <a:lnTo>
                  <a:pt x="2094" y="1529"/>
                </a:lnTo>
                <a:lnTo>
                  <a:pt x="2718" y="1529"/>
                </a:lnTo>
              </a:path>
            </a:pathLst>
          </a:custGeom>
          <a:noFill/>
          <a:ln w="19050"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45" name="Bottom Chart"/>
          <p:cNvSpPr txBox="1"/>
          <p:nvPr/>
        </p:nvSpPr>
        <p:spPr>
          <a:xfrm>
            <a:off x="1794704" y="5499510"/>
            <a:ext cx="5633558" cy="500137"/>
          </a:xfrm>
          <a:prstGeom prst="rect">
            <a:avLst/>
          </a:prstGeom>
          <a:noFill/>
        </p:spPr>
        <p:txBody>
          <a:bodyPr wrap="square" rtlCol="0">
            <a:spAutoFit/>
          </a:bodyPr>
          <a:lstStyle/>
          <a:p>
            <a:pPr>
              <a:spcAft>
                <a:spcPts val="300"/>
              </a:spcAft>
              <a:tabLst>
                <a:tab pos="358775" algn="ctr"/>
                <a:tab pos="1323975" algn="ctr"/>
                <a:tab pos="2282825" algn="ctr"/>
                <a:tab pos="3248025" algn="ctr"/>
                <a:tab pos="4213225" algn="ctr"/>
                <a:tab pos="5203825" algn="ctr"/>
              </a:tabLst>
            </a:pPr>
            <a:r>
              <a:rPr lang="en-US" sz="1200" b="1" dirty="0" smtClean="0">
                <a:solidFill>
                  <a:schemeClr val="bg1"/>
                </a:solidFill>
                <a:latin typeface="Arial" panose="020B0604020202020204" pitchFamily="34" charset="0"/>
              </a:rPr>
              <a:t>	115	73	41	16	3	0</a:t>
            </a:r>
          </a:p>
          <a:p>
            <a:pPr>
              <a:spcAft>
                <a:spcPts val="300"/>
              </a:spcAft>
              <a:tabLst>
                <a:tab pos="358775" algn="ctr"/>
                <a:tab pos="1323975" algn="ctr"/>
                <a:tab pos="2282825" algn="ctr"/>
                <a:tab pos="3248025" algn="ctr"/>
                <a:tab pos="4213225" algn="ctr"/>
                <a:tab pos="5203825" algn="ctr"/>
              </a:tabLst>
            </a:pPr>
            <a:r>
              <a:rPr lang="en-US" sz="1200" b="1" dirty="0" smtClean="0">
                <a:solidFill>
                  <a:schemeClr val="bg1"/>
                </a:solidFill>
                <a:latin typeface="Arial" panose="020B0604020202020204" pitchFamily="34" charset="0"/>
              </a:rPr>
              <a:t>	114	63	31	11	1	0</a:t>
            </a:r>
          </a:p>
        </p:txBody>
      </p:sp>
      <p:sp>
        <p:nvSpPr>
          <p:cNvPr id="19458" name="Title 1"/>
          <p:cNvSpPr>
            <a:spLocks noGrp="1"/>
          </p:cNvSpPr>
          <p:nvPr>
            <p:ph type="title"/>
          </p:nvPr>
        </p:nvSpPr>
        <p:spPr>
          <a:xfrm>
            <a:off x="435936" y="327544"/>
            <a:ext cx="8229600" cy="1143000"/>
          </a:xfrm>
        </p:spPr>
        <p:txBody>
          <a:bodyPr/>
          <a:lstStyle/>
          <a:p>
            <a:pPr>
              <a:lnSpc>
                <a:spcPct val="85000"/>
              </a:lnSpc>
            </a:pPr>
            <a:r>
              <a:rPr lang="en-US" sz="3200" dirty="0" smtClean="0"/>
              <a:t>GOG 240.6: FINAL Protocol-Specified OS</a:t>
            </a:r>
            <a:r>
              <a:rPr lang="en-US" sz="4000" dirty="0" smtClean="0"/>
              <a:t/>
            </a:r>
            <a:br>
              <a:rPr lang="en-US" sz="4000" dirty="0" smtClean="0"/>
            </a:br>
            <a:r>
              <a:rPr lang="en-US" sz="2800" dirty="0" smtClean="0"/>
              <a:t>Cis-Pac vs Cis-Pac-Bev</a:t>
            </a:r>
          </a:p>
        </p:txBody>
      </p:sp>
      <p:grpSp>
        <p:nvGrpSpPr>
          <p:cNvPr id="2" name="Y Axis Values"/>
          <p:cNvGrpSpPr/>
          <p:nvPr/>
        </p:nvGrpSpPr>
        <p:grpSpPr>
          <a:xfrm>
            <a:off x="1649173" y="1809110"/>
            <a:ext cx="574915" cy="3372613"/>
            <a:chOff x="1835696" y="1498726"/>
            <a:chExt cx="388392" cy="3372613"/>
          </a:xfrm>
        </p:grpSpPr>
        <p:sp>
          <p:nvSpPr>
            <p:cNvPr id="9" name="TextBox 8"/>
            <p:cNvSpPr txBox="1"/>
            <p:nvPr/>
          </p:nvSpPr>
          <p:spPr>
            <a:xfrm>
              <a:off x="1835696" y="1498726"/>
              <a:ext cx="388392" cy="461665"/>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rPr>
                <a:t>1.0</a:t>
              </a:r>
              <a:endParaRPr lang="en-US" sz="1200" b="1" dirty="0">
                <a:solidFill>
                  <a:schemeClr val="bg1"/>
                </a:solidFill>
                <a:latin typeface="Arial" panose="020B0604020202020204" pitchFamily="34" charset="0"/>
              </a:endParaRPr>
            </a:p>
          </p:txBody>
        </p:sp>
        <p:sp>
          <p:nvSpPr>
            <p:cNvPr id="10" name="TextBox 9"/>
            <p:cNvSpPr txBox="1"/>
            <p:nvPr/>
          </p:nvSpPr>
          <p:spPr>
            <a:xfrm>
              <a:off x="1835696" y="2080916"/>
              <a:ext cx="388392" cy="461665"/>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rPr>
                <a:t>0.8</a:t>
              </a:r>
              <a:endParaRPr lang="en-US" sz="1200" b="1" dirty="0">
                <a:solidFill>
                  <a:schemeClr val="bg1"/>
                </a:solidFill>
                <a:latin typeface="Arial" panose="020B0604020202020204" pitchFamily="34" charset="0"/>
              </a:endParaRPr>
            </a:p>
          </p:txBody>
        </p:sp>
        <p:sp>
          <p:nvSpPr>
            <p:cNvPr id="11" name="TextBox 10"/>
            <p:cNvSpPr txBox="1"/>
            <p:nvPr/>
          </p:nvSpPr>
          <p:spPr>
            <a:xfrm>
              <a:off x="1835696" y="2663106"/>
              <a:ext cx="388392" cy="461665"/>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rPr>
                <a:t>0.6</a:t>
              </a:r>
              <a:endParaRPr lang="en-US" sz="1200" b="1" dirty="0">
                <a:solidFill>
                  <a:schemeClr val="bg1"/>
                </a:solidFill>
                <a:latin typeface="Arial" panose="020B0604020202020204" pitchFamily="34" charset="0"/>
              </a:endParaRPr>
            </a:p>
          </p:txBody>
        </p:sp>
        <p:sp>
          <p:nvSpPr>
            <p:cNvPr id="12" name="TextBox 11"/>
            <p:cNvSpPr txBox="1"/>
            <p:nvPr/>
          </p:nvSpPr>
          <p:spPr>
            <a:xfrm>
              <a:off x="1835696" y="3245296"/>
              <a:ext cx="388392" cy="461665"/>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rPr>
                <a:t>0.4</a:t>
              </a:r>
              <a:endParaRPr lang="en-US" sz="1200" b="1" dirty="0">
                <a:solidFill>
                  <a:schemeClr val="bg1"/>
                </a:solidFill>
                <a:latin typeface="Arial" panose="020B0604020202020204" pitchFamily="34" charset="0"/>
              </a:endParaRPr>
            </a:p>
          </p:txBody>
        </p:sp>
        <p:sp>
          <p:nvSpPr>
            <p:cNvPr id="13" name="TextBox 12"/>
            <p:cNvSpPr txBox="1"/>
            <p:nvPr/>
          </p:nvSpPr>
          <p:spPr>
            <a:xfrm>
              <a:off x="1835696" y="3827486"/>
              <a:ext cx="388392" cy="461665"/>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rPr>
                <a:t>0.2</a:t>
              </a:r>
              <a:endParaRPr lang="en-US" sz="1200" b="1" dirty="0">
                <a:solidFill>
                  <a:schemeClr val="bg1"/>
                </a:solidFill>
                <a:latin typeface="Arial" panose="020B0604020202020204" pitchFamily="34" charset="0"/>
              </a:endParaRPr>
            </a:p>
          </p:txBody>
        </p:sp>
        <p:sp>
          <p:nvSpPr>
            <p:cNvPr id="14" name="TextBox 13"/>
            <p:cNvSpPr txBox="1"/>
            <p:nvPr/>
          </p:nvSpPr>
          <p:spPr>
            <a:xfrm>
              <a:off x="1835696" y="4409674"/>
              <a:ext cx="388392" cy="461665"/>
            </a:xfrm>
            <a:prstGeom prst="rect">
              <a:avLst/>
            </a:prstGeom>
            <a:noFill/>
          </p:spPr>
          <p:txBody>
            <a:bodyPr wrap="square" rtlCol="0" anchor="ctr" anchorCtr="0">
              <a:spAutoFit/>
            </a:bodyPr>
            <a:lstStyle/>
            <a:p>
              <a:pPr algn="r"/>
              <a:r>
                <a:rPr lang="en-US" sz="1200" b="1" dirty="0" smtClean="0">
                  <a:solidFill>
                    <a:schemeClr val="bg1"/>
                  </a:solidFill>
                  <a:latin typeface="Arial" panose="020B0604020202020204" pitchFamily="34" charset="0"/>
                </a:rPr>
                <a:t>0.0</a:t>
              </a:r>
              <a:endParaRPr lang="en-US" sz="1200" b="1" dirty="0">
                <a:solidFill>
                  <a:schemeClr val="bg1"/>
                </a:solidFill>
                <a:latin typeface="Arial" panose="020B0604020202020204" pitchFamily="34" charset="0"/>
              </a:endParaRPr>
            </a:p>
          </p:txBody>
        </p:sp>
      </p:grpSp>
      <p:grpSp>
        <p:nvGrpSpPr>
          <p:cNvPr id="3" name="Group 14"/>
          <p:cNvGrpSpPr/>
          <p:nvPr/>
        </p:nvGrpSpPr>
        <p:grpSpPr>
          <a:xfrm>
            <a:off x="2164049" y="2039764"/>
            <a:ext cx="64008" cy="2908202"/>
            <a:chOff x="2164049" y="2039764"/>
            <a:chExt cx="64008" cy="2908202"/>
          </a:xfrm>
        </p:grpSpPr>
        <p:cxnSp>
          <p:nvCxnSpPr>
            <p:cNvPr id="16" name="Straight Connector 15"/>
            <p:cNvCxnSpPr/>
            <p:nvPr/>
          </p:nvCxnSpPr>
          <p:spPr>
            <a:xfrm>
              <a:off x="2164049" y="4947966"/>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164049" y="4368664"/>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164049" y="378643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164049" y="3204214"/>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64049" y="262198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164049" y="2039764"/>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2" name="X Axis Label"/>
          <p:cNvSpPr txBox="1"/>
          <p:nvPr/>
        </p:nvSpPr>
        <p:spPr>
          <a:xfrm>
            <a:off x="2228057" y="5191084"/>
            <a:ext cx="5359399"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rPr>
              <a:t>Months on Study</a:t>
            </a:r>
            <a:endParaRPr lang="en-US" sz="1200" b="1" dirty="0">
              <a:solidFill>
                <a:schemeClr val="bg1"/>
              </a:solidFill>
              <a:latin typeface="Arial" panose="020B0604020202020204" pitchFamily="34" charset="0"/>
            </a:endParaRPr>
          </a:p>
        </p:txBody>
      </p:sp>
      <p:grpSp>
        <p:nvGrpSpPr>
          <p:cNvPr id="4" name="X Axis Values"/>
          <p:cNvGrpSpPr/>
          <p:nvPr/>
        </p:nvGrpSpPr>
        <p:grpSpPr>
          <a:xfrm>
            <a:off x="2041075" y="4987546"/>
            <a:ext cx="5205410" cy="276999"/>
            <a:chOff x="2295238" y="4754182"/>
            <a:chExt cx="5205410" cy="276999"/>
          </a:xfrm>
        </p:grpSpPr>
        <p:sp>
          <p:nvSpPr>
            <p:cNvPr id="24" name="TextBox 23"/>
            <p:cNvSpPr txBox="1"/>
            <p:nvPr/>
          </p:nvSpPr>
          <p:spPr>
            <a:xfrm>
              <a:off x="2295238"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rPr>
                <a:t>0</a:t>
              </a:r>
              <a:endParaRPr lang="en-US" sz="1200" b="1" dirty="0">
                <a:solidFill>
                  <a:schemeClr val="bg1"/>
                </a:solidFill>
                <a:latin typeface="Arial" panose="020B0604020202020204" pitchFamily="34" charset="0"/>
              </a:endParaRPr>
            </a:p>
          </p:txBody>
        </p:sp>
        <p:sp>
          <p:nvSpPr>
            <p:cNvPr id="25" name="TextBox 24"/>
            <p:cNvSpPr txBox="1"/>
            <p:nvPr/>
          </p:nvSpPr>
          <p:spPr>
            <a:xfrm>
              <a:off x="3253562"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rPr>
                <a:t>12</a:t>
              </a:r>
              <a:endParaRPr lang="en-US" sz="1200" b="1" dirty="0">
                <a:solidFill>
                  <a:schemeClr val="bg1"/>
                </a:solidFill>
                <a:latin typeface="Arial" panose="020B0604020202020204" pitchFamily="34" charset="0"/>
              </a:endParaRPr>
            </a:p>
          </p:txBody>
        </p:sp>
        <p:sp>
          <p:nvSpPr>
            <p:cNvPr id="26" name="TextBox 25"/>
            <p:cNvSpPr txBox="1"/>
            <p:nvPr/>
          </p:nvSpPr>
          <p:spPr>
            <a:xfrm>
              <a:off x="4218236"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rPr>
                <a:t>24</a:t>
              </a:r>
              <a:endParaRPr lang="en-US" sz="1200" b="1" dirty="0">
                <a:solidFill>
                  <a:schemeClr val="bg1"/>
                </a:solidFill>
                <a:latin typeface="Arial" panose="020B0604020202020204" pitchFamily="34" charset="0"/>
              </a:endParaRPr>
            </a:p>
          </p:txBody>
        </p:sp>
        <p:sp>
          <p:nvSpPr>
            <p:cNvPr id="27" name="TextBox 26"/>
            <p:cNvSpPr txBox="1"/>
            <p:nvPr/>
          </p:nvSpPr>
          <p:spPr>
            <a:xfrm>
              <a:off x="5182910"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rPr>
                <a:t>36</a:t>
              </a:r>
              <a:endParaRPr lang="en-US" sz="1200" b="1" dirty="0">
                <a:solidFill>
                  <a:schemeClr val="bg1"/>
                </a:solidFill>
                <a:latin typeface="Arial" panose="020B0604020202020204" pitchFamily="34" charset="0"/>
              </a:endParaRPr>
            </a:p>
          </p:txBody>
        </p:sp>
        <p:sp>
          <p:nvSpPr>
            <p:cNvPr id="28" name="TextBox 27"/>
            <p:cNvSpPr txBox="1"/>
            <p:nvPr/>
          </p:nvSpPr>
          <p:spPr>
            <a:xfrm>
              <a:off x="6147584"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rPr>
                <a:t>48</a:t>
              </a:r>
              <a:endParaRPr lang="en-US" sz="1200" b="1" dirty="0">
                <a:solidFill>
                  <a:schemeClr val="bg1"/>
                </a:solidFill>
                <a:latin typeface="Arial" panose="020B0604020202020204" pitchFamily="34" charset="0"/>
              </a:endParaRPr>
            </a:p>
          </p:txBody>
        </p:sp>
        <p:sp>
          <p:nvSpPr>
            <p:cNvPr id="29" name="TextBox 28"/>
            <p:cNvSpPr txBox="1"/>
            <p:nvPr/>
          </p:nvSpPr>
          <p:spPr>
            <a:xfrm>
              <a:off x="7112256" y="4754182"/>
              <a:ext cx="388392"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rPr>
                <a:t>60</a:t>
              </a:r>
              <a:endParaRPr lang="en-US" sz="1200" b="1" dirty="0">
                <a:solidFill>
                  <a:schemeClr val="bg1"/>
                </a:solidFill>
                <a:latin typeface="Arial" panose="020B0604020202020204" pitchFamily="34" charset="0"/>
              </a:endParaRPr>
            </a:p>
          </p:txBody>
        </p:sp>
      </p:grpSp>
      <p:grpSp>
        <p:nvGrpSpPr>
          <p:cNvPr id="5" name="Group 29"/>
          <p:cNvGrpSpPr/>
          <p:nvPr/>
        </p:nvGrpSpPr>
        <p:grpSpPr>
          <a:xfrm>
            <a:off x="2232025" y="4951365"/>
            <a:ext cx="4818540" cy="64008"/>
            <a:chOff x="2232025" y="4951365"/>
            <a:chExt cx="4818540" cy="64008"/>
          </a:xfrm>
        </p:grpSpPr>
        <p:cxnSp>
          <p:nvCxnSpPr>
            <p:cNvPr id="31" name="Straight Connector 30"/>
            <p:cNvCxnSpPr/>
            <p:nvPr/>
          </p:nvCxnSpPr>
          <p:spPr>
            <a:xfrm rot="5400000">
              <a:off x="2200021"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3163553"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4127305"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a:off x="5091057"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a:off x="6054809"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7018561" y="4983369"/>
              <a:ext cx="64008"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8" name="Y Axis"/>
          <p:cNvSpPr>
            <a:spLocks noChangeShapeType="1"/>
          </p:cNvSpPr>
          <p:nvPr/>
        </p:nvSpPr>
        <p:spPr bwMode="auto">
          <a:xfrm>
            <a:off x="2232025" y="1977259"/>
            <a:ext cx="0" cy="2970707"/>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39" name="X Axis"/>
          <p:cNvSpPr>
            <a:spLocks noChangeShapeType="1"/>
          </p:cNvSpPr>
          <p:nvPr/>
        </p:nvSpPr>
        <p:spPr bwMode="auto">
          <a:xfrm>
            <a:off x="2225675" y="4947966"/>
            <a:ext cx="534511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grpSp>
        <p:nvGrpSpPr>
          <p:cNvPr id="7" name="Curve 1 Crosses"/>
          <p:cNvGrpSpPr/>
          <p:nvPr/>
        </p:nvGrpSpPr>
        <p:grpSpPr>
          <a:xfrm>
            <a:off x="2238375" y="2016947"/>
            <a:ext cx="4325938" cy="2773363"/>
            <a:chOff x="2238375" y="1706563"/>
            <a:chExt cx="4325938" cy="2773363"/>
          </a:xfrm>
        </p:grpSpPr>
        <p:sp>
          <p:nvSpPr>
            <p:cNvPr id="42" name="Line 7"/>
            <p:cNvSpPr>
              <a:spLocks noChangeShapeType="1"/>
            </p:cNvSpPr>
            <p:nvPr/>
          </p:nvSpPr>
          <p:spPr bwMode="auto">
            <a:xfrm>
              <a:off x="5753100" y="44148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3" name="Line 8"/>
            <p:cNvSpPr>
              <a:spLocks noChangeShapeType="1"/>
            </p:cNvSpPr>
            <p:nvPr/>
          </p:nvSpPr>
          <p:spPr bwMode="auto">
            <a:xfrm>
              <a:off x="5719763" y="4448175"/>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4" name="Line 9"/>
            <p:cNvSpPr>
              <a:spLocks noChangeShapeType="1"/>
            </p:cNvSpPr>
            <p:nvPr/>
          </p:nvSpPr>
          <p:spPr bwMode="auto">
            <a:xfrm>
              <a:off x="5648325" y="44148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5" name="Line 10"/>
            <p:cNvSpPr>
              <a:spLocks noChangeShapeType="1"/>
            </p:cNvSpPr>
            <p:nvPr/>
          </p:nvSpPr>
          <p:spPr bwMode="auto">
            <a:xfrm>
              <a:off x="5616575" y="4448175"/>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6" name="Line 11"/>
            <p:cNvSpPr>
              <a:spLocks noChangeShapeType="1"/>
            </p:cNvSpPr>
            <p:nvPr/>
          </p:nvSpPr>
          <p:spPr bwMode="auto">
            <a:xfrm>
              <a:off x="5599113" y="44148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7" name="Line 12"/>
            <p:cNvSpPr>
              <a:spLocks noChangeShapeType="1"/>
            </p:cNvSpPr>
            <p:nvPr/>
          </p:nvSpPr>
          <p:spPr bwMode="auto">
            <a:xfrm>
              <a:off x="5567363" y="4448175"/>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8" name="Line 13"/>
            <p:cNvSpPr>
              <a:spLocks noChangeShapeType="1"/>
            </p:cNvSpPr>
            <p:nvPr/>
          </p:nvSpPr>
          <p:spPr bwMode="auto">
            <a:xfrm>
              <a:off x="4946650" y="4064000"/>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49" name="Line 14"/>
            <p:cNvSpPr>
              <a:spLocks noChangeShapeType="1"/>
            </p:cNvSpPr>
            <p:nvPr/>
          </p:nvSpPr>
          <p:spPr bwMode="auto">
            <a:xfrm>
              <a:off x="4911725" y="4097338"/>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0" name="Line 15"/>
            <p:cNvSpPr>
              <a:spLocks noChangeShapeType="1"/>
            </p:cNvSpPr>
            <p:nvPr/>
          </p:nvSpPr>
          <p:spPr bwMode="auto">
            <a:xfrm>
              <a:off x="4872038" y="39798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1" name="Line 16"/>
            <p:cNvSpPr>
              <a:spLocks noChangeShapeType="1"/>
            </p:cNvSpPr>
            <p:nvPr/>
          </p:nvSpPr>
          <p:spPr bwMode="auto">
            <a:xfrm>
              <a:off x="4837113" y="4011613"/>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2" name="Line 17"/>
            <p:cNvSpPr>
              <a:spLocks noChangeShapeType="1"/>
            </p:cNvSpPr>
            <p:nvPr/>
          </p:nvSpPr>
          <p:spPr bwMode="auto">
            <a:xfrm>
              <a:off x="4843463" y="39798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3" name="Line 18"/>
            <p:cNvSpPr>
              <a:spLocks noChangeShapeType="1"/>
            </p:cNvSpPr>
            <p:nvPr/>
          </p:nvSpPr>
          <p:spPr bwMode="auto">
            <a:xfrm>
              <a:off x="4806950" y="4011613"/>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4" name="Line 19"/>
            <p:cNvSpPr>
              <a:spLocks noChangeShapeType="1"/>
            </p:cNvSpPr>
            <p:nvPr/>
          </p:nvSpPr>
          <p:spPr bwMode="auto">
            <a:xfrm>
              <a:off x="4794250" y="39798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5" name="Line 20"/>
            <p:cNvSpPr>
              <a:spLocks noChangeShapeType="1"/>
            </p:cNvSpPr>
            <p:nvPr/>
          </p:nvSpPr>
          <p:spPr bwMode="auto">
            <a:xfrm>
              <a:off x="4762500" y="4011613"/>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6" name="Line 21"/>
            <p:cNvSpPr>
              <a:spLocks noChangeShapeType="1"/>
            </p:cNvSpPr>
            <p:nvPr/>
          </p:nvSpPr>
          <p:spPr bwMode="auto">
            <a:xfrm>
              <a:off x="4784725" y="39798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7" name="Line 22"/>
            <p:cNvSpPr>
              <a:spLocks noChangeShapeType="1"/>
            </p:cNvSpPr>
            <p:nvPr/>
          </p:nvSpPr>
          <p:spPr bwMode="auto">
            <a:xfrm>
              <a:off x="4752975" y="4011613"/>
              <a:ext cx="6350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8" name="Line 23"/>
            <p:cNvSpPr>
              <a:spLocks noChangeShapeType="1"/>
            </p:cNvSpPr>
            <p:nvPr/>
          </p:nvSpPr>
          <p:spPr bwMode="auto">
            <a:xfrm>
              <a:off x="4375150" y="3816350"/>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59" name="Line 24"/>
            <p:cNvSpPr>
              <a:spLocks noChangeShapeType="1"/>
            </p:cNvSpPr>
            <p:nvPr/>
          </p:nvSpPr>
          <p:spPr bwMode="auto">
            <a:xfrm>
              <a:off x="4343400" y="3849688"/>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0" name="Line 25"/>
            <p:cNvSpPr>
              <a:spLocks noChangeShapeType="1"/>
            </p:cNvSpPr>
            <p:nvPr/>
          </p:nvSpPr>
          <p:spPr bwMode="auto">
            <a:xfrm>
              <a:off x="4346575" y="3787775"/>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1" name="Line 26"/>
            <p:cNvSpPr>
              <a:spLocks noChangeShapeType="1"/>
            </p:cNvSpPr>
            <p:nvPr/>
          </p:nvSpPr>
          <p:spPr bwMode="auto">
            <a:xfrm>
              <a:off x="4313238" y="3819525"/>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2" name="Line 27"/>
            <p:cNvSpPr>
              <a:spLocks noChangeShapeType="1"/>
            </p:cNvSpPr>
            <p:nvPr/>
          </p:nvSpPr>
          <p:spPr bwMode="auto">
            <a:xfrm>
              <a:off x="4089400" y="37036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3" name="Line 28"/>
            <p:cNvSpPr>
              <a:spLocks noChangeShapeType="1"/>
            </p:cNvSpPr>
            <p:nvPr/>
          </p:nvSpPr>
          <p:spPr bwMode="auto">
            <a:xfrm>
              <a:off x="4057650" y="3735388"/>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4" name="Line 29"/>
            <p:cNvSpPr>
              <a:spLocks noChangeShapeType="1"/>
            </p:cNvSpPr>
            <p:nvPr/>
          </p:nvSpPr>
          <p:spPr bwMode="auto">
            <a:xfrm>
              <a:off x="3560763" y="33226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5" name="Line 30"/>
            <p:cNvSpPr>
              <a:spLocks noChangeShapeType="1"/>
            </p:cNvSpPr>
            <p:nvPr/>
          </p:nvSpPr>
          <p:spPr bwMode="auto">
            <a:xfrm>
              <a:off x="3524250" y="3354388"/>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6" name="Line 31"/>
            <p:cNvSpPr>
              <a:spLocks noChangeShapeType="1"/>
            </p:cNvSpPr>
            <p:nvPr/>
          </p:nvSpPr>
          <p:spPr bwMode="auto">
            <a:xfrm>
              <a:off x="3359150" y="3105150"/>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7" name="Line 32"/>
            <p:cNvSpPr>
              <a:spLocks noChangeShapeType="1"/>
            </p:cNvSpPr>
            <p:nvPr/>
          </p:nvSpPr>
          <p:spPr bwMode="auto">
            <a:xfrm>
              <a:off x="3327400" y="3136900"/>
              <a:ext cx="6350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8" name="Line 33"/>
            <p:cNvSpPr>
              <a:spLocks noChangeShapeType="1"/>
            </p:cNvSpPr>
            <p:nvPr/>
          </p:nvSpPr>
          <p:spPr bwMode="auto">
            <a:xfrm>
              <a:off x="2703513" y="22399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69" name="Line 34"/>
            <p:cNvSpPr>
              <a:spLocks noChangeShapeType="1"/>
            </p:cNvSpPr>
            <p:nvPr/>
          </p:nvSpPr>
          <p:spPr bwMode="auto">
            <a:xfrm>
              <a:off x="2670175" y="2271713"/>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0" name="Line 35"/>
            <p:cNvSpPr>
              <a:spLocks noChangeShapeType="1"/>
            </p:cNvSpPr>
            <p:nvPr/>
          </p:nvSpPr>
          <p:spPr bwMode="auto">
            <a:xfrm>
              <a:off x="2495550" y="1943100"/>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1" name="Line 36"/>
            <p:cNvSpPr>
              <a:spLocks noChangeShapeType="1"/>
            </p:cNvSpPr>
            <p:nvPr/>
          </p:nvSpPr>
          <p:spPr bwMode="auto">
            <a:xfrm>
              <a:off x="2462213" y="1976438"/>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2" name="Line 37"/>
            <p:cNvSpPr>
              <a:spLocks noChangeShapeType="1"/>
            </p:cNvSpPr>
            <p:nvPr/>
          </p:nvSpPr>
          <p:spPr bwMode="auto">
            <a:xfrm>
              <a:off x="2238375" y="17065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3" name="Line 38"/>
            <p:cNvSpPr>
              <a:spLocks noChangeShapeType="1"/>
            </p:cNvSpPr>
            <p:nvPr/>
          </p:nvSpPr>
          <p:spPr bwMode="auto">
            <a:xfrm>
              <a:off x="2238375" y="1738313"/>
              <a:ext cx="3333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4" name="Line 39"/>
            <p:cNvSpPr>
              <a:spLocks noChangeShapeType="1"/>
            </p:cNvSpPr>
            <p:nvPr/>
          </p:nvSpPr>
          <p:spPr bwMode="auto">
            <a:xfrm>
              <a:off x="3238500" y="3016250"/>
              <a:ext cx="0" cy="68263"/>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5" name="Line 40"/>
            <p:cNvSpPr>
              <a:spLocks noChangeShapeType="1"/>
            </p:cNvSpPr>
            <p:nvPr/>
          </p:nvSpPr>
          <p:spPr bwMode="auto">
            <a:xfrm>
              <a:off x="3206750" y="3052763"/>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6" name="Line 41"/>
            <p:cNvSpPr>
              <a:spLocks noChangeShapeType="1"/>
            </p:cNvSpPr>
            <p:nvPr/>
          </p:nvSpPr>
          <p:spPr bwMode="auto">
            <a:xfrm>
              <a:off x="3244850" y="3016250"/>
              <a:ext cx="0" cy="68263"/>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7" name="Line 42"/>
            <p:cNvSpPr>
              <a:spLocks noChangeShapeType="1"/>
            </p:cNvSpPr>
            <p:nvPr/>
          </p:nvSpPr>
          <p:spPr bwMode="auto">
            <a:xfrm>
              <a:off x="3213100" y="3052763"/>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8" name="Line 43"/>
            <p:cNvSpPr>
              <a:spLocks noChangeShapeType="1"/>
            </p:cNvSpPr>
            <p:nvPr/>
          </p:nvSpPr>
          <p:spPr bwMode="auto">
            <a:xfrm>
              <a:off x="5953125" y="44148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79" name="Line 44"/>
            <p:cNvSpPr>
              <a:spLocks noChangeShapeType="1"/>
            </p:cNvSpPr>
            <p:nvPr/>
          </p:nvSpPr>
          <p:spPr bwMode="auto">
            <a:xfrm>
              <a:off x="5921375" y="4448175"/>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80" name="Line 45"/>
            <p:cNvSpPr>
              <a:spLocks noChangeShapeType="1"/>
            </p:cNvSpPr>
            <p:nvPr/>
          </p:nvSpPr>
          <p:spPr bwMode="auto">
            <a:xfrm>
              <a:off x="6532563" y="44148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81" name="Line 46"/>
            <p:cNvSpPr>
              <a:spLocks noChangeShapeType="1"/>
            </p:cNvSpPr>
            <p:nvPr/>
          </p:nvSpPr>
          <p:spPr bwMode="auto">
            <a:xfrm>
              <a:off x="6499225" y="4448175"/>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grpSp>
      <p:grpSp>
        <p:nvGrpSpPr>
          <p:cNvPr id="8" name="Curve 2 Crosses"/>
          <p:cNvGrpSpPr/>
          <p:nvPr/>
        </p:nvGrpSpPr>
        <p:grpSpPr>
          <a:xfrm>
            <a:off x="2232025" y="2016947"/>
            <a:ext cx="4341813" cy="2490788"/>
            <a:chOff x="2232025" y="1706563"/>
            <a:chExt cx="4341813" cy="2490788"/>
          </a:xfrm>
        </p:grpSpPr>
        <p:sp>
          <p:nvSpPr>
            <p:cNvPr id="84" name="Line 58"/>
            <p:cNvSpPr>
              <a:spLocks noChangeShapeType="1"/>
            </p:cNvSpPr>
            <p:nvPr/>
          </p:nvSpPr>
          <p:spPr bwMode="auto">
            <a:xfrm>
              <a:off x="2247900" y="17065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85" name="Line 59"/>
            <p:cNvSpPr>
              <a:spLocks noChangeShapeType="1"/>
            </p:cNvSpPr>
            <p:nvPr/>
          </p:nvSpPr>
          <p:spPr bwMode="auto">
            <a:xfrm>
              <a:off x="2232025" y="1738313"/>
              <a:ext cx="4921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86" name="Line 60"/>
            <p:cNvSpPr>
              <a:spLocks noChangeShapeType="1"/>
            </p:cNvSpPr>
            <p:nvPr/>
          </p:nvSpPr>
          <p:spPr bwMode="auto">
            <a:xfrm>
              <a:off x="2259013" y="17065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87" name="Line 61"/>
            <p:cNvSpPr>
              <a:spLocks noChangeShapeType="1"/>
            </p:cNvSpPr>
            <p:nvPr/>
          </p:nvSpPr>
          <p:spPr bwMode="auto">
            <a:xfrm>
              <a:off x="2232025" y="1738313"/>
              <a:ext cx="5873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88" name="Line 62"/>
            <p:cNvSpPr>
              <a:spLocks noChangeShapeType="1"/>
            </p:cNvSpPr>
            <p:nvPr/>
          </p:nvSpPr>
          <p:spPr bwMode="auto">
            <a:xfrm>
              <a:off x="2352675" y="1760538"/>
              <a:ext cx="0" cy="68263"/>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89" name="Line 63"/>
            <p:cNvSpPr>
              <a:spLocks noChangeShapeType="1"/>
            </p:cNvSpPr>
            <p:nvPr/>
          </p:nvSpPr>
          <p:spPr bwMode="auto">
            <a:xfrm>
              <a:off x="2319338" y="1793875"/>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0" name="Line 64"/>
            <p:cNvSpPr>
              <a:spLocks noChangeShapeType="1"/>
            </p:cNvSpPr>
            <p:nvPr/>
          </p:nvSpPr>
          <p:spPr bwMode="auto">
            <a:xfrm>
              <a:off x="3151188" y="2619375"/>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1" name="Line 65"/>
            <p:cNvSpPr>
              <a:spLocks noChangeShapeType="1"/>
            </p:cNvSpPr>
            <p:nvPr/>
          </p:nvSpPr>
          <p:spPr bwMode="auto">
            <a:xfrm>
              <a:off x="3119438" y="2652713"/>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2" name="Line 66"/>
            <p:cNvSpPr>
              <a:spLocks noChangeShapeType="1"/>
            </p:cNvSpPr>
            <p:nvPr/>
          </p:nvSpPr>
          <p:spPr bwMode="auto">
            <a:xfrm>
              <a:off x="3190875" y="2619375"/>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3" name="Line 67"/>
            <p:cNvSpPr>
              <a:spLocks noChangeShapeType="1"/>
            </p:cNvSpPr>
            <p:nvPr/>
          </p:nvSpPr>
          <p:spPr bwMode="auto">
            <a:xfrm>
              <a:off x="3154363" y="2652713"/>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4" name="Line 68"/>
            <p:cNvSpPr>
              <a:spLocks noChangeShapeType="1"/>
            </p:cNvSpPr>
            <p:nvPr/>
          </p:nvSpPr>
          <p:spPr bwMode="auto">
            <a:xfrm>
              <a:off x="4222750" y="3549650"/>
              <a:ext cx="0" cy="68263"/>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5" name="Line 69"/>
            <p:cNvSpPr>
              <a:spLocks noChangeShapeType="1"/>
            </p:cNvSpPr>
            <p:nvPr/>
          </p:nvSpPr>
          <p:spPr bwMode="auto">
            <a:xfrm>
              <a:off x="4191000" y="3582988"/>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6" name="Line 70"/>
            <p:cNvSpPr>
              <a:spLocks noChangeShapeType="1"/>
            </p:cNvSpPr>
            <p:nvPr/>
          </p:nvSpPr>
          <p:spPr bwMode="auto">
            <a:xfrm>
              <a:off x="4346575" y="3638550"/>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7" name="Line 71"/>
            <p:cNvSpPr>
              <a:spLocks noChangeShapeType="1"/>
            </p:cNvSpPr>
            <p:nvPr/>
          </p:nvSpPr>
          <p:spPr bwMode="auto">
            <a:xfrm>
              <a:off x="4313238" y="3670300"/>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8" name="Line 72"/>
            <p:cNvSpPr>
              <a:spLocks noChangeShapeType="1"/>
            </p:cNvSpPr>
            <p:nvPr/>
          </p:nvSpPr>
          <p:spPr bwMode="auto">
            <a:xfrm>
              <a:off x="4365625" y="3638550"/>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99" name="Line 73"/>
            <p:cNvSpPr>
              <a:spLocks noChangeShapeType="1"/>
            </p:cNvSpPr>
            <p:nvPr/>
          </p:nvSpPr>
          <p:spPr bwMode="auto">
            <a:xfrm>
              <a:off x="4333875" y="367030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0" name="Line 74"/>
            <p:cNvSpPr>
              <a:spLocks noChangeShapeType="1"/>
            </p:cNvSpPr>
            <p:nvPr/>
          </p:nvSpPr>
          <p:spPr bwMode="auto">
            <a:xfrm>
              <a:off x="4527550" y="3757613"/>
              <a:ext cx="0" cy="6985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1" name="Line 75"/>
            <p:cNvSpPr>
              <a:spLocks noChangeShapeType="1"/>
            </p:cNvSpPr>
            <p:nvPr/>
          </p:nvSpPr>
          <p:spPr bwMode="auto">
            <a:xfrm>
              <a:off x="4495800" y="3794125"/>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2" name="Line 76"/>
            <p:cNvSpPr>
              <a:spLocks noChangeShapeType="1"/>
            </p:cNvSpPr>
            <p:nvPr/>
          </p:nvSpPr>
          <p:spPr bwMode="auto">
            <a:xfrm>
              <a:off x="4622800" y="38560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3" name="Line 77"/>
            <p:cNvSpPr>
              <a:spLocks noChangeShapeType="1"/>
            </p:cNvSpPr>
            <p:nvPr/>
          </p:nvSpPr>
          <p:spPr bwMode="auto">
            <a:xfrm>
              <a:off x="4589463" y="3887788"/>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4" name="Line 78"/>
            <p:cNvSpPr>
              <a:spLocks noChangeShapeType="1"/>
            </p:cNvSpPr>
            <p:nvPr/>
          </p:nvSpPr>
          <p:spPr bwMode="auto">
            <a:xfrm>
              <a:off x="4719638" y="38560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5" name="Line 79"/>
            <p:cNvSpPr>
              <a:spLocks noChangeShapeType="1"/>
            </p:cNvSpPr>
            <p:nvPr/>
          </p:nvSpPr>
          <p:spPr bwMode="auto">
            <a:xfrm>
              <a:off x="4684713" y="3887788"/>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6" name="Line 80"/>
            <p:cNvSpPr>
              <a:spLocks noChangeShapeType="1"/>
            </p:cNvSpPr>
            <p:nvPr/>
          </p:nvSpPr>
          <p:spPr bwMode="auto">
            <a:xfrm>
              <a:off x="4843463" y="38560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7" name="Line 81"/>
            <p:cNvSpPr>
              <a:spLocks noChangeShapeType="1"/>
            </p:cNvSpPr>
            <p:nvPr/>
          </p:nvSpPr>
          <p:spPr bwMode="auto">
            <a:xfrm>
              <a:off x="4806950" y="3887788"/>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8" name="Line 82"/>
            <p:cNvSpPr>
              <a:spLocks noChangeShapeType="1"/>
            </p:cNvSpPr>
            <p:nvPr/>
          </p:nvSpPr>
          <p:spPr bwMode="auto">
            <a:xfrm>
              <a:off x="4868863" y="3856038"/>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09" name="Line 83"/>
            <p:cNvSpPr>
              <a:spLocks noChangeShapeType="1"/>
            </p:cNvSpPr>
            <p:nvPr/>
          </p:nvSpPr>
          <p:spPr bwMode="auto">
            <a:xfrm>
              <a:off x="4837113" y="3887788"/>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0" name="Line 84"/>
            <p:cNvSpPr>
              <a:spLocks noChangeShapeType="1"/>
            </p:cNvSpPr>
            <p:nvPr/>
          </p:nvSpPr>
          <p:spPr bwMode="auto">
            <a:xfrm>
              <a:off x="4946650" y="388461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1" name="Line 85"/>
            <p:cNvSpPr>
              <a:spLocks noChangeShapeType="1"/>
            </p:cNvSpPr>
            <p:nvPr/>
          </p:nvSpPr>
          <p:spPr bwMode="auto">
            <a:xfrm>
              <a:off x="4914900" y="391795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2" name="Line 86"/>
            <p:cNvSpPr>
              <a:spLocks noChangeShapeType="1"/>
            </p:cNvSpPr>
            <p:nvPr/>
          </p:nvSpPr>
          <p:spPr bwMode="auto">
            <a:xfrm>
              <a:off x="4956175" y="388461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3" name="Line 87"/>
            <p:cNvSpPr>
              <a:spLocks noChangeShapeType="1"/>
            </p:cNvSpPr>
            <p:nvPr/>
          </p:nvSpPr>
          <p:spPr bwMode="auto">
            <a:xfrm>
              <a:off x="4924425" y="391795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4" name="Line 88"/>
            <p:cNvSpPr>
              <a:spLocks noChangeShapeType="1"/>
            </p:cNvSpPr>
            <p:nvPr/>
          </p:nvSpPr>
          <p:spPr bwMode="auto">
            <a:xfrm>
              <a:off x="4967288" y="388461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5" name="Line 89"/>
            <p:cNvSpPr>
              <a:spLocks noChangeShapeType="1"/>
            </p:cNvSpPr>
            <p:nvPr/>
          </p:nvSpPr>
          <p:spPr bwMode="auto">
            <a:xfrm>
              <a:off x="4930775" y="3917950"/>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6" name="Line 90"/>
            <p:cNvSpPr>
              <a:spLocks noChangeShapeType="1"/>
            </p:cNvSpPr>
            <p:nvPr/>
          </p:nvSpPr>
          <p:spPr bwMode="auto">
            <a:xfrm>
              <a:off x="5135563" y="388461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7" name="Line 91"/>
            <p:cNvSpPr>
              <a:spLocks noChangeShapeType="1"/>
            </p:cNvSpPr>
            <p:nvPr/>
          </p:nvSpPr>
          <p:spPr bwMode="auto">
            <a:xfrm>
              <a:off x="5102225" y="391795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8" name="Line 92"/>
            <p:cNvSpPr>
              <a:spLocks noChangeShapeType="1"/>
            </p:cNvSpPr>
            <p:nvPr/>
          </p:nvSpPr>
          <p:spPr bwMode="auto">
            <a:xfrm>
              <a:off x="5203825" y="39798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19" name="Line 93"/>
            <p:cNvSpPr>
              <a:spLocks noChangeShapeType="1"/>
            </p:cNvSpPr>
            <p:nvPr/>
          </p:nvSpPr>
          <p:spPr bwMode="auto">
            <a:xfrm>
              <a:off x="5170488" y="4011613"/>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0" name="Line 94"/>
            <p:cNvSpPr>
              <a:spLocks noChangeShapeType="1"/>
            </p:cNvSpPr>
            <p:nvPr/>
          </p:nvSpPr>
          <p:spPr bwMode="auto">
            <a:xfrm>
              <a:off x="5222875" y="39798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1" name="Line 95"/>
            <p:cNvSpPr>
              <a:spLocks noChangeShapeType="1"/>
            </p:cNvSpPr>
            <p:nvPr/>
          </p:nvSpPr>
          <p:spPr bwMode="auto">
            <a:xfrm>
              <a:off x="5187950" y="4011613"/>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2" name="Line 96"/>
            <p:cNvSpPr>
              <a:spLocks noChangeShapeType="1"/>
            </p:cNvSpPr>
            <p:nvPr/>
          </p:nvSpPr>
          <p:spPr bwMode="auto">
            <a:xfrm>
              <a:off x="5316538" y="39798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3" name="Line 97"/>
            <p:cNvSpPr>
              <a:spLocks noChangeShapeType="1"/>
            </p:cNvSpPr>
            <p:nvPr/>
          </p:nvSpPr>
          <p:spPr bwMode="auto">
            <a:xfrm>
              <a:off x="5284788" y="4011613"/>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4" name="Line 98"/>
            <p:cNvSpPr>
              <a:spLocks noChangeShapeType="1"/>
            </p:cNvSpPr>
            <p:nvPr/>
          </p:nvSpPr>
          <p:spPr bwMode="auto">
            <a:xfrm>
              <a:off x="5346700" y="39798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5" name="Line 99"/>
            <p:cNvSpPr>
              <a:spLocks noChangeShapeType="1"/>
            </p:cNvSpPr>
            <p:nvPr/>
          </p:nvSpPr>
          <p:spPr bwMode="auto">
            <a:xfrm>
              <a:off x="5310188" y="4011613"/>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6" name="Line 100"/>
            <p:cNvSpPr>
              <a:spLocks noChangeShapeType="1"/>
            </p:cNvSpPr>
            <p:nvPr/>
          </p:nvSpPr>
          <p:spPr bwMode="auto">
            <a:xfrm>
              <a:off x="5449888" y="4035425"/>
              <a:ext cx="0" cy="68263"/>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7" name="Line 101"/>
            <p:cNvSpPr>
              <a:spLocks noChangeShapeType="1"/>
            </p:cNvSpPr>
            <p:nvPr/>
          </p:nvSpPr>
          <p:spPr bwMode="auto">
            <a:xfrm>
              <a:off x="5418138" y="407035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8" name="Line 102"/>
            <p:cNvSpPr>
              <a:spLocks noChangeShapeType="1"/>
            </p:cNvSpPr>
            <p:nvPr/>
          </p:nvSpPr>
          <p:spPr bwMode="auto">
            <a:xfrm>
              <a:off x="5564188" y="4035425"/>
              <a:ext cx="0" cy="68263"/>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29" name="Line 103"/>
            <p:cNvSpPr>
              <a:spLocks noChangeShapeType="1"/>
            </p:cNvSpPr>
            <p:nvPr/>
          </p:nvSpPr>
          <p:spPr bwMode="auto">
            <a:xfrm>
              <a:off x="5530850" y="407035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0" name="Line 104"/>
            <p:cNvSpPr>
              <a:spLocks noChangeShapeType="1"/>
            </p:cNvSpPr>
            <p:nvPr/>
          </p:nvSpPr>
          <p:spPr bwMode="auto">
            <a:xfrm>
              <a:off x="5619750" y="41322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1" name="Line 105"/>
            <p:cNvSpPr>
              <a:spLocks noChangeShapeType="1"/>
            </p:cNvSpPr>
            <p:nvPr/>
          </p:nvSpPr>
          <p:spPr bwMode="auto">
            <a:xfrm>
              <a:off x="5586413" y="4165600"/>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2" name="Line 106"/>
            <p:cNvSpPr>
              <a:spLocks noChangeShapeType="1"/>
            </p:cNvSpPr>
            <p:nvPr/>
          </p:nvSpPr>
          <p:spPr bwMode="auto">
            <a:xfrm>
              <a:off x="5791200" y="41322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3" name="Line 107"/>
            <p:cNvSpPr>
              <a:spLocks noChangeShapeType="1"/>
            </p:cNvSpPr>
            <p:nvPr/>
          </p:nvSpPr>
          <p:spPr bwMode="auto">
            <a:xfrm>
              <a:off x="5759450" y="416560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4" name="Line 108"/>
            <p:cNvSpPr>
              <a:spLocks noChangeShapeType="1"/>
            </p:cNvSpPr>
            <p:nvPr/>
          </p:nvSpPr>
          <p:spPr bwMode="auto">
            <a:xfrm>
              <a:off x="5973763" y="41322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5" name="Line 109"/>
            <p:cNvSpPr>
              <a:spLocks noChangeShapeType="1"/>
            </p:cNvSpPr>
            <p:nvPr/>
          </p:nvSpPr>
          <p:spPr bwMode="auto">
            <a:xfrm>
              <a:off x="5937250" y="4165600"/>
              <a:ext cx="68263"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6" name="Line 110"/>
            <p:cNvSpPr>
              <a:spLocks noChangeShapeType="1"/>
            </p:cNvSpPr>
            <p:nvPr/>
          </p:nvSpPr>
          <p:spPr bwMode="auto">
            <a:xfrm>
              <a:off x="6389688" y="41322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7" name="Line 111"/>
            <p:cNvSpPr>
              <a:spLocks noChangeShapeType="1"/>
            </p:cNvSpPr>
            <p:nvPr/>
          </p:nvSpPr>
          <p:spPr bwMode="auto">
            <a:xfrm>
              <a:off x="6356350" y="416560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8" name="Line 112"/>
            <p:cNvSpPr>
              <a:spLocks noChangeShapeType="1"/>
            </p:cNvSpPr>
            <p:nvPr/>
          </p:nvSpPr>
          <p:spPr bwMode="auto">
            <a:xfrm>
              <a:off x="6477000" y="41322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39" name="Line 113"/>
            <p:cNvSpPr>
              <a:spLocks noChangeShapeType="1"/>
            </p:cNvSpPr>
            <p:nvPr/>
          </p:nvSpPr>
          <p:spPr bwMode="auto">
            <a:xfrm>
              <a:off x="6443663" y="416560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40" name="Line 114"/>
            <p:cNvSpPr>
              <a:spLocks noChangeShapeType="1"/>
            </p:cNvSpPr>
            <p:nvPr/>
          </p:nvSpPr>
          <p:spPr bwMode="auto">
            <a:xfrm>
              <a:off x="6542088" y="4132263"/>
              <a:ext cx="0" cy="65088"/>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sp>
          <p:nvSpPr>
            <p:cNvPr id="141" name="Line 115"/>
            <p:cNvSpPr>
              <a:spLocks noChangeShapeType="1"/>
            </p:cNvSpPr>
            <p:nvPr/>
          </p:nvSpPr>
          <p:spPr bwMode="auto">
            <a:xfrm>
              <a:off x="6508750" y="4165600"/>
              <a:ext cx="65088"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latin typeface="Arial" panose="020B0604020202020204" pitchFamily="34" charset="0"/>
              </a:endParaRPr>
            </a:p>
          </p:txBody>
        </p:sp>
      </p:grpSp>
      <p:sp>
        <p:nvSpPr>
          <p:cNvPr id="149" name="Y Axis Label"/>
          <p:cNvSpPr txBox="1"/>
          <p:nvPr/>
        </p:nvSpPr>
        <p:spPr>
          <a:xfrm rot="16200000">
            <a:off x="192644" y="3367496"/>
            <a:ext cx="2913057" cy="276999"/>
          </a:xfrm>
          <a:prstGeom prst="rect">
            <a:avLst/>
          </a:prstGeom>
          <a:noFill/>
        </p:spPr>
        <p:txBody>
          <a:bodyPr wrap="square" rtlCol="0">
            <a:spAutoFit/>
          </a:bodyPr>
          <a:lstStyle/>
          <a:p>
            <a:pPr algn="ctr"/>
            <a:r>
              <a:rPr lang="en-US" sz="1200" b="1" dirty="0" smtClean="0">
                <a:solidFill>
                  <a:schemeClr val="bg1"/>
                </a:solidFill>
                <a:latin typeface="Arial" panose="020B0604020202020204" pitchFamily="34" charset="0"/>
              </a:rPr>
              <a:t>Proportion Surviving</a:t>
            </a:r>
            <a:endParaRPr lang="en-US" sz="1200" b="1" dirty="0">
              <a:solidFill>
                <a:schemeClr val="bg1"/>
              </a:solidFill>
              <a:latin typeface="Arial" panose="020B0604020202020204" pitchFamily="34" charset="0"/>
            </a:endParaRPr>
          </a:p>
        </p:txBody>
      </p:sp>
      <p:graphicFrame>
        <p:nvGraphicFramePr>
          <p:cNvPr id="148" name="Table 147"/>
          <p:cNvGraphicFramePr>
            <a:graphicFrameLocks noGrp="1"/>
          </p:cNvGraphicFramePr>
          <p:nvPr>
            <p:extLst>
              <p:ext uri="{D42A27DB-BD31-4B8C-83A1-F6EECF244321}">
                <p14:modId xmlns:p14="http://schemas.microsoft.com/office/powerpoint/2010/main" val="3465673293"/>
              </p:ext>
            </p:extLst>
          </p:nvPr>
        </p:nvGraphicFramePr>
        <p:xfrm>
          <a:off x="4259263" y="1549274"/>
          <a:ext cx="4663013" cy="1647825"/>
        </p:xfrm>
        <a:graphic>
          <a:graphicData uri="http://schemas.openxmlformats.org/drawingml/2006/table">
            <a:tbl>
              <a:tblPr/>
              <a:tblGrid>
                <a:gridCol w="1846262"/>
                <a:gridCol w="1307121"/>
                <a:gridCol w="1509630"/>
              </a:tblGrid>
              <a:tr h="51835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bg1"/>
                        </a:solidFill>
                        <a:effectLst/>
                        <a:latin typeface="Arial" charset="0"/>
                        <a:cs typeface="Arial" charset="0"/>
                      </a:endParaRPr>
                    </a:p>
                  </a:txBody>
                  <a:tcPr marL="91447" marR="91447" marT="45688" marB="45688" horzOverflow="overflow">
                    <a:lnL>
                      <a:noFill/>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FF3300"/>
                          </a:solidFill>
                          <a:effectLst/>
                          <a:latin typeface="Arial" charset="0"/>
                          <a:cs typeface="Arial" charset="0"/>
                        </a:rPr>
                        <a:t>Cis + Pac </a:t>
                      </a:r>
                      <a:br>
                        <a:rPr kumimoji="0" lang="en-US" sz="1400" b="1" i="0" u="none" strike="noStrike" cap="none" normalizeH="0" baseline="0" dirty="0" smtClean="0">
                          <a:ln>
                            <a:noFill/>
                          </a:ln>
                          <a:solidFill>
                            <a:srgbClr val="FF3300"/>
                          </a:solidFill>
                          <a:effectLst/>
                          <a:latin typeface="Arial" charset="0"/>
                          <a:cs typeface="Arial" charset="0"/>
                        </a:rPr>
                      </a:br>
                      <a:r>
                        <a:rPr kumimoji="0" lang="en-US" sz="1400" b="1" i="0" u="none" strike="noStrike" cap="none" normalizeH="0" baseline="0" dirty="0" smtClean="0">
                          <a:ln>
                            <a:noFill/>
                          </a:ln>
                          <a:solidFill>
                            <a:srgbClr val="FF3300"/>
                          </a:solidFill>
                          <a:effectLst/>
                          <a:latin typeface="Arial" charset="0"/>
                          <a:cs typeface="Arial" charset="0"/>
                        </a:rPr>
                        <a:t>(n = 114)</a:t>
                      </a:r>
                    </a:p>
                  </a:txBody>
                  <a:tcPr marL="91457" marR="91457"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cs typeface="Arial" charset="0"/>
                        </a:rPr>
                        <a:t>Cis + Pac + Bev</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cs typeface="Arial" charset="0"/>
                        </a:rPr>
                        <a:t>(n = 115)</a:t>
                      </a:r>
                    </a:p>
                  </a:txBody>
                  <a:tcPr marL="91447" marR="91447" marT="45688" marB="45688" horzOverflow="overflow">
                    <a:lnL w="12700" cap="flat" cmpd="sng" algn="ctr">
                      <a:no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0620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Events, n (%)</a:t>
                      </a:r>
                    </a:p>
                  </a:txBody>
                  <a:tcPr marL="91447" marR="91447" marT="45688" marB="45688" horzOverflow="overflow">
                    <a:lnL>
                      <a:noFill/>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92 (81)</a:t>
                      </a:r>
                    </a:p>
                  </a:txBody>
                  <a:tcPr marL="91457" marR="91457"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83 (72)</a:t>
                      </a:r>
                    </a:p>
                  </a:txBody>
                  <a:tcPr marL="91447" marR="91447" marT="45688" marB="45688" horzOverflow="overflow">
                    <a:lnL w="12700" cap="flat" cmpd="sng" algn="ctr">
                      <a:no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0491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Median OS, months</a:t>
                      </a:r>
                    </a:p>
                  </a:txBody>
                  <a:tcPr marL="91447" marR="0" marT="45688" marB="45688" horzOverflow="overflow">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15.0</a:t>
                      </a:r>
                    </a:p>
                  </a:txBody>
                  <a:tcPr marL="91457" marR="91457"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17.5</a:t>
                      </a:r>
                    </a:p>
                  </a:txBody>
                  <a:tcPr marL="91447" marR="91447" marT="45688" marB="45688" horzOverflow="overflow">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r h="51835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bg1"/>
                        </a:solidFill>
                        <a:effectLst/>
                        <a:latin typeface="Arial" charset="0"/>
                        <a:cs typeface="Arial" charset="0"/>
                      </a:endParaRPr>
                    </a:p>
                  </a:txBody>
                  <a:tcPr marL="91457" marR="91457" marT="45734" marB="45734" horzOverflow="overflow">
                    <a:lnL>
                      <a:noFill/>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HR = 0.73 (95% CI, 0.54–0.99)</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1" u="none" strike="noStrike" cap="none" normalizeH="0" baseline="0" dirty="0" smtClean="0">
                          <a:ln>
                            <a:noFill/>
                          </a:ln>
                          <a:solidFill>
                            <a:schemeClr val="bg1"/>
                          </a:solidFill>
                          <a:effectLst/>
                          <a:latin typeface="Arial" charset="0"/>
                          <a:cs typeface="Arial" charset="0"/>
                        </a:rPr>
                        <a:t>P </a:t>
                      </a:r>
                      <a:r>
                        <a:rPr kumimoji="0" lang="en-US" sz="1400" b="1" i="0" u="none" strike="noStrike" cap="none" normalizeH="0" baseline="0" dirty="0" smtClean="0">
                          <a:ln>
                            <a:noFill/>
                          </a:ln>
                          <a:solidFill>
                            <a:schemeClr val="bg1"/>
                          </a:solidFill>
                          <a:effectLst/>
                          <a:latin typeface="Arial" charset="0"/>
                          <a:cs typeface="Arial" charset="0"/>
                        </a:rPr>
                        <a:t>= .04</a:t>
                      </a:r>
                    </a:p>
                  </a:txBody>
                  <a:tcPr marL="91457" marR="91457" marT="45734" marB="4573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hMerge="1">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rgbClr val="2E3192"/>
                        </a:solidFill>
                        <a:effectLst/>
                        <a:latin typeface="Arial" charset="0"/>
                        <a:cs typeface="Arial" charset="0"/>
                      </a:endParaRPr>
                    </a:p>
                  </a:txBody>
                  <a:tcPr horzOverflow="overflow">
                    <a:lnL w="12700" cap="flat" cmpd="sng" algn="ctr">
                      <a:no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44" name="TextBox 143"/>
          <p:cNvSpPr txBox="1"/>
          <p:nvPr/>
        </p:nvSpPr>
        <p:spPr>
          <a:xfrm>
            <a:off x="71823" y="5498760"/>
            <a:ext cx="1828800" cy="500137"/>
          </a:xfrm>
          <a:prstGeom prst="rect">
            <a:avLst/>
          </a:prstGeom>
          <a:noFill/>
        </p:spPr>
        <p:txBody>
          <a:bodyPr wrap="square" rtlCol="0">
            <a:spAutoFit/>
          </a:bodyPr>
          <a:lstStyle/>
          <a:p>
            <a:pPr algn="r">
              <a:spcAft>
                <a:spcPts val="300"/>
              </a:spcAft>
            </a:pPr>
            <a:r>
              <a:rPr lang="en-US" sz="1200" b="1" dirty="0" smtClean="0">
                <a:solidFill>
                  <a:schemeClr val="bg1"/>
                </a:solidFill>
                <a:latin typeface="Arial" panose="020B0604020202020204" pitchFamily="34" charset="0"/>
              </a:rPr>
              <a:t>Bev</a:t>
            </a:r>
          </a:p>
          <a:p>
            <a:pPr algn="r">
              <a:spcAft>
                <a:spcPts val="300"/>
              </a:spcAft>
            </a:pPr>
            <a:r>
              <a:rPr lang="en-US" sz="1200" b="1" dirty="0" smtClean="0">
                <a:solidFill>
                  <a:schemeClr val="bg1"/>
                </a:solidFill>
                <a:latin typeface="Arial" panose="020B0604020202020204" pitchFamily="34" charset="0"/>
              </a:rPr>
              <a:t>No Bev</a:t>
            </a:r>
            <a:endParaRPr lang="en-US" sz="1200" b="1" dirty="0">
              <a:solidFill>
                <a:schemeClr val="bg1"/>
              </a:solidFill>
              <a:latin typeface="Arial" panose="020B0604020202020204" pitchFamily="34" charset="0"/>
            </a:endParaRPr>
          </a:p>
        </p:txBody>
      </p:sp>
      <p:sp>
        <p:nvSpPr>
          <p:cNvPr id="146" name="Rectangle 145"/>
          <p:cNvSpPr/>
          <p:nvPr/>
        </p:nvSpPr>
        <p:spPr>
          <a:xfrm>
            <a:off x="337960" y="6429612"/>
            <a:ext cx="6728883" cy="276999"/>
          </a:xfrm>
          <a:prstGeom prst="rect">
            <a:avLst/>
          </a:prstGeom>
        </p:spPr>
        <p:txBody>
          <a:bodyPr wrap="square">
            <a:spAutoFit/>
          </a:bodyPr>
          <a:lstStyle/>
          <a:p>
            <a:r>
              <a:rPr lang="en-US" sz="1200" b="1" dirty="0" err="1">
                <a:solidFill>
                  <a:schemeClr val="bg1"/>
                </a:solidFill>
                <a:latin typeface="Arial" panose="020B0604020202020204" pitchFamily="34" charset="0"/>
                <a:cs typeface="Arial" panose="020B0604020202020204" pitchFamily="34" charset="0"/>
              </a:rPr>
              <a:t>Tewari</a:t>
            </a:r>
            <a:r>
              <a:rPr lang="en-US" sz="1200" b="1" dirty="0">
                <a:solidFill>
                  <a:schemeClr val="bg1"/>
                </a:solidFill>
                <a:latin typeface="Arial" panose="020B0604020202020204" pitchFamily="34" charset="0"/>
                <a:cs typeface="Arial" panose="020B0604020202020204" pitchFamily="34" charset="0"/>
              </a:rPr>
              <a:t> KS, et al. </a:t>
            </a:r>
            <a:r>
              <a:rPr lang="en-US" sz="1200" b="1" i="1" dirty="0">
                <a:solidFill>
                  <a:schemeClr val="bg1"/>
                </a:solidFill>
                <a:latin typeface="Arial" panose="020B0604020202020204" pitchFamily="34" charset="0"/>
                <a:cs typeface="Arial" panose="020B0604020202020204" pitchFamily="34" charset="0"/>
              </a:rPr>
              <a:t>Ann </a:t>
            </a:r>
            <a:r>
              <a:rPr lang="en-US" sz="1200" b="1" i="1" dirty="0" err="1">
                <a:solidFill>
                  <a:schemeClr val="bg1"/>
                </a:solidFill>
                <a:latin typeface="Arial" panose="020B0604020202020204" pitchFamily="34" charset="0"/>
                <a:cs typeface="Arial" panose="020B0604020202020204" pitchFamily="34" charset="0"/>
              </a:rPr>
              <a:t>Oncol</a:t>
            </a:r>
            <a:r>
              <a:rPr lang="en-US" sz="1200" b="1" i="1" dirty="0">
                <a:solidFill>
                  <a:schemeClr val="bg1"/>
                </a:solidFill>
                <a:latin typeface="Arial" panose="020B0604020202020204" pitchFamily="34" charset="0"/>
                <a:cs typeface="Arial" panose="020B0604020202020204" pitchFamily="34" charset="0"/>
              </a:rPr>
              <a:t>. </a:t>
            </a:r>
            <a:r>
              <a:rPr lang="en-US" sz="1200" b="1" dirty="0">
                <a:solidFill>
                  <a:schemeClr val="bg1"/>
                </a:solidFill>
                <a:latin typeface="Arial" panose="020B0604020202020204" pitchFamily="34" charset="0"/>
                <a:cs typeface="Arial" panose="020B0604020202020204" pitchFamily="34" charset="0"/>
              </a:rPr>
              <a:t>2014;25(</a:t>
            </a:r>
            <a:r>
              <a:rPr lang="en-US" sz="1200" b="1" dirty="0" err="1">
                <a:solidFill>
                  <a:schemeClr val="bg1"/>
                </a:solidFill>
                <a:latin typeface="Arial" panose="020B0604020202020204" pitchFamily="34" charset="0"/>
                <a:cs typeface="Arial" panose="020B0604020202020204" pitchFamily="34" charset="0"/>
              </a:rPr>
              <a:t>Suppl</a:t>
            </a:r>
            <a:r>
              <a:rPr lang="en-US" sz="1200" b="1" dirty="0">
                <a:solidFill>
                  <a:schemeClr val="bg1"/>
                </a:solidFill>
                <a:latin typeface="Arial" panose="020B0604020202020204" pitchFamily="34" charset="0"/>
                <a:cs typeface="Arial" panose="020B0604020202020204" pitchFamily="34" charset="0"/>
              </a:rPr>
              <a:t> 4): Abstract </a:t>
            </a:r>
            <a:r>
              <a:rPr lang="en-US" sz="1200" b="1" dirty="0" smtClean="0">
                <a:solidFill>
                  <a:schemeClr val="bg1"/>
                </a:solidFill>
                <a:latin typeface="Arial" panose="020B0604020202020204" pitchFamily="34" charset="0"/>
                <a:cs typeface="Arial" panose="020B0604020202020204" pitchFamily="34" charset="0"/>
              </a:rPr>
              <a:t>LBA26.</a:t>
            </a:r>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65138" y="219075"/>
            <a:ext cx="8229600" cy="1143000"/>
          </a:xfrm>
        </p:spPr>
        <p:txBody>
          <a:bodyPr/>
          <a:lstStyle/>
          <a:p>
            <a:r>
              <a:rPr lang="en-US" sz="3600" b="1" dirty="0" smtClean="0"/>
              <a:t>GOG 240: Study Team and Support</a:t>
            </a:r>
          </a:p>
        </p:txBody>
      </p:sp>
      <p:sp>
        <p:nvSpPr>
          <p:cNvPr id="2" name="Content Placeholder 1"/>
          <p:cNvSpPr>
            <a:spLocks noGrp="1"/>
          </p:cNvSpPr>
          <p:nvPr>
            <p:ph sz="half" idx="1"/>
          </p:nvPr>
        </p:nvSpPr>
        <p:spPr>
          <a:xfrm>
            <a:off x="465138" y="1151655"/>
            <a:ext cx="4038600" cy="4189413"/>
          </a:xfrm>
        </p:spPr>
        <p:txBody>
          <a:bodyPr>
            <a:noAutofit/>
          </a:bodyPr>
          <a:lstStyle/>
          <a:p>
            <a:pPr marL="0" indent="0">
              <a:lnSpc>
                <a:spcPct val="90000"/>
              </a:lnSpc>
              <a:spcBef>
                <a:spcPts val="300"/>
              </a:spcBef>
              <a:buClr>
                <a:srgbClr val="FF9900"/>
              </a:buClr>
              <a:buNone/>
            </a:pPr>
            <a:r>
              <a:rPr lang="en-US" sz="1600" b="1" dirty="0" smtClean="0"/>
              <a:t>Study Design</a:t>
            </a:r>
          </a:p>
          <a:p>
            <a:pPr marL="171450" indent="-171450">
              <a:lnSpc>
                <a:spcPct val="90000"/>
              </a:lnSpc>
              <a:spcBef>
                <a:spcPts val="300"/>
              </a:spcBef>
              <a:buClr>
                <a:srgbClr val="FF9900"/>
              </a:buClr>
            </a:pPr>
            <a:r>
              <a:rPr lang="en-US" sz="1600" b="1" dirty="0" smtClean="0"/>
              <a:t>KS </a:t>
            </a:r>
            <a:r>
              <a:rPr lang="en-US" sz="1600" b="1" dirty="0" err="1" smtClean="0"/>
              <a:t>Tewari</a:t>
            </a:r>
            <a:r>
              <a:rPr lang="en-US" sz="1600" b="1" dirty="0" smtClean="0"/>
              <a:t> (PI &amp; Study Chair)</a:t>
            </a:r>
          </a:p>
          <a:p>
            <a:pPr marL="171450" indent="-171450">
              <a:lnSpc>
                <a:spcPct val="90000"/>
              </a:lnSpc>
              <a:spcBef>
                <a:spcPts val="300"/>
              </a:spcBef>
              <a:buClr>
                <a:srgbClr val="FF9900"/>
              </a:buClr>
            </a:pPr>
            <a:r>
              <a:rPr lang="en-US" sz="1600" b="1" dirty="0" smtClean="0"/>
              <a:t>MW Sill (Statistician)</a:t>
            </a:r>
          </a:p>
          <a:p>
            <a:pPr marL="171450" indent="-171450">
              <a:lnSpc>
                <a:spcPct val="90000"/>
              </a:lnSpc>
              <a:spcBef>
                <a:spcPts val="300"/>
              </a:spcBef>
              <a:buClr>
                <a:srgbClr val="FF9900"/>
              </a:buClr>
            </a:pPr>
            <a:r>
              <a:rPr lang="en-US" sz="1600" b="1" dirty="0" smtClean="0"/>
              <a:t>BJ Monk (GOG Cervix Chair)</a:t>
            </a:r>
          </a:p>
          <a:p>
            <a:pPr marL="171450" indent="-171450">
              <a:lnSpc>
                <a:spcPct val="90000"/>
              </a:lnSpc>
              <a:spcBef>
                <a:spcPts val="300"/>
              </a:spcBef>
              <a:buClr>
                <a:srgbClr val="FF9900"/>
              </a:buClr>
            </a:pPr>
            <a:r>
              <a:rPr lang="en-US" sz="1600" b="1" dirty="0" smtClean="0"/>
              <a:t>HJ Long III (Med </a:t>
            </a:r>
            <a:r>
              <a:rPr lang="en-US" sz="1600" b="1" dirty="0" err="1" smtClean="0"/>
              <a:t>Onc</a:t>
            </a:r>
            <a:r>
              <a:rPr lang="en-US" sz="1600" b="1" dirty="0" smtClean="0"/>
              <a:t>) (1946-2013)</a:t>
            </a:r>
          </a:p>
          <a:p>
            <a:pPr marL="171450" indent="-171450">
              <a:lnSpc>
                <a:spcPct val="90000"/>
              </a:lnSpc>
              <a:spcBef>
                <a:spcPts val="300"/>
              </a:spcBef>
              <a:buClr>
                <a:srgbClr val="FF9900"/>
              </a:buClr>
            </a:pPr>
            <a:endParaRPr lang="en-US" sz="1600" b="1" dirty="0" smtClean="0"/>
          </a:p>
          <a:p>
            <a:pPr marL="0" indent="0">
              <a:lnSpc>
                <a:spcPct val="90000"/>
              </a:lnSpc>
              <a:spcBef>
                <a:spcPts val="600"/>
              </a:spcBef>
              <a:buClr>
                <a:srgbClr val="FF9900"/>
              </a:buClr>
              <a:buNone/>
            </a:pPr>
            <a:r>
              <a:rPr lang="en-US" sz="1600" b="1" dirty="0" smtClean="0"/>
              <a:t>Co-Authors</a:t>
            </a:r>
          </a:p>
          <a:p>
            <a:pPr marL="171450" indent="-171450">
              <a:lnSpc>
                <a:spcPct val="90000"/>
              </a:lnSpc>
              <a:spcBef>
                <a:spcPts val="300"/>
              </a:spcBef>
              <a:buClr>
                <a:srgbClr val="FF9900"/>
              </a:buClr>
            </a:pPr>
            <a:r>
              <a:rPr lang="en-US" sz="1600" b="1" dirty="0"/>
              <a:t>L </a:t>
            </a:r>
            <a:r>
              <a:rPr lang="en-US" sz="1600" b="1" dirty="0" err="1"/>
              <a:t>Ramondetta</a:t>
            </a:r>
            <a:r>
              <a:rPr lang="en-US" sz="1600" b="1" dirty="0"/>
              <a:t>, L Landrum, T Reid, M </a:t>
            </a:r>
            <a:r>
              <a:rPr lang="en-US" sz="1600" b="1" dirty="0" err="1"/>
              <a:t>Leitao</a:t>
            </a:r>
            <a:endParaRPr lang="en-US" sz="1600" b="1" dirty="0"/>
          </a:p>
          <a:p>
            <a:pPr marL="171450" indent="-171450">
              <a:lnSpc>
                <a:spcPct val="90000"/>
              </a:lnSpc>
              <a:spcBef>
                <a:spcPts val="300"/>
              </a:spcBef>
              <a:buClr>
                <a:srgbClr val="FF9900"/>
              </a:buClr>
            </a:pPr>
            <a:r>
              <a:rPr lang="en-US" sz="1600" b="1" dirty="0"/>
              <a:t>A </a:t>
            </a:r>
            <a:r>
              <a:rPr lang="en-US" sz="1600" b="1" dirty="0" err="1"/>
              <a:t>Oaknin</a:t>
            </a:r>
            <a:r>
              <a:rPr lang="en-US" sz="1600" b="1" dirty="0"/>
              <a:t> (GEICO)</a:t>
            </a:r>
          </a:p>
          <a:p>
            <a:pPr marL="171450" indent="-171450">
              <a:lnSpc>
                <a:spcPct val="90000"/>
              </a:lnSpc>
              <a:spcBef>
                <a:spcPts val="300"/>
              </a:spcBef>
              <a:buClr>
                <a:srgbClr val="FF9900"/>
              </a:buClr>
            </a:pPr>
            <a:r>
              <a:rPr lang="en-US" sz="1600" b="1" dirty="0"/>
              <a:t>RT </a:t>
            </a:r>
            <a:r>
              <a:rPr lang="en-US" sz="1600" b="1" dirty="0" err="1"/>
              <a:t>Penson</a:t>
            </a:r>
            <a:r>
              <a:rPr lang="en-US" sz="1600" b="1" dirty="0"/>
              <a:t> (</a:t>
            </a:r>
            <a:r>
              <a:rPr lang="en-US" sz="1600" b="1" dirty="0" err="1"/>
              <a:t>HRQoL</a:t>
            </a:r>
            <a:r>
              <a:rPr lang="en-US" sz="1600" b="1" dirty="0"/>
              <a:t>)</a:t>
            </a:r>
          </a:p>
          <a:p>
            <a:pPr marL="171450" indent="-171450">
              <a:lnSpc>
                <a:spcPct val="90000"/>
              </a:lnSpc>
              <a:spcBef>
                <a:spcPts val="300"/>
              </a:spcBef>
              <a:buClr>
                <a:srgbClr val="FF9900"/>
              </a:buClr>
            </a:pPr>
            <a:r>
              <a:rPr lang="en-US" sz="1600" b="1" dirty="0"/>
              <a:t>H Michael (Pathology) </a:t>
            </a:r>
            <a:endParaRPr lang="en-US" sz="1600" b="1" dirty="0" smtClean="0"/>
          </a:p>
          <a:p>
            <a:pPr marL="171450" indent="-171450">
              <a:lnSpc>
                <a:spcPct val="90000"/>
              </a:lnSpc>
              <a:spcBef>
                <a:spcPts val="300"/>
              </a:spcBef>
              <a:buClr>
                <a:srgbClr val="FF9900"/>
              </a:buClr>
            </a:pPr>
            <a:endParaRPr lang="en-US" sz="1600" b="1" dirty="0" smtClean="0"/>
          </a:p>
          <a:p>
            <a:pPr marL="0" indent="0">
              <a:lnSpc>
                <a:spcPct val="90000"/>
              </a:lnSpc>
              <a:spcBef>
                <a:spcPts val="600"/>
              </a:spcBef>
              <a:buClr>
                <a:srgbClr val="FF9900"/>
              </a:buClr>
              <a:buNone/>
            </a:pPr>
            <a:r>
              <a:rPr lang="en-US" sz="1600" b="1" dirty="0" smtClean="0"/>
              <a:t>Co-Investigators</a:t>
            </a:r>
          </a:p>
          <a:p>
            <a:pPr marL="171450" indent="-171450">
              <a:lnSpc>
                <a:spcPct val="90000"/>
              </a:lnSpc>
              <a:spcBef>
                <a:spcPts val="300"/>
              </a:spcBef>
              <a:buClr>
                <a:srgbClr val="FF9900"/>
              </a:buClr>
            </a:pPr>
            <a:r>
              <a:rPr lang="en-US" sz="1600" b="1" dirty="0"/>
              <a:t>MJ </a:t>
            </a:r>
            <a:r>
              <a:rPr lang="en-US" sz="1600" b="1" dirty="0" err="1"/>
              <a:t>Birrer</a:t>
            </a:r>
            <a:r>
              <a:rPr lang="en-US" sz="1600" b="1" dirty="0"/>
              <a:t>, H </a:t>
            </a:r>
            <a:r>
              <a:rPr lang="en-US" sz="1600" b="1" dirty="0" err="1"/>
              <a:t>Lankes</a:t>
            </a:r>
            <a:r>
              <a:rPr lang="en-US" sz="1600" b="1" dirty="0"/>
              <a:t>, KM Darcy, RA Burger (Translational)</a:t>
            </a:r>
          </a:p>
          <a:p>
            <a:pPr marL="171450" indent="-171450">
              <a:lnSpc>
                <a:spcPct val="90000"/>
              </a:lnSpc>
              <a:spcBef>
                <a:spcPts val="300"/>
              </a:spcBef>
              <a:buClr>
                <a:srgbClr val="FF9900"/>
              </a:buClr>
            </a:pPr>
            <a:r>
              <a:rPr lang="en-US" sz="1600" b="1" dirty="0"/>
              <a:t>DH Moore (Prognostic factors)</a:t>
            </a:r>
          </a:p>
          <a:p>
            <a:pPr marL="171450" indent="-171450">
              <a:lnSpc>
                <a:spcPct val="90000"/>
              </a:lnSpc>
              <a:spcBef>
                <a:spcPts val="300"/>
              </a:spcBef>
              <a:buClr>
                <a:srgbClr val="FF9900"/>
              </a:buClr>
            </a:pPr>
            <a:r>
              <a:rPr lang="en-US" sz="1600" b="1" dirty="0"/>
              <a:t>S Waggoner (Smoking</a:t>
            </a:r>
            <a:r>
              <a:rPr lang="en-US" sz="1600" b="1" dirty="0" smtClean="0"/>
              <a:t>)</a:t>
            </a:r>
          </a:p>
          <a:p>
            <a:pPr marL="171450" indent="-171450">
              <a:lnSpc>
                <a:spcPct val="90000"/>
              </a:lnSpc>
              <a:spcBef>
                <a:spcPts val="300"/>
              </a:spcBef>
              <a:buClr>
                <a:srgbClr val="FF9900"/>
              </a:buClr>
            </a:pPr>
            <a:endParaRPr lang="en-US" sz="1600" b="1" dirty="0" smtClean="0"/>
          </a:p>
          <a:p>
            <a:pPr marL="0" indent="0">
              <a:lnSpc>
                <a:spcPct val="90000"/>
              </a:lnSpc>
              <a:spcBef>
                <a:spcPts val="600"/>
              </a:spcBef>
              <a:buClr>
                <a:srgbClr val="FF9900"/>
              </a:buClr>
              <a:buNone/>
            </a:pPr>
            <a:r>
              <a:rPr lang="en-US" sz="1600" b="1" dirty="0" smtClean="0"/>
              <a:t>Genentech/Roche (USMA)</a:t>
            </a:r>
          </a:p>
          <a:p>
            <a:pPr marL="171450" indent="-171450">
              <a:lnSpc>
                <a:spcPct val="90000"/>
              </a:lnSpc>
              <a:spcBef>
                <a:spcPts val="300"/>
              </a:spcBef>
              <a:buClr>
                <a:srgbClr val="FF9900"/>
              </a:buClr>
            </a:pPr>
            <a:r>
              <a:rPr lang="en-US" sz="1600" b="1" dirty="0"/>
              <a:t>K Look, A Husain, A Cannon</a:t>
            </a:r>
          </a:p>
          <a:p>
            <a:pPr>
              <a:lnSpc>
                <a:spcPct val="90000"/>
              </a:lnSpc>
              <a:spcBef>
                <a:spcPts val="300"/>
              </a:spcBef>
              <a:buClr>
                <a:srgbClr val="FF9900"/>
              </a:buClr>
            </a:pPr>
            <a:endParaRPr lang="en-US" sz="1600" b="1" dirty="0"/>
          </a:p>
        </p:txBody>
      </p:sp>
      <p:sp>
        <p:nvSpPr>
          <p:cNvPr id="3" name="Content Placeholder 2"/>
          <p:cNvSpPr>
            <a:spLocks noGrp="1"/>
          </p:cNvSpPr>
          <p:nvPr>
            <p:ph sz="half" idx="2"/>
          </p:nvPr>
        </p:nvSpPr>
        <p:spPr>
          <a:xfrm>
            <a:off x="4579938" y="1151655"/>
            <a:ext cx="4038600" cy="4189413"/>
          </a:xfrm>
        </p:spPr>
        <p:txBody>
          <a:bodyPr>
            <a:normAutofit/>
          </a:bodyPr>
          <a:lstStyle/>
          <a:p>
            <a:pPr marL="0" indent="0">
              <a:lnSpc>
                <a:spcPct val="90000"/>
              </a:lnSpc>
              <a:spcBef>
                <a:spcPts val="300"/>
              </a:spcBef>
              <a:buClr>
                <a:srgbClr val="FF9900"/>
              </a:buClr>
              <a:buNone/>
            </a:pPr>
            <a:r>
              <a:rPr lang="en-US" sz="1600" b="1" dirty="0" smtClean="0"/>
              <a:t>GOG</a:t>
            </a:r>
          </a:p>
          <a:p>
            <a:pPr marL="171450" indent="-171450">
              <a:lnSpc>
                <a:spcPct val="90000"/>
              </a:lnSpc>
              <a:spcBef>
                <a:spcPts val="300"/>
              </a:spcBef>
              <a:buClr>
                <a:srgbClr val="FF9900"/>
              </a:buClr>
            </a:pPr>
            <a:r>
              <a:rPr lang="en-US" sz="1600" b="1" dirty="0"/>
              <a:t>PJ </a:t>
            </a:r>
            <a:r>
              <a:rPr lang="en-US" sz="1600" b="1" dirty="0" err="1"/>
              <a:t>DiSaia</a:t>
            </a:r>
            <a:r>
              <a:rPr lang="en-US" sz="1600" b="1" dirty="0"/>
              <a:t> (Group Chair)</a:t>
            </a:r>
          </a:p>
          <a:p>
            <a:pPr marL="171450" indent="-171450">
              <a:lnSpc>
                <a:spcPct val="90000"/>
              </a:lnSpc>
              <a:spcBef>
                <a:spcPts val="300"/>
              </a:spcBef>
              <a:buClr>
                <a:srgbClr val="FF9900"/>
              </a:buClr>
            </a:pPr>
            <a:r>
              <a:rPr lang="en-US" sz="1600" b="1" dirty="0"/>
              <a:t>MF Brady, F </a:t>
            </a:r>
            <a:r>
              <a:rPr lang="en-US" sz="1600" b="1" dirty="0" err="1"/>
              <a:t>Stehman</a:t>
            </a:r>
            <a:endParaRPr lang="en-US" sz="1600" b="1" dirty="0"/>
          </a:p>
          <a:p>
            <a:pPr marL="171450" indent="-171450">
              <a:lnSpc>
                <a:spcPct val="90000"/>
              </a:lnSpc>
              <a:spcBef>
                <a:spcPts val="300"/>
              </a:spcBef>
              <a:buClr>
                <a:srgbClr val="FF9900"/>
              </a:buClr>
            </a:pPr>
            <a:r>
              <a:rPr lang="en-US" sz="1600" b="1" dirty="0"/>
              <a:t>L Reese, A </a:t>
            </a:r>
            <a:r>
              <a:rPr lang="en-US" sz="1600" b="1" dirty="0" err="1"/>
              <a:t>Kuras</a:t>
            </a:r>
            <a:endParaRPr lang="en-US" sz="1600" b="1" dirty="0"/>
          </a:p>
          <a:p>
            <a:pPr marL="171450" indent="-171450">
              <a:lnSpc>
                <a:spcPct val="90000"/>
              </a:lnSpc>
              <a:spcBef>
                <a:spcPts val="300"/>
              </a:spcBef>
              <a:buClr>
                <a:srgbClr val="FF9900"/>
              </a:buClr>
            </a:pPr>
            <a:r>
              <a:rPr lang="en-US" sz="1600" b="1" dirty="0"/>
              <a:t>M </a:t>
            </a:r>
            <a:r>
              <a:rPr lang="en-US" sz="1600" b="1" dirty="0" err="1"/>
              <a:t>Colahan</a:t>
            </a:r>
            <a:r>
              <a:rPr lang="en-US" sz="1600" b="1" dirty="0"/>
              <a:t>, K </a:t>
            </a:r>
            <a:r>
              <a:rPr lang="en-US" sz="1600" b="1" dirty="0" smtClean="0"/>
              <a:t>Neff</a:t>
            </a:r>
          </a:p>
          <a:p>
            <a:pPr marL="171450" indent="-171450">
              <a:lnSpc>
                <a:spcPct val="90000"/>
              </a:lnSpc>
              <a:spcBef>
                <a:spcPts val="300"/>
              </a:spcBef>
              <a:buClr>
                <a:srgbClr val="FF9900"/>
              </a:buClr>
            </a:pPr>
            <a:endParaRPr lang="en-US" sz="1600" b="1" dirty="0" smtClean="0"/>
          </a:p>
          <a:p>
            <a:pPr marL="0" indent="0">
              <a:lnSpc>
                <a:spcPct val="90000"/>
              </a:lnSpc>
              <a:spcBef>
                <a:spcPts val="600"/>
              </a:spcBef>
              <a:buClr>
                <a:srgbClr val="FF9900"/>
              </a:buClr>
              <a:buNone/>
            </a:pPr>
            <a:r>
              <a:rPr lang="en-US" sz="1600" b="1" dirty="0" smtClean="0"/>
              <a:t>CTEP/NCI</a:t>
            </a:r>
          </a:p>
          <a:p>
            <a:pPr marL="171450" indent="-171450">
              <a:lnSpc>
                <a:spcPct val="90000"/>
              </a:lnSpc>
              <a:spcBef>
                <a:spcPts val="300"/>
              </a:spcBef>
              <a:buClr>
                <a:srgbClr val="FF9900"/>
              </a:buClr>
            </a:pPr>
            <a:r>
              <a:rPr lang="en-US" sz="1600" b="1" dirty="0"/>
              <a:t>J </a:t>
            </a:r>
            <a:r>
              <a:rPr lang="en-US" sz="1600" b="1" dirty="0" err="1"/>
              <a:t>Zujewski</a:t>
            </a:r>
            <a:r>
              <a:rPr lang="en-US" sz="1600" b="1" dirty="0"/>
              <a:t>, T Trimble</a:t>
            </a:r>
          </a:p>
          <a:p>
            <a:pPr marL="171450" indent="-171450">
              <a:lnSpc>
                <a:spcPct val="90000"/>
              </a:lnSpc>
              <a:spcBef>
                <a:spcPts val="300"/>
              </a:spcBef>
              <a:buClr>
                <a:srgbClr val="FF9900"/>
              </a:buClr>
            </a:pPr>
            <a:r>
              <a:rPr lang="en-US" sz="1600" b="1" dirty="0"/>
              <a:t>J Abrams, M Mooney</a:t>
            </a:r>
          </a:p>
          <a:p>
            <a:pPr marL="171450" indent="-171450">
              <a:lnSpc>
                <a:spcPct val="90000"/>
              </a:lnSpc>
              <a:spcBef>
                <a:spcPts val="300"/>
              </a:spcBef>
              <a:buClr>
                <a:srgbClr val="FF9900"/>
              </a:buClr>
            </a:pPr>
            <a:r>
              <a:rPr lang="en-US" sz="1600" b="1" dirty="0"/>
              <a:t>L </a:t>
            </a:r>
            <a:r>
              <a:rPr lang="en-US" sz="1600" b="1" dirty="0" smtClean="0"/>
              <a:t>Rubenstein</a:t>
            </a:r>
          </a:p>
          <a:p>
            <a:pPr marL="171450" indent="-171450">
              <a:lnSpc>
                <a:spcPct val="90000"/>
              </a:lnSpc>
              <a:spcBef>
                <a:spcPts val="300"/>
              </a:spcBef>
              <a:buClr>
                <a:srgbClr val="FF9900"/>
              </a:buClr>
            </a:pPr>
            <a:endParaRPr lang="en-US" sz="1600" b="1" dirty="0" smtClean="0"/>
          </a:p>
          <a:p>
            <a:pPr marL="0" indent="0">
              <a:lnSpc>
                <a:spcPct val="90000"/>
              </a:lnSpc>
              <a:spcBef>
                <a:spcPts val="600"/>
              </a:spcBef>
              <a:buClr>
                <a:srgbClr val="FF9900"/>
              </a:buClr>
              <a:buNone/>
            </a:pPr>
            <a:r>
              <a:rPr lang="en-US" sz="1600" b="1" dirty="0" smtClean="0"/>
              <a:t>UC Irvine</a:t>
            </a:r>
          </a:p>
          <a:p>
            <a:pPr marL="171450" indent="-171450">
              <a:lnSpc>
                <a:spcPct val="90000"/>
              </a:lnSpc>
              <a:spcBef>
                <a:spcPts val="300"/>
              </a:spcBef>
              <a:buClr>
                <a:srgbClr val="FF9900"/>
              </a:buClr>
            </a:pPr>
            <a:r>
              <a:rPr lang="en-US" sz="1600" b="1" dirty="0"/>
              <a:t>J Smith (Study Nurse)</a:t>
            </a:r>
          </a:p>
          <a:p>
            <a:pPr marL="171450" indent="-171450">
              <a:lnSpc>
                <a:spcPct val="90000"/>
              </a:lnSpc>
              <a:spcBef>
                <a:spcPts val="300"/>
              </a:spcBef>
              <a:buClr>
                <a:srgbClr val="FF9900"/>
              </a:buClr>
            </a:pPr>
            <a:r>
              <a:rPr lang="en-US" sz="1600" b="1" dirty="0"/>
              <a:t>A </a:t>
            </a:r>
            <a:r>
              <a:rPr lang="en-US" sz="1600" b="1" dirty="0" err="1"/>
              <a:t>Wallick</a:t>
            </a:r>
            <a:r>
              <a:rPr lang="en-US" sz="1600" b="1" dirty="0"/>
              <a:t> (Data Management</a:t>
            </a:r>
            <a:r>
              <a:rPr lang="en-US" sz="1600" b="1" dirty="0" smtClean="0"/>
              <a:t>)</a:t>
            </a:r>
            <a:endParaRPr lang="en-US" sz="1600" b="1" dirty="0"/>
          </a:p>
        </p:txBody>
      </p:sp>
      <p:sp>
        <p:nvSpPr>
          <p:cNvPr id="26631" name="TextBox 6"/>
          <p:cNvSpPr txBox="1">
            <a:spLocks noChangeArrowheads="1"/>
          </p:cNvSpPr>
          <p:nvPr/>
        </p:nvSpPr>
        <p:spPr bwMode="auto">
          <a:xfrm>
            <a:off x="4579938" y="2759075"/>
            <a:ext cx="184150" cy="369888"/>
          </a:xfrm>
          <a:prstGeom prst="rect">
            <a:avLst/>
          </a:prstGeom>
          <a:noFill/>
          <a:ln w="9525">
            <a:noFill/>
            <a:miter lim="800000"/>
            <a:headEnd/>
            <a:tailEnd/>
          </a:ln>
        </p:spPr>
        <p:txBody>
          <a:bodyPr wrap="none">
            <a:spAutoFit/>
          </a:bodyPr>
          <a:lstStyle/>
          <a:p>
            <a:endParaRPr lang="en-US" sz="18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3694" y="347875"/>
            <a:ext cx="7772400" cy="1362075"/>
          </a:xfrm>
        </p:spPr>
        <p:txBody>
          <a:bodyPr>
            <a:normAutofit fontScale="90000"/>
          </a:bodyPr>
          <a:lstStyle/>
          <a:p>
            <a:pPr algn="ctr">
              <a:lnSpc>
                <a:spcPct val="85000"/>
              </a:lnSpc>
            </a:pPr>
            <a:r>
              <a:rPr lang="en-US" sz="3600" cap="none" dirty="0" smtClean="0"/>
              <a:t>Recurrent/Persistent</a:t>
            </a:r>
            <a:br>
              <a:rPr lang="en-US" sz="3600" cap="none" dirty="0" smtClean="0"/>
            </a:br>
            <a:r>
              <a:rPr lang="en-US" sz="3600" cap="none" dirty="0" smtClean="0"/>
              <a:t>and Metastatic Disease:</a:t>
            </a:r>
            <a:br>
              <a:rPr lang="en-US" sz="3600" cap="none" dirty="0" smtClean="0"/>
            </a:br>
            <a:r>
              <a:rPr lang="en-US" sz="3600" cap="none" dirty="0" smtClean="0">
                <a:solidFill>
                  <a:srgbClr val="FFFF00"/>
                </a:solidFill>
              </a:rPr>
              <a:t>A HIGH UNMET CLINICAL NEED!</a:t>
            </a:r>
            <a:endParaRPr lang="en-US" sz="3600" cap="none" dirty="0">
              <a:solidFill>
                <a:srgbClr val="FFFF00"/>
              </a:solidFill>
            </a:endParaRPr>
          </a:p>
        </p:txBody>
      </p:sp>
      <p:pic>
        <p:nvPicPr>
          <p:cNvPr id="3" name="Picture 2" descr="Stage IVB Cervix.jpg"/>
          <p:cNvPicPr>
            <a:picLocks noChangeAspect="1"/>
          </p:cNvPicPr>
          <p:nvPr/>
        </p:nvPicPr>
        <p:blipFill>
          <a:blip r:embed="rId2"/>
          <a:stretch>
            <a:fillRect/>
          </a:stretch>
        </p:blipFill>
        <p:spPr>
          <a:xfrm>
            <a:off x="2296281" y="1773122"/>
            <a:ext cx="4513337" cy="4862369"/>
          </a:xfrm>
          <a:prstGeom prst="rect">
            <a:avLst/>
          </a:prstGeom>
          <a:ln>
            <a:solidFill>
              <a:srgbClr val="000090"/>
            </a:solidFill>
          </a:ln>
        </p:spPr>
      </p:pic>
    </p:spTree>
    <p:extLst>
      <p:ext uri="{BB962C8B-B14F-4D97-AF65-F5344CB8AC3E}">
        <p14:creationId xmlns:p14="http://schemas.microsoft.com/office/powerpoint/2010/main" val="1949292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Immunotherapy: The Next Frontier</a:t>
            </a:r>
            <a:endParaRPr lang="en-US" b="1" dirty="0"/>
          </a:p>
        </p:txBody>
      </p:sp>
      <p:sp>
        <p:nvSpPr>
          <p:cNvPr id="3" name="TextBox 2"/>
          <p:cNvSpPr txBox="1"/>
          <p:nvPr/>
        </p:nvSpPr>
        <p:spPr>
          <a:xfrm>
            <a:off x="342900" y="6428601"/>
            <a:ext cx="4180953" cy="276999"/>
          </a:xfrm>
          <a:prstGeom prst="rect">
            <a:avLst/>
          </a:prstGeom>
          <a:noFill/>
        </p:spPr>
        <p:txBody>
          <a:bodyPr wrap="none" rtlCol="0">
            <a:spAutoFit/>
          </a:bodyPr>
          <a:lstStyle/>
          <a:p>
            <a:r>
              <a:rPr lang="en-US" sz="1200" b="1" dirty="0" err="1" smtClean="0">
                <a:solidFill>
                  <a:schemeClr val="bg1"/>
                </a:solidFill>
                <a:latin typeface="Arial" panose="020B0604020202020204" pitchFamily="34" charset="0"/>
              </a:rPr>
              <a:t>Eskander</a:t>
            </a:r>
            <a:r>
              <a:rPr lang="en-US" sz="1200" b="1" dirty="0" smtClean="0">
                <a:solidFill>
                  <a:schemeClr val="bg1"/>
                </a:solidFill>
                <a:latin typeface="Arial" panose="020B0604020202020204" pitchFamily="34" charset="0"/>
              </a:rPr>
              <a:t> RN, et al. </a:t>
            </a:r>
            <a:r>
              <a:rPr lang="en-US" sz="1200" b="1" i="1" dirty="0" smtClean="0">
                <a:solidFill>
                  <a:schemeClr val="bg1"/>
                </a:solidFill>
                <a:latin typeface="Arial" panose="020B0604020202020204" pitchFamily="34" charset="0"/>
              </a:rPr>
              <a:t>Clinical Therapeutics</a:t>
            </a:r>
            <a:r>
              <a:rPr lang="en-US" sz="1200" b="1" dirty="0" smtClean="0">
                <a:solidFill>
                  <a:schemeClr val="bg1"/>
                </a:solidFill>
                <a:latin typeface="Arial" panose="020B0604020202020204" pitchFamily="34" charset="0"/>
              </a:rPr>
              <a:t>. 2015;37(1).</a:t>
            </a:r>
            <a:endParaRPr lang="en-US" sz="1200" b="1" dirty="0">
              <a:solidFill>
                <a:schemeClr val="bg1"/>
              </a:solidFill>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1162002" y="1316581"/>
            <a:ext cx="6701770" cy="4995865"/>
          </a:xfrm>
          <a:prstGeom prst="rect">
            <a:avLst/>
          </a:prstGeom>
        </p:spPr>
      </p:pic>
    </p:spTree>
    <p:extLst>
      <p:ext uri="{BB962C8B-B14F-4D97-AF65-F5344CB8AC3E}">
        <p14:creationId xmlns:p14="http://schemas.microsoft.com/office/powerpoint/2010/main" val="97928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063"/>
            <a:ext cx="8229600" cy="1143000"/>
          </a:xfrm>
        </p:spPr>
        <p:txBody>
          <a:bodyPr/>
          <a:lstStyle/>
          <a:p>
            <a:r>
              <a:rPr lang="en-US" b="1" dirty="0" smtClean="0"/>
              <a:t>Immunotherapy: The Vaccines</a:t>
            </a:r>
            <a:endParaRPr lang="en-US" b="1" dirty="0"/>
          </a:p>
        </p:txBody>
      </p:sp>
      <p:pic>
        <p:nvPicPr>
          <p:cNvPr id="5" name="Picture 4"/>
          <p:cNvPicPr>
            <a:picLocks noChangeAspect="1"/>
          </p:cNvPicPr>
          <p:nvPr/>
        </p:nvPicPr>
        <p:blipFill>
          <a:blip r:embed="rId2"/>
          <a:stretch>
            <a:fillRect/>
          </a:stretch>
        </p:blipFill>
        <p:spPr>
          <a:xfrm>
            <a:off x="243971" y="2283186"/>
            <a:ext cx="8746315" cy="2655463"/>
          </a:xfrm>
          <a:prstGeom prst="rect">
            <a:avLst/>
          </a:prstGeom>
          <a:solidFill>
            <a:schemeClr val="bg1"/>
          </a:solidFill>
        </p:spPr>
      </p:pic>
      <p:sp>
        <p:nvSpPr>
          <p:cNvPr id="7" name="TextBox 6"/>
          <p:cNvSpPr txBox="1"/>
          <p:nvPr/>
        </p:nvSpPr>
        <p:spPr>
          <a:xfrm>
            <a:off x="342900" y="6428601"/>
            <a:ext cx="4180953" cy="276999"/>
          </a:xfrm>
          <a:prstGeom prst="rect">
            <a:avLst/>
          </a:prstGeom>
          <a:noFill/>
        </p:spPr>
        <p:txBody>
          <a:bodyPr wrap="none" rtlCol="0">
            <a:spAutoFit/>
          </a:bodyPr>
          <a:lstStyle/>
          <a:p>
            <a:r>
              <a:rPr lang="en-US" sz="1200" b="1" dirty="0" err="1" smtClean="0">
                <a:solidFill>
                  <a:schemeClr val="bg1"/>
                </a:solidFill>
                <a:latin typeface="Arial" panose="020B0604020202020204" pitchFamily="34" charset="0"/>
              </a:rPr>
              <a:t>Eskander</a:t>
            </a:r>
            <a:r>
              <a:rPr lang="en-US" sz="1200" b="1" dirty="0" smtClean="0">
                <a:solidFill>
                  <a:schemeClr val="bg1"/>
                </a:solidFill>
                <a:latin typeface="Arial" panose="020B0604020202020204" pitchFamily="34" charset="0"/>
              </a:rPr>
              <a:t> RN, et al. </a:t>
            </a:r>
            <a:r>
              <a:rPr lang="en-US" sz="1200" b="1" i="1" dirty="0" smtClean="0">
                <a:solidFill>
                  <a:schemeClr val="bg1"/>
                </a:solidFill>
                <a:latin typeface="Arial" panose="020B0604020202020204" pitchFamily="34" charset="0"/>
              </a:rPr>
              <a:t>Clinical Therapeutics</a:t>
            </a:r>
            <a:r>
              <a:rPr lang="en-US" sz="1200" b="1" dirty="0" smtClean="0">
                <a:solidFill>
                  <a:schemeClr val="bg1"/>
                </a:solidFill>
                <a:latin typeface="Arial" panose="020B0604020202020204" pitchFamily="34" charset="0"/>
              </a:rPr>
              <a:t>. 2015;37(1).</a:t>
            </a:r>
            <a:endParaRPr lang="en-US" sz="12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37436896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538"/>
            <a:ext cx="8229600" cy="1143000"/>
          </a:xfrm>
        </p:spPr>
        <p:txBody>
          <a:bodyPr/>
          <a:lstStyle/>
          <a:p>
            <a:r>
              <a:rPr lang="en-US" dirty="0" smtClean="0"/>
              <a:t>ADXS-HPV (ADXs11-001)</a:t>
            </a:r>
            <a:endParaRPr lang="en-US" dirty="0"/>
          </a:p>
        </p:txBody>
      </p:sp>
      <p:pic>
        <p:nvPicPr>
          <p:cNvPr id="3" name="Picture 2"/>
          <p:cNvPicPr>
            <a:picLocks noChangeAspect="1"/>
          </p:cNvPicPr>
          <p:nvPr/>
        </p:nvPicPr>
        <p:blipFill>
          <a:blip r:embed="rId2"/>
          <a:stretch>
            <a:fillRect/>
          </a:stretch>
        </p:blipFill>
        <p:spPr>
          <a:xfrm>
            <a:off x="1638300" y="1412293"/>
            <a:ext cx="5867400" cy="4381500"/>
          </a:xfrm>
          <a:prstGeom prst="rect">
            <a:avLst/>
          </a:prstGeom>
        </p:spPr>
      </p:pic>
      <p:sp>
        <p:nvSpPr>
          <p:cNvPr id="5" name="TextBox 4"/>
          <p:cNvSpPr txBox="1"/>
          <p:nvPr/>
        </p:nvSpPr>
        <p:spPr>
          <a:xfrm>
            <a:off x="342900" y="6428601"/>
            <a:ext cx="4180953" cy="276999"/>
          </a:xfrm>
          <a:prstGeom prst="rect">
            <a:avLst/>
          </a:prstGeom>
          <a:noFill/>
        </p:spPr>
        <p:txBody>
          <a:bodyPr wrap="none" rtlCol="0">
            <a:spAutoFit/>
          </a:bodyPr>
          <a:lstStyle/>
          <a:p>
            <a:r>
              <a:rPr lang="en-US" sz="1200" b="1" dirty="0" err="1" smtClean="0">
                <a:solidFill>
                  <a:schemeClr val="bg1"/>
                </a:solidFill>
                <a:latin typeface="Arial" panose="020B0604020202020204" pitchFamily="34" charset="0"/>
              </a:rPr>
              <a:t>Eskander</a:t>
            </a:r>
            <a:r>
              <a:rPr lang="en-US" sz="1200" b="1" dirty="0" smtClean="0">
                <a:solidFill>
                  <a:schemeClr val="bg1"/>
                </a:solidFill>
                <a:latin typeface="Arial" panose="020B0604020202020204" pitchFamily="34" charset="0"/>
              </a:rPr>
              <a:t> RN, et al. </a:t>
            </a:r>
            <a:r>
              <a:rPr lang="en-US" sz="1200" b="1" i="1" dirty="0" smtClean="0">
                <a:solidFill>
                  <a:schemeClr val="bg1"/>
                </a:solidFill>
                <a:latin typeface="Arial" panose="020B0604020202020204" pitchFamily="34" charset="0"/>
              </a:rPr>
              <a:t>Clinical Therapeutics</a:t>
            </a:r>
            <a:r>
              <a:rPr lang="en-US" sz="1200" b="1" dirty="0" smtClean="0">
                <a:solidFill>
                  <a:schemeClr val="bg1"/>
                </a:solidFill>
                <a:latin typeface="Arial" panose="020B0604020202020204" pitchFamily="34" charset="0"/>
              </a:rPr>
              <a:t>. 2015;37(1).</a:t>
            </a:r>
            <a:endParaRPr lang="en-US" sz="12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4445834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0" y="323850"/>
            <a:ext cx="9144000" cy="947738"/>
          </a:xfrm>
        </p:spPr>
        <p:txBody>
          <a:bodyPr/>
          <a:lstStyle/>
          <a:p>
            <a:r>
              <a:rPr lang="en-US" b="1" dirty="0" err="1" smtClean="0">
                <a:latin typeface="Arial" charset="0"/>
                <a:ea typeface="MS PGothic" charset="0"/>
                <a:cs typeface="Arial" charset="0"/>
              </a:rPr>
              <a:t>Advaxis</a:t>
            </a:r>
            <a:r>
              <a:rPr lang="en-US" b="1" dirty="0" smtClean="0">
                <a:latin typeface="Arial" charset="0"/>
                <a:ea typeface="MS PGothic" charset="0"/>
                <a:cs typeface="Arial" charset="0"/>
              </a:rPr>
              <a:t> Technologies</a:t>
            </a:r>
            <a:endParaRPr lang="en-US" b="1" dirty="0">
              <a:latin typeface="Arial" charset="0"/>
              <a:ea typeface="MS PGothic" charset="0"/>
              <a:cs typeface="Arial" charset="0"/>
            </a:endParaRPr>
          </a:p>
        </p:txBody>
      </p:sp>
      <p:sp>
        <p:nvSpPr>
          <p:cNvPr id="2" name="Content Placeholder 2"/>
          <p:cNvSpPr>
            <a:spLocks noGrp="1"/>
          </p:cNvSpPr>
          <p:nvPr>
            <p:ph idx="1"/>
          </p:nvPr>
        </p:nvSpPr>
        <p:spPr>
          <a:xfrm>
            <a:off x="350837" y="1085850"/>
            <a:ext cx="8575675" cy="5213350"/>
          </a:xfrm>
        </p:spPr>
        <p:txBody>
          <a:bodyPr>
            <a:noAutofit/>
          </a:bodyPr>
          <a:lstStyle/>
          <a:p>
            <a:pPr marL="0" indent="-457200">
              <a:buNone/>
            </a:pPr>
            <a:r>
              <a:rPr lang="en-US" sz="1600" b="1" i="1" dirty="0" smtClean="0">
                <a:latin typeface="Arial" charset="0"/>
                <a:ea typeface="MS PGothic" charset="0"/>
                <a:cs typeface="Arial" charset="0"/>
              </a:rPr>
              <a:t>Lm</a:t>
            </a:r>
            <a:r>
              <a:rPr lang="en-US" sz="1600" b="1" dirty="0" smtClean="0">
                <a:latin typeface="Arial" charset="0"/>
                <a:ea typeface="MS PGothic" charset="0"/>
                <a:cs typeface="Arial" charset="0"/>
              </a:rPr>
              <a:t>-LLO proprietary cancer immunotherapy platform technology</a:t>
            </a:r>
          </a:p>
          <a:p>
            <a:pPr marL="0" indent="-457200">
              <a:buClr>
                <a:srgbClr val="F09828"/>
              </a:buClr>
              <a:buFont typeface="Arial" panose="020B0604020202020204" pitchFamily="34" charset="0"/>
              <a:buChar char="•"/>
            </a:pPr>
            <a:r>
              <a:rPr lang="en-US" sz="1600" b="1" dirty="0" smtClean="0">
                <a:solidFill>
                  <a:srgbClr val="FFFFFF"/>
                </a:solidFill>
                <a:latin typeface="Arial" charset="0"/>
                <a:ea typeface="MS PGothic" charset="0"/>
                <a:cs typeface="Arial" charset="0"/>
              </a:rPr>
              <a:t>Live attenuated bacteria stimulate the immune system to view tumor as a       </a:t>
            </a:r>
            <a:br>
              <a:rPr lang="en-US" sz="1600" b="1" dirty="0" smtClean="0">
                <a:solidFill>
                  <a:srgbClr val="FFFFFF"/>
                </a:solidFill>
                <a:latin typeface="Arial" charset="0"/>
                <a:ea typeface="MS PGothic" charset="0"/>
                <a:cs typeface="Arial" charset="0"/>
              </a:rPr>
            </a:br>
            <a:r>
              <a:rPr lang="en-US" sz="1600" b="1" dirty="0" smtClean="0">
                <a:solidFill>
                  <a:srgbClr val="FFFFFF"/>
                </a:solidFill>
                <a:latin typeface="Arial" charset="0"/>
                <a:ea typeface="MS PGothic" charset="0"/>
                <a:cs typeface="Arial" charset="0"/>
              </a:rPr>
              <a:t>        bacterial infection for elimination </a:t>
            </a:r>
          </a:p>
          <a:p>
            <a:pPr marL="0" indent="-457200">
              <a:buClr>
                <a:srgbClr val="F09828"/>
              </a:buClr>
              <a:buFont typeface="Arial" panose="020B0604020202020204" pitchFamily="34" charset="0"/>
              <a:buChar char="•"/>
            </a:pPr>
            <a:r>
              <a:rPr lang="en-US" sz="1600" b="1" dirty="0" smtClean="0">
                <a:solidFill>
                  <a:srgbClr val="FFFFFF"/>
                </a:solidFill>
                <a:latin typeface="Arial" charset="0"/>
                <a:ea typeface="MS PGothic" charset="0"/>
                <a:cs typeface="Arial" charset="0"/>
              </a:rPr>
              <a:t>Alters the tumor microenvironment by increasing cells beneficial in fighting</a:t>
            </a:r>
          </a:p>
          <a:p>
            <a:pPr marL="0" indent="0">
              <a:buClr>
                <a:srgbClr val="F09828"/>
              </a:buClr>
              <a:buNone/>
            </a:pPr>
            <a:r>
              <a:rPr lang="en-US" sz="1600" b="1" dirty="0">
                <a:solidFill>
                  <a:srgbClr val="FFFFFF"/>
                </a:solidFill>
                <a:latin typeface="Arial" charset="0"/>
                <a:ea typeface="MS PGothic" charset="0"/>
                <a:cs typeface="Arial" charset="0"/>
              </a:rPr>
              <a:t> </a:t>
            </a:r>
            <a:r>
              <a:rPr lang="en-US" sz="1600" b="1" dirty="0" smtClean="0">
                <a:solidFill>
                  <a:srgbClr val="FFFFFF"/>
                </a:solidFill>
                <a:latin typeface="Arial" charset="0"/>
                <a:ea typeface="MS PGothic" charset="0"/>
                <a:cs typeface="Arial" charset="0"/>
              </a:rPr>
              <a:t>       tumors</a:t>
            </a:r>
            <a:endParaRPr lang="en-US" sz="1600" b="1" dirty="0" smtClean="0">
              <a:latin typeface="Arial" charset="0"/>
              <a:ea typeface="MS PGothic" charset="0"/>
              <a:cs typeface="Arial" charset="0"/>
            </a:endParaRPr>
          </a:p>
          <a:p>
            <a:pPr marL="228600" lvl="1" indent="-457200">
              <a:buNone/>
            </a:pPr>
            <a:r>
              <a:rPr lang="en-US" sz="1800" b="1" dirty="0" smtClean="0">
                <a:solidFill>
                  <a:srgbClr val="F09828"/>
                </a:solidFill>
                <a:latin typeface="Arial" charset="0"/>
                <a:ea typeface="MS PGothic" charset="0"/>
                <a:cs typeface="Arial" charset="0"/>
              </a:rPr>
              <a:t>3 </a:t>
            </a:r>
            <a:r>
              <a:rPr lang="en-US" sz="1800" b="1" dirty="0">
                <a:solidFill>
                  <a:srgbClr val="F09828"/>
                </a:solidFill>
                <a:latin typeface="Arial" charset="0"/>
                <a:ea typeface="MS PGothic" charset="0"/>
                <a:cs typeface="Arial" charset="0"/>
              </a:rPr>
              <a:t>immunotherapies in clinical </a:t>
            </a:r>
            <a:r>
              <a:rPr lang="en-US" sz="1800" b="1" dirty="0" smtClean="0">
                <a:solidFill>
                  <a:srgbClr val="F09828"/>
                </a:solidFill>
                <a:latin typeface="Arial" charset="0"/>
                <a:ea typeface="MS PGothic" charset="0"/>
                <a:cs typeface="Arial" charset="0"/>
              </a:rPr>
              <a:t>development</a:t>
            </a:r>
            <a:endParaRPr lang="en-US" sz="1600" b="1" dirty="0">
              <a:latin typeface="Arial" charset="0"/>
              <a:ea typeface="MS PGothic" charset="0"/>
              <a:cs typeface="Arial" charset="0"/>
            </a:endParaRPr>
          </a:p>
          <a:p>
            <a:pPr marL="228600" lvl="1" indent="-457200">
              <a:buNone/>
            </a:pPr>
            <a:r>
              <a:rPr lang="en-US" sz="1600" b="1" dirty="0" smtClean="0">
                <a:latin typeface="Arial" charset="0"/>
                <a:ea typeface="MS PGothic" charset="0"/>
                <a:cs typeface="Arial" charset="0"/>
              </a:rPr>
              <a:t>ADXS-HPV </a:t>
            </a:r>
            <a:r>
              <a:rPr lang="en-US" sz="1600" b="1" dirty="0">
                <a:latin typeface="Arial" charset="0"/>
                <a:ea typeface="MS PGothic" charset="0"/>
                <a:cs typeface="Arial" charset="0"/>
              </a:rPr>
              <a:t>(ADXS-HPV</a:t>
            </a:r>
            <a:r>
              <a:rPr lang="en-US" sz="1600" b="1" dirty="0" smtClean="0">
                <a:latin typeface="Arial" charset="0"/>
                <a:ea typeface="MS PGothic" charset="0"/>
                <a:cs typeface="Arial" charset="0"/>
              </a:rPr>
              <a:t>): Plan </a:t>
            </a:r>
            <a:r>
              <a:rPr lang="en-US" sz="1600" b="1" dirty="0">
                <a:latin typeface="Arial" charset="0"/>
                <a:ea typeface="MS PGothic" charset="0"/>
                <a:cs typeface="Arial" charset="0"/>
              </a:rPr>
              <a:t>to initiate pivotal p</a:t>
            </a:r>
            <a:r>
              <a:rPr lang="en-US" sz="1600" b="1" dirty="0" smtClean="0">
                <a:latin typeface="Arial" charset="0"/>
                <a:ea typeface="MS PGothic" charset="0"/>
                <a:cs typeface="Arial" charset="0"/>
              </a:rPr>
              <a:t>hase III program, 2014 </a:t>
            </a:r>
          </a:p>
          <a:p>
            <a:pPr marL="228600" lvl="1" indent="-457200">
              <a:buClr>
                <a:srgbClr val="F09828"/>
              </a:buClr>
              <a:buFont typeface="Arial" panose="020B0604020202020204" pitchFamily="34" charset="0"/>
              <a:buChar char="•"/>
            </a:pPr>
            <a:r>
              <a:rPr lang="en-US" sz="1600" b="1" dirty="0" smtClean="0">
                <a:latin typeface="Arial" charset="0"/>
                <a:ea typeface="MS PGothic" charset="0"/>
                <a:cs typeface="Arial" charset="0"/>
              </a:rPr>
              <a:t>Long-term </a:t>
            </a:r>
            <a:r>
              <a:rPr lang="en-US" sz="1600" b="1" dirty="0">
                <a:latin typeface="Arial" charset="0"/>
                <a:ea typeface="MS PGothic" charset="0"/>
                <a:cs typeface="Arial" charset="0"/>
              </a:rPr>
              <a:t>survival and objective tumor responses in 109 patients with </a:t>
            </a:r>
            <a:r>
              <a:rPr lang="en-US" sz="1600" b="1" dirty="0" smtClean="0">
                <a:latin typeface="Arial" charset="0"/>
                <a:ea typeface="MS PGothic" charset="0"/>
                <a:cs typeface="Arial" charset="0"/>
              </a:rPr>
              <a:t>recurrent </a:t>
            </a:r>
            <a:br>
              <a:rPr lang="en-US" sz="1600" b="1" dirty="0" smtClean="0">
                <a:latin typeface="Arial" charset="0"/>
                <a:ea typeface="MS PGothic" charset="0"/>
                <a:cs typeface="Arial" charset="0"/>
              </a:rPr>
            </a:br>
            <a:r>
              <a:rPr lang="en-US" sz="1600" b="1" dirty="0" smtClean="0">
                <a:latin typeface="Arial" charset="0"/>
                <a:ea typeface="MS PGothic" charset="0"/>
                <a:cs typeface="Arial" charset="0"/>
              </a:rPr>
              <a:t>    cervical cancer</a:t>
            </a:r>
          </a:p>
          <a:p>
            <a:pPr marL="228600" lvl="1" indent="-457200">
              <a:buClr>
                <a:srgbClr val="F09828"/>
              </a:buClr>
              <a:buFont typeface="Arial" panose="020B0604020202020204" pitchFamily="34" charset="0"/>
              <a:buChar char="•"/>
            </a:pPr>
            <a:r>
              <a:rPr lang="en-US" sz="1600" b="1" dirty="0" smtClean="0">
                <a:latin typeface="Arial" charset="0"/>
                <a:ea typeface="MS PGothic" charset="0"/>
                <a:cs typeface="Arial" charset="0"/>
              </a:rPr>
              <a:t>Conducted </a:t>
            </a:r>
            <a:r>
              <a:rPr lang="en-US" sz="1600" b="1" dirty="0">
                <a:latin typeface="Arial" charset="0"/>
                <a:ea typeface="MS PGothic" charset="0"/>
                <a:cs typeface="Arial" charset="0"/>
              </a:rPr>
              <a:t>EOP2 with FDA in July and planning to file SPA in </a:t>
            </a:r>
            <a:r>
              <a:rPr lang="en-US" sz="1600" b="1" dirty="0" smtClean="0">
                <a:latin typeface="Arial" charset="0"/>
                <a:ea typeface="MS PGothic" charset="0"/>
                <a:cs typeface="Arial" charset="0"/>
              </a:rPr>
              <a:t>November 2014</a:t>
            </a:r>
          </a:p>
          <a:p>
            <a:pPr marL="228600" lvl="1" indent="-457200">
              <a:buClr>
                <a:srgbClr val="F09828"/>
              </a:buClr>
              <a:buFont typeface="Arial" panose="020B0604020202020204" pitchFamily="34" charset="0"/>
              <a:buChar char="•"/>
            </a:pPr>
            <a:r>
              <a:rPr lang="en-US" sz="1600" b="1" dirty="0" smtClean="0">
                <a:latin typeface="Arial" charset="0"/>
                <a:ea typeface="MS PGothic" charset="0"/>
                <a:cs typeface="Arial" charset="0"/>
              </a:rPr>
              <a:t>PD-L1 combination </a:t>
            </a:r>
            <a:r>
              <a:rPr lang="en-US" sz="1600" b="1" dirty="0">
                <a:latin typeface="Arial" charset="0"/>
                <a:ea typeface="MS PGothic" charset="0"/>
                <a:cs typeface="Arial" charset="0"/>
              </a:rPr>
              <a:t>trial with AstraZeneca/</a:t>
            </a:r>
            <a:r>
              <a:rPr lang="en-US" sz="1600" b="1" dirty="0" err="1">
                <a:latin typeface="Arial" charset="0"/>
                <a:ea typeface="MS PGothic" charset="0"/>
                <a:cs typeface="Arial" charset="0"/>
              </a:rPr>
              <a:t>MedImmune</a:t>
            </a:r>
            <a:r>
              <a:rPr lang="en-US" sz="1600" b="1" dirty="0">
                <a:latin typeface="Arial" charset="0"/>
                <a:ea typeface="MS PGothic" charset="0"/>
                <a:cs typeface="Arial" charset="0"/>
              </a:rPr>
              <a:t> to initiate Q1 </a:t>
            </a:r>
            <a:r>
              <a:rPr lang="en-US" sz="1600" b="1" dirty="0" smtClean="0">
                <a:latin typeface="Arial" charset="0"/>
                <a:ea typeface="MS PGothic" charset="0"/>
                <a:cs typeface="Arial" charset="0"/>
              </a:rPr>
              <a:t>2015</a:t>
            </a:r>
          </a:p>
          <a:p>
            <a:pPr marL="228600" lvl="1" indent="-457200">
              <a:buNone/>
            </a:pPr>
            <a:r>
              <a:rPr lang="en-US" sz="1600" b="1" dirty="0" smtClean="0">
                <a:latin typeface="Arial" charset="0"/>
                <a:ea typeface="MS PGothic" charset="0"/>
                <a:cs typeface="Arial" charset="0"/>
              </a:rPr>
              <a:t>ADXS-cHER2 </a:t>
            </a:r>
            <a:r>
              <a:rPr lang="en-US" sz="1600" b="1" dirty="0">
                <a:latin typeface="Arial" charset="0"/>
                <a:ea typeface="MS PGothic" charset="0"/>
                <a:cs typeface="Arial" charset="0"/>
              </a:rPr>
              <a:t>(ADXS31-164</a:t>
            </a:r>
            <a:r>
              <a:rPr lang="en-US" sz="1600" b="1" dirty="0" smtClean="0">
                <a:latin typeface="Arial" charset="0"/>
                <a:ea typeface="MS PGothic" charset="0"/>
                <a:cs typeface="Arial" charset="0"/>
              </a:rPr>
              <a:t>): </a:t>
            </a:r>
            <a:r>
              <a:rPr lang="en-US" sz="1600" b="1" dirty="0">
                <a:latin typeface="Arial" charset="0"/>
                <a:ea typeface="MS PGothic" charset="0"/>
                <a:cs typeface="Arial" charset="0"/>
              </a:rPr>
              <a:t>P</a:t>
            </a:r>
            <a:r>
              <a:rPr lang="en-US" sz="1600" b="1" dirty="0" smtClean="0">
                <a:latin typeface="Arial" charset="0"/>
                <a:ea typeface="MS PGothic" charset="0"/>
                <a:cs typeface="Arial" charset="0"/>
              </a:rPr>
              <a:t>lan </a:t>
            </a:r>
            <a:r>
              <a:rPr lang="en-US" sz="1600" b="1" dirty="0">
                <a:latin typeface="Arial" charset="0"/>
                <a:ea typeface="MS PGothic" charset="0"/>
                <a:cs typeface="Arial" charset="0"/>
              </a:rPr>
              <a:t>to file IND for </a:t>
            </a:r>
            <a:r>
              <a:rPr lang="en-US" sz="1600" b="1" dirty="0" smtClean="0">
                <a:latin typeface="Arial" charset="0"/>
                <a:ea typeface="MS PGothic" charset="0"/>
                <a:cs typeface="Arial" charset="0"/>
              </a:rPr>
              <a:t>HER2 overexpressing </a:t>
            </a:r>
            <a:r>
              <a:rPr lang="en-US" sz="1600" b="1" dirty="0">
                <a:latin typeface="Arial" charset="0"/>
                <a:ea typeface="MS PGothic" charset="0"/>
                <a:cs typeface="Arial" charset="0"/>
              </a:rPr>
              <a:t>cancers </a:t>
            </a:r>
            <a:r>
              <a:rPr lang="en-US" sz="1600" b="1" dirty="0" smtClean="0">
                <a:latin typeface="Arial" charset="0"/>
                <a:ea typeface="MS PGothic" charset="0"/>
                <a:cs typeface="Arial" charset="0"/>
              </a:rPr>
              <a:t>, 2014</a:t>
            </a:r>
          </a:p>
          <a:p>
            <a:pPr marL="228600" lvl="1" indent="-457200">
              <a:buClr>
                <a:srgbClr val="F09828"/>
              </a:buClr>
              <a:buFont typeface="Arial" panose="020B0604020202020204" pitchFamily="34" charset="0"/>
              <a:buChar char="•"/>
            </a:pPr>
            <a:r>
              <a:rPr lang="en-US" sz="1600" b="1" dirty="0" smtClean="0">
                <a:latin typeface="Arial" charset="0"/>
                <a:ea typeface="MS PGothic" charset="0"/>
                <a:cs typeface="Arial" charset="0"/>
              </a:rPr>
              <a:t>Statistically </a:t>
            </a:r>
            <a:r>
              <a:rPr lang="en-US" sz="1600" b="1" dirty="0">
                <a:latin typeface="Arial" charset="0"/>
                <a:ea typeface="MS PGothic" charset="0"/>
                <a:cs typeface="Arial" charset="0"/>
              </a:rPr>
              <a:t>significant survival data in canine </a:t>
            </a:r>
            <a:r>
              <a:rPr lang="en-US" sz="1600" b="1" dirty="0" smtClean="0">
                <a:latin typeface="Arial" charset="0"/>
                <a:ea typeface="MS PGothic" charset="0"/>
                <a:cs typeface="Arial" charset="0"/>
              </a:rPr>
              <a:t>osteosarcoma, </a:t>
            </a:r>
            <a:r>
              <a:rPr lang="en-US" sz="1600" b="1" dirty="0">
                <a:latin typeface="Arial" charset="0"/>
                <a:ea typeface="MS PGothic" charset="0"/>
                <a:cs typeface="Arial" charset="0"/>
              </a:rPr>
              <a:t>licensed to </a:t>
            </a:r>
            <a:r>
              <a:rPr lang="en-US" sz="1600" b="1" dirty="0" smtClean="0">
                <a:latin typeface="Arial" charset="0"/>
                <a:ea typeface="MS PGothic" charset="0"/>
                <a:cs typeface="Arial" charset="0"/>
              </a:rPr>
              <a:t/>
            </a:r>
            <a:br>
              <a:rPr lang="en-US" sz="1600" b="1" dirty="0" smtClean="0">
                <a:latin typeface="Arial" charset="0"/>
                <a:ea typeface="MS PGothic" charset="0"/>
                <a:cs typeface="Arial" charset="0"/>
              </a:rPr>
            </a:br>
            <a:r>
              <a:rPr lang="en-US" sz="1600" b="1" dirty="0" smtClean="0">
                <a:latin typeface="Arial" charset="0"/>
                <a:ea typeface="MS PGothic" charset="0"/>
                <a:cs typeface="Arial" charset="0"/>
              </a:rPr>
              <a:t>    </a:t>
            </a:r>
            <a:r>
              <a:rPr lang="en-US" sz="1600" b="1" dirty="0" err="1" smtClean="0">
                <a:latin typeface="Arial" charset="0"/>
                <a:ea typeface="MS PGothic" charset="0"/>
                <a:cs typeface="Arial" charset="0"/>
              </a:rPr>
              <a:t>Aratana</a:t>
            </a:r>
            <a:r>
              <a:rPr lang="en-US" sz="1600" b="1" dirty="0" smtClean="0">
                <a:latin typeface="Arial" charset="0"/>
                <a:ea typeface="MS PGothic" charset="0"/>
                <a:cs typeface="Arial" charset="0"/>
              </a:rPr>
              <a:t> Therapeutics</a:t>
            </a:r>
          </a:p>
          <a:p>
            <a:pPr marL="228600" lvl="1" indent="-457200">
              <a:buClr>
                <a:srgbClr val="F09828"/>
              </a:buClr>
              <a:buFont typeface="Arial" panose="020B0604020202020204" pitchFamily="34" charset="0"/>
              <a:buChar char="•"/>
            </a:pPr>
            <a:r>
              <a:rPr lang="en-US" sz="1600" b="1" dirty="0" smtClean="0">
                <a:latin typeface="Arial" charset="0"/>
                <a:ea typeface="MS PGothic" charset="0"/>
                <a:cs typeface="Arial" charset="0"/>
              </a:rPr>
              <a:t>Provides </a:t>
            </a:r>
            <a:r>
              <a:rPr lang="en-US" sz="1600" b="1" dirty="0">
                <a:latin typeface="Arial" charset="0"/>
                <a:ea typeface="MS PGothic" charset="0"/>
                <a:cs typeface="Arial" charset="0"/>
              </a:rPr>
              <a:t>rationale to pursue </a:t>
            </a:r>
            <a:r>
              <a:rPr lang="en-US" sz="1600" b="1" dirty="0" smtClean="0">
                <a:latin typeface="Arial" charset="0"/>
                <a:ea typeface="MS PGothic" charset="0"/>
                <a:cs typeface="Arial" charset="0"/>
              </a:rPr>
              <a:t>HER2-overexpressing </a:t>
            </a:r>
            <a:r>
              <a:rPr lang="en-US" sz="1600" b="1" dirty="0">
                <a:latin typeface="Arial" charset="0"/>
                <a:ea typeface="MS PGothic" charset="0"/>
                <a:cs typeface="Arial" charset="0"/>
              </a:rPr>
              <a:t>cancer in humans </a:t>
            </a:r>
          </a:p>
          <a:p>
            <a:pPr marL="228600" lvl="1" indent="-457200">
              <a:spcBef>
                <a:spcPts val="600"/>
              </a:spcBef>
              <a:buNone/>
            </a:pPr>
            <a:r>
              <a:rPr lang="en-US" sz="1600" b="1" dirty="0">
                <a:latin typeface="Arial" charset="0"/>
                <a:ea typeface="MS PGothic" charset="0"/>
                <a:cs typeface="Arial" charset="0"/>
              </a:rPr>
              <a:t>ADXS-PSA (ADXS-PSA</a:t>
            </a:r>
            <a:r>
              <a:rPr lang="en-US" sz="1600" b="1" dirty="0" smtClean="0">
                <a:latin typeface="Arial" charset="0"/>
                <a:ea typeface="MS PGothic" charset="0"/>
                <a:cs typeface="Arial" charset="0"/>
              </a:rPr>
              <a:t>): </a:t>
            </a:r>
            <a:r>
              <a:rPr lang="en-US" sz="1600" b="1" dirty="0">
                <a:latin typeface="Arial" charset="0"/>
                <a:ea typeface="MS PGothic" charset="0"/>
                <a:cs typeface="Arial" charset="0"/>
              </a:rPr>
              <a:t>P</a:t>
            </a:r>
            <a:r>
              <a:rPr lang="en-US" sz="1600" b="1" dirty="0" smtClean="0">
                <a:latin typeface="Arial" charset="0"/>
                <a:ea typeface="MS PGothic" charset="0"/>
                <a:cs typeface="Arial" charset="0"/>
              </a:rPr>
              <a:t>lan </a:t>
            </a:r>
            <a:r>
              <a:rPr lang="en-US" sz="1600" b="1" dirty="0">
                <a:latin typeface="Arial" charset="0"/>
                <a:ea typeface="MS PGothic" charset="0"/>
                <a:cs typeface="Arial" charset="0"/>
              </a:rPr>
              <a:t>to file IND and initiate </a:t>
            </a:r>
            <a:r>
              <a:rPr lang="en-US" sz="1600" b="1" dirty="0" smtClean="0">
                <a:latin typeface="Arial" charset="0"/>
                <a:ea typeface="MS PGothic" charset="0"/>
                <a:cs typeface="Arial" charset="0"/>
              </a:rPr>
              <a:t>phase I/II </a:t>
            </a:r>
            <a:r>
              <a:rPr lang="en-US" sz="1600" b="1" dirty="0">
                <a:latin typeface="Arial" charset="0"/>
                <a:ea typeface="MS PGothic" charset="0"/>
                <a:cs typeface="Arial" charset="0"/>
              </a:rPr>
              <a:t>in prostate </a:t>
            </a:r>
            <a:r>
              <a:rPr lang="en-US" sz="1600" b="1" dirty="0" smtClean="0">
                <a:latin typeface="Arial" charset="0"/>
                <a:ea typeface="MS PGothic" charset="0"/>
                <a:cs typeface="Arial" charset="0"/>
              </a:rPr>
              <a:t>cancer, 2014</a:t>
            </a:r>
          </a:p>
          <a:p>
            <a:pPr marL="228600" lvl="1" indent="-457200">
              <a:spcBef>
                <a:spcPts val="600"/>
              </a:spcBef>
              <a:buClr>
                <a:srgbClr val="F09828"/>
              </a:buClr>
              <a:buFont typeface="Arial" panose="020B0604020202020204" pitchFamily="34" charset="0"/>
              <a:buChar char="•"/>
            </a:pPr>
            <a:r>
              <a:rPr lang="en-US" sz="1600" b="1" dirty="0" smtClean="0">
                <a:latin typeface="Arial" charset="0"/>
                <a:ea typeface="MS PGothic" charset="0"/>
                <a:cs typeface="Arial" charset="0"/>
              </a:rPr>
              <a:t>PD-1 </a:t>
            </a:r>
            <a:r>
              <a:rPr lang="en-US" sz="1600" b="1" dirty="0">
                <a:latin typeface="Arial" charset="0"/>
                <a:ea typeface="MS PGothic" charset="0"/>
                <a:cs typeface="Arial" charset="0"/>
              </a:rPr>
              <a:t>Combination trial with Merck to initiate Q1 2015</a:t>
            </a:r>
          </a:p>
          <a:p>
            <a:pPr marL="228600" lvl="1" indent="-457200">
              <a:buNone/>
            </a:pPr>
            <a:endParaRPr lang="en-US" sz="1600" b="1" dirty="0">
              <a:latin typeface="Arial" charset="0"/>
              <a:ea typeface="MS PGothic" charset="0"/>
              <a:cs typeface="Arial" charset="0"/>
            </a:endParaRPr>
          </a:p>
        </p:txBody>
      </p:sp>
      <p:sp>
        <p:nvSpPr>
          <p:cNvPr id="3" name="TextBox 2"/>
          <p:cNvSpPr txBox="1"/>
          <p:nvPr/>
        </p:nvSpPr>
        <p:spPr>
          <a:xfrm>
            <a:off x="346360" y="6151056"/>
            <a:ext cx="1934247" cy="276999"/>
          </a:xfrm>
          <a:prstGeom prst="rect">
            <a:avLst/>
          </a:prstGeom>
          <a:noFill/>
        </p:spPr>
        <p:txBody>
          <a:bodyPr wrap="none" rtlCol="0">
            <a:spAutoFit/>
          </a:bodyPr>
          <a:lstStyle/>
          <a:p>
            <a:r>
              <a:rPr lang="en-US" sz="1200" b="1" dirty="0">
                <a:solidFill>
                  <a:schemeClr val="bg1"/>
                </a:solidFill>
                <a:latin typeface="Arial" panose="020B0604020202020204" pitchFamily="34" charset="0"/>
              </a:rPr>
              <a:t>http://</a:t>
            </a:r>
            <a:r>
              <a:rPr lang="en-US" sz="1200" b="1" dirty="0" err="1">
                <a:solidFill>
                  <a:schemeClr val="bg1"/>
                </a:solidFill>
                <a:latin typeface="Arial" panose="020B0604020202020204" pitchFamily="34" charset="0"/>
              </a:rPr>
              <a:t>www.advaxis.com</a:t>
            </a:r>
            <a:endParaRPr lang="en-US" sz="12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1810803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3988826401"/>
              </p:ext>
            </p:extLst>
          </p:nvPr>
        </p:nvGraphicFramePr>
        <p:xfrm>
          <a:off x="439738" y="1260475"/>
          <a:ext cx="8258175" cy="4619626"/>
        </p:xfrm>
        <a:graphic>
          <a:graphicData uri="http://schemas.openxmlformats.org/drawingml/2006/table">
            <a:tbl>
              <a:tblPr lastCol="1"/>
              <a:tblGrid>
                <a:gridCol w="1589087"/>
                <a:gridCol w="1829768"/>
                <a:gridCol w="1221889"/>
                <a:gridCol w="1286198"/>
                <a:gridCol w="1242243"/>
                <a:gridCol w="1088990"/>
              </a:tblGrid>
              <a:tr h="598400">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1" i="0" u="none" strike="noStrike" cap="none" normalizeH="0" baseline="0" dirty="0" smtClean="0">
                          <a:ln>
                            <a:noFill/>
                          </a:ln>
                          <a:solidFill>
                            <a:schemeClr val="tx1"/>
                          </a:solidFill>
                          <a:effectLst/>
                          <a:latin typeface="Arial" panose="020B0604020202020204" pitchFamily="34" charset="0"/>
                          <a:ea typeface="ＭＳ Ｐゴシック" charset="0"/>
                          <a:cs typeface="Times"/>
                        </a:rPr>
                        <a:t>Product</a:t>
                      </a:r>
                    </a:p>
                  </a:txBody>
                  <a:tcPr marL="114783" marR="114783" marT="51776" marB="51776" anchor="b" horzOverflow="overflow">
                    <a:lnL w="12700" cap="flat" cmpd="sng" algn="ctr">
                      <a:solidFill>
                        <a:srgbClr val="7F7F7F"/>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anose="020B0604020202020204" pitchFamily="34" charset="0"/>
                          <a:ea typeface="ＭＳ Ｐゴシック" charset="0"/>
                          <a:cs typeface="Times"/>
                        </a:rPr>
                        <a:t>Indication</a:t>
                      </a:r>
                      <a:endParaRPr kumimoji="0" lang="en-US" sz="1600" b="1" i="0" u="none" strike="noStrike" cap="none" normalizeH="0" baseline="0" dirty="0">
                        <a:ln>
                          <a:noFill/>
                        </a:ln>
                        <a:solidFill>
                          <a:schemeClr val="tx1"/>
                        </a:solidFill>
                        <a:effectLst/>
                        <a:latin typeface="Arial" panose="020B0604020202020204" pitchFamily="34" charset="0"/>
                        <a:ea typeface="ＭＳ Ｐゴシック" charset="0"/>
                        <a:cs typeface="Times"/>
                      </a:endParaRPr>
                    </a:p>
                  </a:txBody>
                  <a:tcPr marL="114783" marR="114783" marT="51776" marB="51776"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panose="020B0604020202020204" pitchFamily="34" charset="0"/>
                          <a:ea typeface="ＭＳ Ｐゴシック" charset="0"/>
                          <a:cs typeface="Times"/>
                        </a:rPr>
                        <a:t>Pre</a:t>
                      </a:r>
                    </a:p>
                  </a:txBody>
                  <a:tcPr marL="114783" marR="114783" marT="51776" marB="51776"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panose="020B0604020202020204" pitchFamily="34" charset="0"/>
                          <a:ea typeface="ＭＳ Ｐゴシック" charset="0"/>
                          <a:cs typeface="Times"/>
                        </a:rPr>
                        <a:t>Phase </a:t>
                      </a:r>
                      <a:r>
                        <a:rPr kumimoji="0" lang="en-US" sz="1600" b="1" i="0" u="none" strike="noStrike" cap="none" normalizeH="0" baseline="0" dirty="0" smtClean="0">
                          <a:ln>
                            <a:noFill/>
                          </a:ln>
                          <a:solidFill>
                            <a:schemeClr val="tx1"/>
                          </a:solidFill>
                          <a:effectLst/>
                          <a:latin typeface="Arial" panose="020B0604020202020204" pitchFamily="34" charset="0"/>
                          <a:ea typeface="ＭＳ Ｐゴシック" charset="0"/>
                          <a:cs typeface="Times"/>
                        </a:rPr>
                        <a:t>I</a:t>
                      </a:r>
                      <a:endParaRPr kumimoji="0" lang="en-US" sz="1600" b="1" i="0" u="none" strike="noStrike" cap="none" normalizeH="0" baseline="0" dirty="0">
                        <a:ln>
                          <a:noFill/>
                        </a:ln>
                        <a:solidFill>
                          <a:schemeClr val="tx1"/>
                        </a:solidFill>
                        <a:effectLst/>
                        <a:latin typeface="Arial" panose="020B0604020202020204" pitchFamily="34" charset="0"/>
                        <a:ea typeface="ＭＳ Ｐゴシック" charset="0"/>
                        <a:cs typeface="Times"/>
                      </a:endParaRPr>
                    </a:p>
                  </a:txBody>
                  <a:tcPr marL="114783" marR="114783" marT="51776" marB="51776"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panose="020B0604020202020204" pitchFamily="34" charset="0"/>
                          <a:ea typeface="ＭＳ Ｐゴシック" charset="0"/>
                          <a:cs typeface="Times"/>
                        </a:rPr>
                        <a:t>Phase </a:t>
                      </a:r>
                      <a:r>
                        <a:rPr kumimoji="0" lang="en-US" sz="1600" b="1" i="0" u="none" strike="noStrike" cap="none" normalizeH="0" baseline="0" dirty="0" smtClean="0">
                          <a:ln>
                            <a:noFill/>
                          </a:ln>
                          <a:solidFill>
                            <a:schemeClr val="tx1"/>
                          </a:solidFill>
                          <a:effectLst/>
                          <a:latin typeface="Arial" panose="020B0604020202020204" pitchFamily="34" charset="0"/>
                          <a:ea typeface="ＭＳ Ｐゴシック" charset="0"/>
                          <a:cs typeface="Times"/>
                        </a:rPr>
                        <a:t>II</a:t>
                      </a:r>
                      <a:endParaRPr kumimoji="0" lang="en-US" sz="1600" b="1" i="0" u="none" strike="noStrike" cap="none" normalizeH="0" baseline="0" dirty="0">
                        <a:ln>
                          <a:noFill/>
                        </a:ln>
                        <a:solidFill>
                          <a:schemeClr val="tx1"/>
                        </a:solidFill>
                        <a:effectLst/>
                        <a:latin typeface="Arial" panose="020B0604020202020204" pitchFamily="34" charset="0"/>
                        <a:ea typeface="ＭＳ Ｐゴシック" charset="0"/>
                        <a:cs typeface="Times"/>
                      </a:endParaRPr>
                    </a:p>
                  </a:txBody>
                  <a:tcPr marL="114783" marR="114783" marT="51776" marB="51776"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Arial" panose="020B0604020202020204" pitchFamily="34" charset="0"/>
                          <a:ea typeface="ＭＳ Ｐゴシック" charset="0"/>
                          <a:cs typeface="Times"/>
                        </a:rPr>
                        <a:t>Phase </a:t>
                      </a:r>
                      <a:r>
                        <a:rPr kumimoji="0" lang="en-US" sz="1600" b="1" i="0" u="none" strike="noStrike" cap="none" normalizeH="0" baseline="0" dirty="0" smtClean="0">
                          <a:ln>
                            <a:noFill/>
                          </a:ln>
                          <a:solidFill>
                            <a:schemeClr val="tx1"/>
                          </a:solidFill>
                          <a:effectLst/>
                          <a:latin typeface="Arial" panose="020B0604020202020204" pitchFamily="34" charset="0"/>
                          <a:ea typeface="ＭＳ Ｐゴシック" charset="0"/>
                          <a:cs typeface="Times"/>
                        </a:rPr>
                        <a:t>III</a:t>
                      </a:r>
                      <a:endParaRPr kumimoji="0" lang="en-US" sz="1600" b="1" i="0" u="none" strike="noStrike" cap="none" normalizeH="0" baseline="0" dirty="0">
                        <a:ln>
                          <a:noFill/>
                        </a:ln>
                        <a:solidFill>
                          <a:schemeClr val="tx1"/>
                        </a:solidFill>
                        <a:effectLst/>
                        <a:latin typeface="Arial" panose="020B0604020202020204" pitchFamily="34" charset="0"/>
                        <a:ea typeface="ＭＳ Ｐゴシック" charset="0"/>
                        <a:cs typeface="Times"/>
                      </a:endParaRPr>
                    </a:p>
                  </a:txBody>
                  <a:tcPr marL="114783" marR="114783" marT="51776" marB="51776" anchor="b" horzOverflow="overflow">
                    <a:lnL w="12700" cap="flat" cmpd="sng" algn="ctr">
                      <a:noFill/>
                      <a:prstDash val="solid"/>
                      <a:round/>
                      <a:headEnd type="none" w="med" len="med"/>
                      <a:tailEnd type="none" w="med" len="med"/>
                    </a:lnL>
                    <a:lnR w="12700" cap="flat" cmpd="sng" algn="ctr">
                      <a:solidFill>
                        <a:srgbClr val="7F7F7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99CCFF"/>
                    </a:solidFill>
                  </a:tcPr>
                </a:tc>
              </a:tr>
              <a:tr h="459475">
                <a:tc rowSpan="6">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0"/>
                          <a:cs typeface="Times"/>
                        </a:rPr>
                        <a:t>ADXS-HPV</a:t>
                      </a:r>
                      <a:endParaRPr kumimoji="0" lang="en-US" sz="1400" b="1"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Cervical*</a:t>
                      </a:r>
                      <a:endParaRPr kumimoji="0" lang="en-US" sz="1400" b="0" i="0" u="none" strike="noStrike" cap="none" normalizeH="0" baseline="3000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76587">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4B6590"/>
                        </a:solidFill>
                        <a:effectLst/>
                        <a:latin typeface="+mn-lt"/>
                        <a:ea typeface="ＭＳ Ｐゴシック" charset="0"/>
                        <a:cs typeface="Times"/>
                      </a:endParaRPr>
                    </a:p>
                  </a:txBody>
                  <a:tcPr marL="114783" marR="114783" marT="51779" marB="51779"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Cervical*</a:t>
                      </a:r>
                      <a:endParaRPr kumimoji="0" lang="en-US" sz="1400" b="0" i="0" u="none" strike="noStrike" cap="none" normalizeH="0" baseline="3000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89468">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30000" dirty="0">
                        <a:ln>
                          <a:noFill/>
                        </a:ln>
                        <a:solidFill>
                          <a:schemeClr val="accent5"/>
                        </a:solidFill>
                        <a:effectLst/>
                        <a:latin typeface="+mn-lt"/>
                        <a:ea typeface="ＭＳ Ｐゴシック" charset="0"/>
                        <a:cs typeface="Times"/>
                      </a:endParaRPr>
                    </a:p>
                  </a:txBody>
                  <a:tcPr marL="114783" marR="114783" marT="51779" marB="51779"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Cervical</a:t>
                      </a:r>
                      <a:r>
                        <a:rPr kumimoji="0" lang="en-US" sz="1400" b="0" i="0" u="none" strike="noStrike" cap="none" normalizeH="0" baseline="30000" dirty="0" smtClean="0">
                          <a:ln>
                            <a:noFill/>
                          </a:ln>
                          <a:solidFill>
                            <a:schemeClr val="bg1"/>
                          </a:solidFill>
                          <a:effectLst/>
                          <a:latin typeface="Arial" panose="020B0604020202020204" pitchFamily="34" charset="0"/>
                          <a:ea typeface="ＭＳ Ｐゴシック" charset="0"/>
                          <a:cs typeface="Times"/>
                        </a:rPr>
                        <a:t>1</a:t>
                      </a: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a:t>
                      </a:r>
                      <a:endParaRPr kumimoji="0" lang="en-US" sz="1400" b="0" i="0" u="none" strike="noStrike" cap="none" normalizeH="0" baseline="30000" dirty="0" smtClean="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15230">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30000" dirty="0">
                        <a:ln>
                          <a:noFill/>
                        </a:ln>
                        <a:solidFill>
                          <a:schemeClr val="accent5"/>
                        </a:solidFill>
                        <a:effectLst/>
                        <a:latin typeface="+mn-lt"/>
                        <a:ea typeface="ＭＳ Ｐゴシック" charset="0"/>
                        <a:cs typeface="Times"/>
                      </a:endParaRPr>
                    </a:p>
                  </a:txBody>
                  <a:tcPr marL="114783" marR="114783" marT="51779" marB="51779"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Head and neck</a:t>
                      </a:r>
                      <a:r>
                        <a:rPr kumimoji="0" lang="en-US" sz="1400" b="0" i="0" u="none" strike="noStrike" cap="none" normalizeH="0" baseline="30000" dirty="0" smtClean="0">
                          <a:ln>
                            <a:noFill/>
                          </a:ln>
                          <a:solidFill>
                            <a:schemeClr val="bg1"/>
                          </a:solidFill>
                          <a:effectLst/>
                          <a:latin typeface="Arial" panose="020B0604020202020204" pitchFamily="34" charset="0"/>
                          <a:ea typeface="ＭＳ Ｐゴシック" charset="0"/>
                          <a:cs typeface="Times"/>
                        </a:rPr>
                        <a:t>1</a:t>
                      </a: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a:t>
                      </a: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489467">
                <a:tc vMerge="1">
                  <a:txBody>
                    <a:bodyPr/>
                    <a:lstStyle/>
                    <a:p>
                      <a:endParaRPr lang="en-US" dirty="0"/>
                    </a:p>
                  </a:txBody>
                  <a:tcPr marL="114783" marR="114783" marT="51779" marB="51779"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Head and neck</a:t>
                      </a:r>
                      <a:r>
                        <a:rPr kumimoji="0" lang="en-US" sz="1400" b="0" i="0" u="none" strike="noStrike" cap="none" normalizeH="0" baseline="30000" dirty="0" smtClean="0">
                          <a:ln>
                            <a:noFill/>
                          </a:ln>
                          <a:solidFill>
                            <a:schemeClr val="bg1"/>
                          </a:solidFill>
                          <a:effectLst/>
                          <a:latin typeface="Arial" panose="020B0604020202020204" pitchFamily="34" charset="0"/>
                          <a:ea typeface="ＭＳ Ｐゴシック" charset="0"/>
                          <a:cs typeface="Times"/>
                        </a:rPr>
                        <a:t>2</a:t>
                      </a: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a:t>
                      </a: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30333">
                <a:tc vMerge="1">
                  <a:txBody>
                    <a:bodyPr/>
                    <a:lstStyle/>
                    <a:p>
                      <a:endParaRPr lang="en-US" dirty="0"/>
                    </a:p>
                  </a:txBody>
                  <a:tcPr marL="114783" marR="114783" marT="51779" marB="51779"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Anal</a:t>
                      </a:r>
                      <a:r>
                        <a:rPr kumimoji="0" lang="en-US" sz="1400" b="0" i="0" u="none" strike="noStrike" cap="none" normalizeH="0" baseline="30000" dirty="0" smtClean="0">
                          <a:ln>
                            <a:noFill/>
                          </a:ln>
                          <a:solidFill>
                            <a:schemeClr val="bg1"/>
                          </a:solidFill>
                          <a:effectLst/>
                          <a:latin typeface="Arial" panose="020B0604020202020204" pitchFamily="34" charset="0"/>
                          <a:ea typeface="ＭＳ Ｐゴシック" charset="0"/>
                          <a:cs typeface="Times"/>
                        </a:rPr>
                        <a:t>3</a:t>
                      </a: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a:t>
                      </a: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prstClr val="black">
                          <a:lumMod val="50000"/>
                          <a:lumOff val="50000"/>
                        </a:prstClr>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30333">
                <a:tc>
                  <a:txBody>
                    <a:body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0"/>
                          <a:cs typeface="Times"/>
                        </a:rPr>
                        <a:t>ADXS-PSA</a:t>
                      </a:r>
                      <a:endParaRPr kumimoji="0" lang="en-US" sz="1400" b="1"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Prostate</a:t>
                      </a:r>
                      <a:r>
                        <a:rPr kumimoji="0" lang="en-US" sz="1400" b="0" i="0" u="none" strike="noStrike" cap="none" normalizeH="0" baseline="30000" dirty="0" smtClean="0">
                          <a:ln>
                            <a:noFill/>
                          </a:ln>
                          <a:solidFill>
                            <a:schemeClr val="bg1"/>
                          </a:solidFill>
                          <a:effectLst/>
                          <a:latin typeface="Arial" panose="020B0604020202020204" pitchFamily="34" charset="0"/>
                          <a:ea typeface="ＭＳ Ｐゴシック" charset="0"/>
                          <a:cs typeface="Times"/>
                        </a:rPr>
                        <a:t>4</a:t>
                      </a:r>
                      <a:endParaRPr kumimoji="0" lang="en-US" sz="1400" b="0" i="0" u="none" strike="noStrike" cap="none" normalizeH="0" baseline="3000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prstClr val="black">
                          <a:lumMod val="50000"/>
                          <a:lumOff val="50000"/>
                        </a:prstClr>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3033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cap="none" normalizeH="0" baseline="0" dirty="0" smtClean="0">
                          <a:ln>
                            <a:noFill/>
                          </a:ln>
                          <a:solidFill>
                            <a:schemeClr val="bg1"/>
                          </a:solidFill>
                          <a:effectLst/>
                          <a:latin typeface="Arial" panose="020B0604020202020204" pitchFamily="34" charset="0"/>
                          <a:ea typeface="ＭＳ Ｐゴシック" charset="0"/>
                          <a:cs typeface="Times"/>
                        </a:rPr>
                        <a:t>ADXS-cHER2</a:t>
                      </a: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panose="020B0604020202020204" pitchFamily="34" charset="0"/>
                          <a:ea typeface="ＭＳ Ｐゴシック" charset="0"/>
                          <a:cs typeface="Times"/>
                        </a:rPr>
                        <a:t>Pediatric osteosarcoma* </a:t>
                      </a:r>
                      <a:endParaRPr kumimoji="0" lang="en-US" sz="14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prstClr val="black">
                          <a:lumMod val="50000"/>
                          <a:lumOff val="50000"/>
                        </a:prstClr>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300" b="0" i="0" u="none" strike="noStrike" cap="none" normalizeH="0" baseline="0" dirty="0">
                        <a:ln>
                          <a:noFill/>
                        </a:ln>
                        <a:solidFill>
                          <a:schemeClr val="bg1"/>
                        </a:solidFill>
                        <a:effectLst/>
                        <a:latin typeface="Arial" panose="020B0604020202020204" pitchFamily="34" charset="0"/>
                        <a:ea typeface="ＭＳ Ｐゴシック" charset="0"/>
                        <a:cs typeface="Times"/>
                      </a:endParaRPr>
                    </a:p>
                  </a:txBody>
                  <a:tcPr marL="114783" marR="114783" marT="51776" marB="51776" anchor="ctr"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21554" name="TextBox 5"/>
          <p:cNvSpPr txBox="1">
            <a:spLocks noChangeArrowheads="1"/>
          </p:cNvSpPr>
          <p:nvPr/>
        </p:nvSpPr>
        <p:spPr bwMode="auto">
          <a:xfrm>
            <a:off x="5580062" y="5432425"/>
            <a:ext cx="2879725" cy="900113"/>
          </a:xfrm>
          <a:prstGeom prst="rect">
            <a:avLst/>
          </a:prstGeom>
          <a:solidFill>
            <a:schemeClr val="bg1"/>
          </a:solidFill>
          <a:ln>
            <a:solidFill>
              <a:schemeClr val="tx1"/>
            </a:solidFill>
          </a:ln>
          <a:extLst/>
        </p:spPr>
        <p:txBody>
          <a:bodyPr lIns="91429" tIns="45714" rIns="91429" bIns="45714">
            <a:spAutoFit/>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28600" indent="-228600">
              <a:defRPr sz="2400">
                <a:solidFill>
                  <a:schemeClr val="tx1"/>
                </a:solidFill>
                <a:latin typeface="Arial" charset="0"/>
                <a:ea typeface="ＭＳ Ｐゴシック" charset="0"/>
              </a:defRPr>
            </a:lvl5pPr>
            <a:lvl6pPr marL="685800" indent="-228600" eaLnBrk="0" fontAlgn="base" hangingPunct="0">
              <a:spcBef>
                <a:spcPct val="0"/>
              </a:spcBef>
              <a:spcAft>
                <a:spcPct val="0"/>
              </a:spcAft>
              <a:defRPr sz="2400">
                <a:solidFill>
                  <a:schemeClr val="tx1"/>
                </a:solidFill>
                <a:latin typeface="Arial" charset="0"/>
                <a:ea typeface="ＭＳ Ｐゴシック" charset="0"/>
              </a:defRPr>
            </a:lvl6pPr>
            <a:lvl7pPr marL="1143000" indent="-228600" eaLnBrk="0" fontAlgn="base" hangingPunct="0">
              <a:spcBef>
                <a:spcPct val="0"/>
              </a:spcBef>
              <a:spcAft>
                <a:spcPct val="0"/>
              </a:spcAft>
              <a:defRPr sz="2400">
                <a:solidFill>
                  <a:schemeClr val="tx1"/>
                </a:solidFill>
                <a:latin typeface="Arial" charset="0"/>
                <a:ea typeface="ＭＳ Ｐゴシック" charset="0"/>
              </a:defRPr>
            </a:lvl7pPr>
            <a:lvl8pPr marL="1600200" indent="-228600" eaLnBrk="0" fontAlgn="base" hangingPunct="0">
              <a:spcBef>
                <a:spcPct val="0"/>
              </a:spcBef>
              <a:spcAft>
                <a:spcPct val="0"/>
              </a:spcAft>
              <a:defRPr sz="2400">
                <a:solidFill>
                  <a:schemeClr val="tx1"/>
                </a:solidFill>
                <a:latin typeface="Arial" charset="0"/>
                <a:ea typeface="ＭＳ Ｐゴシック" charset="0"/>
              </a:defRPr>
            </a:lvl8pPr>
            <a:lvl9pPr marL="20574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4" indent="0" eaLnBrk="1" hangingPunct="1">
              <a:defRPr/>
            </a:pPr>
            <a:r>
              <a:rPr lang="en-US" sz="1050" dirty="0" smtClean="0">
                <a:solidFill>
                  <a:srgbClr val="595959"/>
                </a:solidFill>
                <a:ea typeface="MS PGothic" charset="0"/>
                <a:cs typeface="ＭＳ Ｐゴシック" charset="0"/>
              </a:rPr>
              <a:t>1 Partnership w/ </a:t>
            </a:r>
            <a:r>
              <a:rPr lang="en-US" sz="1050" dirty="0" err="1" smtClean="0">
                <a:solidFill>
                  <a:srgbClr val="595959"/>
                </a:solidFill>
                <a:ea typeface="MS PGothic" charset="0"/>
                <a:cs typeface="ＭＳ Ｐゴシック" charset="0"/>
              </a:rPr>
              <a:t>MedImmune</a:t>
            </a:r>
            <a:r>
              <a:rPr lang="en-US" sz="1050" dirty="0" smtClean="0">
                <a:solidFill>
                  <a:srgbClr val="595959"/>
                </a:solidFill>
                <a:ea typeface="MS PGothic" charset="0"/>
                <a:cs typeface="ＭＳ Ｐゴシック" charset="0"/>
              </a:rPr>
              <a:t> (AZ)</a:t>
            </a:r>
          </a:p>
          <a:p>
            <a:pPr marL="0" lvl="4" indent="0" eaLnBrk="1" hangingPunct="1">
              <a:defRPr/>
            </a:pPr>
            <a:r>
              <a:rPr lang="en-US" sz="1050" dirty="0" smtClean="0">
                <a:solidFill>
                  <a:srgbClr val="595959"/>
                </a:solidFill>
                <a:ea typeface="MS PGothic" charset="0"/>
                <a:cs typeface="ＭＳ Ｐゴシック" charset="0"/>
              </a:rPr>
              <a:t>2 Icahn </a:t>
            </a:r>
            <a:r>
              <a:rPr lang="en-US" sz="1050" dirty="0">
                <a:solidFill>
                  <a:srgbClr val="595959"/>
                </a:solidFill>
                <a:ea typeface="MS PGothic" charset="0"/>
                <a:cs typeface="ＭＳ Ｐゴシック" charset="0"/>
              </a:rPr>
              <a:t>School of Medicine at Mount </a:t>
            </a:r>
            <a:r>
              <a:rPr lang="en-US" sz="1050" dirty="0" smtClean="0">
                <a:solidFill>
                  <a:srgbClr val="595959"/>
                </a:solidFill>
                <a:ea typeface="MS PGothic" charset="0"/>
                <a:cs typeface="ＭＳ Ｐゴシック" charset="0"/>
              </a:rPr>
              <a:t>Sinai </a:t>
            </a:r>
          </a:p>
          <a:p>
            <a:pPr marL="0" lvl="4" indent="0" eaLnBrk="1" hangingPunct="1">
              <a:defRPr/>
            </a:pPr>
            <a:r>
              <a:rPr lang="en-US" sz="1050" dirty="0">
                <a:solidFill>
                  <a:srgbClr val="595959"/>
                </a:solidFill>
                <a:latin typeface="Arial" panose="020B0604020202020204" pitchFamily="34" charset="0"/>
                <a:ea typeface="MS PGothic" charset="0"/>
                <a:cs typeface="ＭＳ Ｐゴシック" charset="0"/>
              </a:rPr>
              <a:t>3</a:t>
            </a:r>
            <a:r>
              <a:rPr lang="en-US" sz="1050" dirty="0" smtClean="0">
                <a:solidFill>
                  <a:srgbClr val="595959"/>
                </a:solidFill>
                <a:latin typeface="Arial" panose="020B0604020202020204" pitchFamily="34" charset="0"/>
                <a:ea typeface="MS PGothic" charset="0"/>
                <a:cs typeface="ＭＳ Ｐゴシック" charset="0"/>
              </a:rPr>
              <a:t> BrUOG: Brown University Oncology Group</a:t>
            </a:r>
          </a:p>
          <a:p>
            <a:pPr marL="0" lvl="4" indent="0" eaLnBrk="1" hangingPunct="1">
              <a:defRPr/>
            </a:pPr>
            <a:r>
              <a:rPr lang="en-US" sz="1050" dirty="0" smtClean="0">
                <a:solidFill>
                  <a:srgbClr val="595959"/>
                </a:solidFill>
                <a:ea typeface="MS PGothic" charset="0"/>
                <a:cs typeface="ＭＳ Ｐゴシック" charset="0"/>
              </a:rPr>
              <a:t>4 Partnership w/ Merck</a:t>
            </a:r>
            <a:endParaRPr lang="en-US" sz="1050" dirty="0">
              <a:solidFill>
                <a:srgbClr val="595959"/>
              </a:solidFill>
              <a:ea typeface="MS PGothic" charset="0"/>
              <a:cs typeface="ＭＳ Ｐゴシック" charset="0"/>
            </a:endParaRPr>
          </a:p>
          <a:p>
            <a:pPr marL="0" lvl="4" indent="0" eaLnBrk="1" hangingPunct="1">
              <a:defRPr/>
            </a:pPr>
            <a:r>
              <a:rPr lang="en-US" sz="1050" dirty="0" smtClean="0">
                <a:solidFill>
                  <a:srgbClr val="595959"/>
                </a:solidFill>
                <a:latin typeface="Arial" panose="020B0604020202020204" pitchFamily="34" charset="0"/>
                <a:ea typeface="MS PGothic" charset="0"/>
                <a:cs typeface="ＭＳ Ｐゴシック" charset="0"/>
              </a:rPr>
              <a:t>*Orphan drug designation</a:t>
            </a:r>
          </a:p>
        </p:txBody>
      </p:sp>
      <p:sp>
        <p:nvSpPr>
          <p:cNvPr id="17" name="Rectangle 16"/>
          <p:cNvSpPr/>
          <p:nvPr/>
        </p:nvSpPr>
        <p:spPr>
          <a:xfrm>
            <a:off x="3865563" y="5487988"/>
            <a:ext cx="1096962" cy="276225"/>
          </a:xfrm>
          <a:prstGeom prst="rect">
            <a:avLst/>
          </a:prstGeom>
          <a:solidFill>
            <a:srgbClr val="8064A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FFFFFF"/>
              </a:solidFill>
              <a:latin typeface="Arial" panose="020B0604020202020204" pitchFamily="34" charset="0"/>
              <a:ea typeface="ＭＳ Ｐゴシック" charset="0"/>
              <a:cs typeface="Times"/>
            </a:endParaRPr>
          </a:p>
        </p:txBody>
      </p:sp>
      <p:sp>
        <p:nvSpPr>
          <p:cNvPr id="48202" name="Title 20"/>
          <p:cNvSpPr>
            <a:spLocks noGrp="1"/>
          </p:cNvSpPr>
          <p:nvPr>
            <p:ph type="title"/>
          </p:nvPr>
        </p:nvSpPr>
        <p:spPr>
          <a:xfrm>
            <a:off x="755650" y="193675"/>
            <a:ext cx="7537450" cy="947738"/>
          </a:xfrm>
        </p:spPr>
        <p:txBody>
          <a:bodyPr/>
          <a:lstStyle/>
          <a:p>
            <a:pPr eaLnBrk="1" hangingPunct="1"/>
            <a:r>
              <a:rPr lang="en-US" b="1" dirty="0">
                <a:latin typeface="Arial" charset="0"/>
                <a:ea typeface="MS PGothic" charset="0"/>
                <a:cs typeface="Arial" charset="0"/>
              </a:rPr>
              <a:t> </a:t>
            </a:r>
            <a:r>
              <a:rPr lang="en-US" b="1" dirty="0" err="1" smtClean="0">
                <a:latin typeface="Arial" charset="0"/>
                <a:ea typeface="MS PGothic" charset="0"/>
                <a:cs typeface="Arial" charset="0"/>
              </a:rPr>
              <a:t>Advaxis</a:t>
            </a:r>
            <a:r>
              <a:rPr lang="en-US" b="1" dirty="0" smtClean="0">
                <a:latin typeface="Arial" charset="0"/>
                <a:ea typeface="MS PGothic" charset="0"/>
                <a:cs typeface="Arial" charset="0"/>
              </a:rPr>
              <a:t> Clinical </a:t>
            </a:r>
            <a:r>
              <a:rPr lang="en-US" b="1" dirty="0">
                <a:latin typeface="Arial" charset="0"/>
                <a:ea typeface="MS PGothic" charset="0"/>
                <a:cs typeface="Arial" charset="0"/>
              </a:rPr>
              <a:t>Pipeline</a:t>
            </a:r>
          </a:p>
        </p:txBody>
      </p:sp>
      <p:sp>
        <p:nvSpPr>
          <p:cNvPr id="12" name="Rectangle 11"/>
          <p:cNvSpPr/>
          <p:nvPr/>
        </p:nvSpPr>
        <p:spPr>
          <a:xfrm>
            <a:off x="3865563" y="2419350"/>
            <a:ext cx="3154362" cy="287338"/>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chemeClr val="bg1"/>
                </a:solidFill>
                <a:latin typeface="Arial" panose="020B0604020202020204" pitchFamily="34" charset="0"/>
                <a:cs typeface="Times"/>
              </a:rPr>
              <a:t>Phase </a:t>
            </a:r>
            <a:r>
              <a:rPr lang="en-US" sz="1200" dirty="0" smtClean="0">
                <a:solidFill>
                  <a:schemeClr val="bg1"/>
                </a:solidFill>
                <a:latin typeface="Arial" panose="020B0604020202020204" pitchFamily="34" charset="0"/>
                <a:cs typeface="Times"/>
              </a:rPr>
              <a:t>II </a:t>
            </a:r>
            <a:r>
              <a:rPr lang="en-US" sz="1200" dirty="0">
                <a:solidFill>
                  <a:schemeClr val="bg1"/>
                </a:solidFill>
                <a:latin typeface="Arial" panose="020B0604020202020204" pitchFamily="34" charset="0"/>
                <a:cs typeface="Times"/>
              </a:rPr>
              <a:t>on-going through GOG</a:t>
            </a:r>
          </a:p>
        </p:txBody>
      </p:sp>
      <p:sp>
        <p:nvSpPr>
          <p:cNvPr id="25" name="Rectangle 24"/>
          <p:cNvSpPr/>
          <p:nvPr/>
        </p:nvSpPr>
        <p:spPr>
          <a:xfrm>
            <a:off x="500063" y="6143625"/>
            <a:ext cx="254000" cy="107950"/>
          </a:xfrm>
          <a:prstGeom prst="rect">
            <a:avLst/>
          </a:prstGeom>
          <a:pattFill prst="ltDnDiag">
            <a:fgClr>
              <a:srgbClr val="0277B0"/>
            </a:fgClr>
            <a:bgClr>
              <a:prstClr val="white"/>
            </a:bgClr>
          </a:patt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FFFFFF"/>
              </a:solidFill>
              <a:latin typeface="Arial" panose="020B0604020202020204" pitchFamily="34" charset="0"/>
              <a:ea typeface="ＭＳ Ｐゴシック" charset="0"/>
              <a:cs typeface="Times"/>
            </a:endParaRPr>
          </a:p>
        </p:txBody>
      </p:sp>
      <p:sp>
        <p:nvSpPr>
          <p:cNvPr id="11" name="Rectangle 10"/>
          <p:cNvSpPr/>
          <p:nvPr/>
        </p:nvSpPr>
        <p:spPr bwMode="auto">
          <a:xfrm>
            <a:off x="3865563" y="1941513"/>
            <a:ext cx="3738562" cy="277812"/>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chemeClr val="bg1"/>
                </a:solidFill>
                <a:latin typeface="Arial" panose="020B0604020202020204" pitchFamily="34" charset="0"/>
                <a:cs typeface="Times"/>
              </a:rPr>
              <a:t>Completed p</a:t>
            </a:r>
            <a:r>
              <a:rPr lang="en-US" sz="1200" dirty="0" smtClean="0">
                <a:solidFill>
                  <a:schemeClr val="bg1"/>
                </a:solidFill>
                <a:latin typeface="Arial" panose="020B0604020202020204" pitchFamily="34" charset="0"/>
                <a:cs typeface="Times"/>
              </a:rPr>
              <a:t>hase II </a:t>
            </a:r>
            <a:r>
              <a:rPr lang="en-US" sz="1200" dirty="0">
                <a:solidFill>
                  <a:schemeClr val="bg1"/>
                </a:solidFill>
                <a:latin typeface="Arial" panose="020B0604020202020204" pitchFamily="34" charset="0"/>
                <a:cs typeface="Times"/>
              </a:rPr>
              <a:t>in India</a:t>
            </a:r>
          </a:p>
        </p:txBody>
      </p:sp>
      <p:sp>
        <p:nvSpPr>
          <p:cNvPr id="26" name="Rectangle 25"/>
          <p:cNvSpPr/>
          <p:nvPr/>
        </p:nvSpPr>
        <p:spPr bwMode="auto">
          <a:xfrm>
            <a:off x="7604125" y="1935163"/>
            <a:ext cx="619125" cy="284162"/>
          </a:xfrm>
          <a:prstGeom prst="rect">
            <a:avLst/>
          </a:prstGeom>
          <a:pattFill prst="ltDnDiag">
            <a:fgClr>
              <a:srgbClr val="0277B0"/>
            </a:fgClr>
            <a:bgClr>
              <a:prstClr val="white"/>
            </a:bgClr>
          </a:patt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FFFFFF"/>
              </a:solidFill>
              <a:latin typeface="Arial" panose="020B0604020202020204" pitchFamily="34" charset="0"/>
              <a:ea typeface="ＭＳ Ｐゴシック" charset="0"/>
              <a:cs typeface="Times"/>
            </a:endParaRPr>
          </a:p>
        </p:txBody>
      </p:sp>
      <p:sp>
        <p:nvSpPr>
          <p:cNvPr id="15" name="Rectangle 14"/>
          <p:cNvSpPr/>
          <p:nvPr/>
        </p:nvSpPr>
        <p:spPr bwMode="auto">
          <a:xfrm>
            <a:off x="3865563" y="3400425"/>
            <a:ext cx="1958975" cy="276225"/>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chemeClr val="tx1"/>
                </a:solidFill>
                <a:latin typeface="Arial" panose="020B0604020202020204" pitchFamily="34" charset="0"/>
                <a:ea typeface="ＭＳ Ｐゴシック" charset="0"/>
                <a:cs typeface="Times"/>
              </a:rPr>
              <a:t>Plan to Initiate phase I/II</a:t>
            </a:r>
          </a:p>
        </p:txBody>
      </p:sp>
      <p:sp>
        <p:nvSpPr>
          <p:cNvPr id="18" name="Rectangle 17"/>
          <p:cNvSpPr/>
          <p:nvPr/>
        </p:nvSpPr>
        <p:spPr bwMode="auto">
          <a:xfrm>
            <a:off x="3865563" y="4413250"/>
            <a:ext cx="1958975" cy="276225"/>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rgbClr val="FFFFFF"/>
                </a:solidFill>
                <a:latin typeface="Arial" panose="020B0604020202020204" pitchFamily="34" charset="0"/>
                <a:ea typeface="ＭＳ Ｐゴシック" charset="0"/>
                <a:cs typeface="Times"/>
              </a:rPr>
              <a:t>Phase </a:t>
            </a:r>
            <a:r>
              <a:rPr lang="en-US" sz="1200" dirty="0" smtClean="0">
                <a:solidFill>
                  <a:srgbClr val="FFFFFF"/>
                </a:solidFill>
                <a:latin typeface="Arial" panose="020B0604020202020204" pitchFamily="34" charset="0"/>
                <a:ea typeface="ＭＳ Ｐゴシック" charset="0"/>
                <a:cs typeface="Times"/>
              </a:rPr>
              <a:t>I/II on-going</a:t>
            </a:r>
            <a:endParaRPr lang="en-US" sz="1200" dirty="0">
              <a:solidFill>
                <a:srgbClr val="FFFFFF"/>
              </a:solidFill>
              <a:latin typeface="Arial" panose="020B0604020202020204" pitchFamily="34" charset="0"/>
              <a:ea typeface="ＭＳ Ｐゴシック" charset="0"/>
              <a:cs typeface="Times"/>
            </a:endParaRPr>
          </a:p>
        </p:txBody>
      </p:sp>
      <p:sp>
        <p:nvSpPr>
          <p:cNvPr id="16" name="Rectangle 15"/>
          <p:cNvSpPr/>
          <p:nvPr/>
        </p:nvSpPr>
        <p:spPr>
          <a:xfrm>
            <a:off x="3865563" y="4919663"/>
            <a:ext cx="1958975" cy="338137"/>
          </a:xfrm>
          <a:prstGeom prst="rect">
            <a:avLst/>
          </a:prstGeom>
          <a:solidFill>
            <a:srgbClr val="6CBA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schemeClr val="tx1"/>
                </a:solidFill>
                <a:latin typeface="Arial" panose="020B0604020202020204" pitchFamily="34" charset="0"/>
                <a:ea typeface="ＭＳ Ｐゴシック" charset="0"/>
                <a:cs typeface="Times"/>
              </a:rPr>
              <a:t>Plan to initiate phase I/II</a:t>
            </a:r>
          </a:p>
        </p:txBody>
      </p:sp>
      <p:sp>
        <p:nvSpPr>
          <p:cNvPr id="27" name="Rectangle 26"/>
          <p:cNvSpPr/>
          <p:nvPr/>
        </p:nvSpPr>
        <p:spPr bwMode="auto">
          <a:xfrm>
            <a:off x="4946650" y="5489575"/>
            <a:ext cx="254000" cy="282575"/>
          </a:xfrm>
          <a:prstGeom prst="rect">
            <a:avLst/>
          </a:prstGeom>
          <a:pattFill prst="ltDnDiag">
            <a:fgClr>
              <a:srgbClr val="0277B0"/>
            </a:fgClr>
            <a:bgClr>
              <a:prstClr val="white"/>
            </a:bgClr>
          </a:patt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400" dirty="0">
              <a:solidFill>
                <a:srgbClr val="FFFFFF"/>
              </a:solidFill>
              <a:latin typeface="Arial" panose="020B0604020202020204" pitchFamily="34" charset="0"/>
              <a:ea typeface="ＭＳ Ｐゴシック" charset="0"/>
              <a:cs typeface="Times"/>
            </a:endParaRPr>
          </a:p>
        </p:txBody>
      </p:sp>
      <p:sp>
        <p:nvSpPr>
          <p:cNvPr id="48212" name="Rectangle 1"/>
          <p:cNvSpPr>
            <a:spLocks noChangeArrowheads="1"/>
          </p:cNvSpPr>
          <p:nvPr/>
        </p:nvSpPr>
        <p:spPr bwMode="auto">
          <a:xfrm>
            <a:off x="679450" y="6053138"/>
            <a:ext cx="1258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a:solidFill>
                  <a:schemeClr val="bg1"/>
                </a:solidFill>
                <a:latin typeface="Arial" charset="0"/>
              </a:rPr>
              <a:t> Projected 2015</a:t>
            </a:r>
          </a:p>
        </p:txBody>
      </p:sp>
      <p:sp>
        <p:nvSpPr>
          <p:cNvPr id="19" name="Rectangle 18"/>
          <p:cNvSpPr/>
          <p:nvPr/>
        </p:nvSpPr>
        <p:spPr bwMode="auto">
          <a:xfrm>
            <a:off x="3865563" y="3894138"/>
            <a:ext cx="1958975" cy="276225"/>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rgbClr val="FFFFFF"/>
                </a:solidFill>
                <a:latin typeface="Arial" panose="020B0604020202020204" pitchFamily="34" charset="0"/>
                <a:ea typeface="ＭＳ Ｐゴシック" charset="0"/>
                <a:cs typeface="Times"/>
              </a:rPr>
              <a:t>Phase I/II on-going</a:t>
            </a:r>
          </a:p>
        </p:txBody>
      </p:sp>
      <p:sp>
        <p:nvSpPr>
          <p:cNvPr id="20" name="Rectangle 19"/>
          <p:cNvSpPr/>
          <p:nvPr/>
        </p:nvSpPr>
        <p:spPr bwMode="auto">
          <a:xfrm>
            <a:off x="3865563" y="2927350"/>
            <a:ext cx="1958975" cy="276225"/>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sz="1200" dirty="0">
                <a:solidFill>
                  <a:schemeClr val="tx1"/>
                </a:solidFill>
                <a:latin typeface="Arial" panose="020B0604020202020204" pitchFamily="34" charset="0"/>
                <a:ea typeface="ＭＳ Ｐゴシック" charset="0"/>
                <a:cs typeface="Times"/>
              </a:rPr>
              <a:t>Plan to Initiate </a:t>
            </a:r>
            <a:r>
              <a:rPr lang="en-US" sz="1200" dirty="0" smtClean="0">
                <a:solidFill>
                  <a:schemeClr val="tx1"/>
                </a:solidFill>
                <a:latin typeface="Arial" panose="020B0604020202020204" pitchFamily="34" charset="0"/>
                <a:ea typeface="ＭＳ Ｐゴシック" charset="0"/>
                <a:cs typeface="Times"/>
              </a:rPr>
              <a:t>phase I/II</a:t>
            </a:r>
            <a:endParaRPr lang="en-US" sz="1200" dirty="0">
              <a:solidFill>
                <a:schemeClr val="tx1"/>
              </a:solidFill>
              <a:latin typeface="Arial" panose="020B0604020202020204" pitchFamily="34" charset="0"/>
              <a:ea typeface="ＭＳ Ｐゴシック" charset="0"/>
              <a:cs typeface="Times"/>
            </a:endParaRPr>
          </a:p>
        </p:txBody>
      </p:sp>
      <p:sp>
        <p:nvSpPr>
          <p:cNvPr id="21" name="Rounded Rectangle 20"/>
          <p:cNvSpPr/>
          <p:nvPr/>
        </p:nvSpPr>
        <p:spPr>
          <a:xfrm>
            <a:off x="449263" y="1852613"/>
            <a:ext cx="8258175" cy="984250"/>
          </a:xfrm>
          <a:prstGeom prst="roundRect">
            <a:avLst/>
          </a:prstGeom>
          <a:noFill/>
          <a:ln w="381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latin typeface="Arial" panose="020B0604020202020204" pitchFamily="34" charset="0"/>
            </a:endParaRPr>
          </a:p>
        </p:txBody>
      </p:sp>
    </p:spTree>
    <p:extLst>
      <p:ext uri="{BB962C8B-B14F-4D97-AF65-F5344CB8AC3E}">
        <p14:creationId xmlns:p14="http://schemas.microsoft.com/office/powerpoint/2010/main" val="6837215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9888"/>
            <a:ext cx="8229600" cy="1143000"/>
          </a:xfrm>
        </p:spPr>
        <p:txBody>
          <a:bodyPr>
            <a:normAutofit/>
          </a:bodyPr>
          <a:lstStyle/>
          <a:p>
            <a:pPr>
              <a:lnSpc>
                <a:spcPct val="85000"/>
              </a:lnSpc>
            </a:pPr>
            <a:r>
              <a:rPr lang="en-US" b="1" dirty="0"/>
              <a:t>Adoptive T </a:t>
            </a:r>
            <a:r>
              <a:rPr lang="en-US" b="1" dirty="0" smtClean="0"/>
              <a:t>Cell Transfer Using</a:t>
            </a:r>
            <a:br>
              <a:rPr lang="en-US" b="1" dirty="0" smtClean="0"/>
            </a:br>
            <a:r>
              <a:rPr lang="en-US" b="1" dirty="0" smtClean="0"/>
              <a:t>Tumor</a:t>
            </a:r>
            <a:r>
              <a:rPr lang="en-US" b="1" dirty="0"/>
              <a:t>-infiltrating </a:t>
            </a:r>
            <a:r>
              <a:rPr lang="en-US" b="1" dirty="0" smtClean="0"/>
              <a:t>Lymphocytes</a:t>
            </a:r>
            <a:endParaRPr lang="en-US" b="1" dirty="0"/>
          </a:p>
        </p:txBody>
      </p:sp>
      <p:sp>
        <p:nvSpPr>
          <p:cNvPr id="4" name="TextBox 3"/>
          <p:cNvSpPr txBox="1"/>
          <p:nvPr/>
        </p:nvSpPr>
        <p:spPr>
          <a:xfrm>
            <a:off x="342900" y="6424910"/>
            <a:ext cx="4255845" cy="276999"/>
          </a:xfrm>
          <a:prstGeom prst="rect">
            <a:avLst/>
          </a:prstGeom>
          <a:noFill/>
        </p:spPr>
        <p:txBody>
          <a:bodyPr wrap="none" rtlCol="0">
            <a:spAutoFit/>
          </a:bodyPr>
          <a:lstStyle/>
          <a:p>
            <a:r>
              <a:rPr lang="en-US" sz="1200" b="1" dirty="0">
                <a:solidFill>
                  <a:schemeClr val="bg1"/>
                </a:solidFill>
                <a:latin typeface="Arial" panose="020B0604020202020204" pitchFamily="34" charset="0"/>
              </a:rPr>
              <a:t>Rosenberg SA, et al. </a:t>
            </a:r>
            <a:r>
              <a:rPr lang="en-US" sz="1200" b="1" i="1" dirty="0">
                <a:solidFill>
                  <a:schemeClr val="bg1"/>
                </a:solidFill>
                <a:latin typeface="Arial" panose="020B0604020202020204" pitchFamily="34" charset="0"/>
              </a:rPr>
              <a:t>Nat Rev Cancer</a:t>
            </a:r>
            <a:r>
              <a:rPr lang="en-US" sz="1200" b="1" dirty="0">
                <a:solidFill>
                  <a:schemeClr val="bg1"/>
                </a:solidFill>
                <a:latin typeface="Arial" panose="020B0604020202020204" pitchFamily="34" charset="0"/>
              </a:rPr>
              <a:t>. 2008;8(4):299-308.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353" y="1494954"/>
            <a:ext cx="5513294" cy="4859050"/>
          </a:xfrm>
          <a:prstGeom prst="rect">
            <a:avLst/>
          </a:prstGeom>
        </p:spPr>
      </p:pic>
    </p:spTree>
    <p:extLst>
      <p:ext uri="{BB962C8B-B14F-4D97-AF65-F5344CB8AC3E}">
        <p14:creationId xmlns:p14="http://schemas.microsoft.com/office/powerpoint/2010/main" val="9210414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1017070"/>
            <a:ext cx="9144000" cy="1309687"/>
          </a:xfrm>
          <a:prstGeom prst="rect">
            <a:avLst/>
          </a:prstGeom>
        </p:spPr>
        <p:txBody>
          <a:bodyPr anchor="ct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lnSpc>
                <a:spcPct val="85000"/>
              </a:lnSpc>
            </a:pPr>
            <a:r>
              <a:rPr lang="en-US" sz="3600" b="1" dirty="0">
                <a:solidFill>
                  <a:srgbClr val="F09828"/>
                </a:solidFill>
              </a:rPr>
              <a:t>HPV-Targeted Tumor-Infiltrating Lymphocytes for Metastatic Cervical Cancer</a:t>
            </a:r>
          </a:p>
        </p:txBody>
      </p:sp>
      <p:sp>
        <p:nvSpPr>
          <p:cNvPr id="9" name="Subtitle 2"/>
          <p:cNvSpPr txBox="1">
            <a:spLocks/>
          </p:cNvSpPr>
          <p:nvPr/>
        </p:nvSpPr>
        <p:spPr>
          <a:xfrm>
            <a:off x="467985" y="2949573"/>
            <a:ext cx="8205368" cy="1536700"/>
          </a:xfrm>
          <a:prstGeom prst="rect">
            <a:avLst/>
          </a:prstGeom>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spcBef>
                <a:spcPct val="20000"/>
              </a:spcBef>
              <a:buFont typeface="Arial" charset="0"/>
              <a:buNone/>
            </a:pPr>
            <a:r>
              <a:rPr lang="en-US" sz="2000" b="1" dirty="0" err="1" smtClean="0">
                <a:solidFill>
                  <a:schemeClr val="bg1"/>
                </a:solidFill>
              </a:rPr>
              <a:t>Hinrichs</a:t>
            </a:r>
            <a:r>
              <a:rPr lang="en-US" sz="2000" b="1" dirty="0" smtClean="0">
                <a:solidFill>
                  <a:schemeClr val="bg1"/>
                </a:solidFill>
              </a:rPr>
              <a:t> CS,</a:t>
            </a:r>
            <a:r>
              <a:rPr lang="en-US" sz="2000" b="1" dirty="0">
                <a:solidFill>
                  <a:schemeClr val="bg1"/>
                </a:solidFill>
              </a:rPr>
              <a:t> </a:t>
            </a:r>
            <a:r>
              <a:rPr lang="en-US" sz="2000" b="1" dirty="0" err="1" smtClean="0">
                <a:solidFill>
                  <a:schemeClr val="bg1"/>
                </a:solidFill>
              </a:rPr>
              <a:t>Stevanović</a:t>
            </a:r>
            <a:r>
              <a:rPr lang="en-US" sz="2000" b="1" dirty="0" smtClean="0">
                <a:solidFill>
                  <a:schemeClr val="bg1"/>
                </a:solidFill>
              </a:rPr>
              <a:t> S, Draper L, Somerville R, </a:t>
            </a:r>
            <a:r>
              <a:rPr lang="en-US" sz="2000" b="1" dirty="0" err="1" smtClean="0">
                <a:solidFill>
                  <a:schemeClr val="bg1"/>
                </a:solidFill>
              </a:rPr>
              <a:t>Wunderlich</a:t>
            </a:r>
            <a:r>
              <a:rPr lang="en-US" sz="2000" b="1" dirty="0" smtClean="0">
                <a:solidFill>
                  <a:schemeClr val="bg1"/>
                </a:solidFill>
              </a:rPr>
              <a:t> J, </a:t>
            </a:r>
            <a:r>
              <a:rPr lang="en-US" sz="2000" b="1" dirty="0" err="1" smtClean="0">
                <a:solidFill>
                  <a:schemeClr val="bg1"/>
                </a:solidFill>
              </a:rPr>
              <a:t>Restifo</a:t>
            </a:r>
            <a:r>
              <a:rPr lang="en-US" sz="2000" b="1" dirty="0" smtClean="0">
                <a:solidFill>
                  <a:schemeClr val="bg1"/>
                </a:solidFill>
              </a:rPr>
              <a:t> NP, Sherry R, Phan GQ, </a:t>
            </a:r>
            <a:r>
              <a:rPr lang="en-US" sz="2000" b="1" dirty="0" err="1" smtClean="0">
                <a:solidFill>
                  <a:schemeClr val="bg1"/>
                </a:solidFill>
              </a:rPr>
              <a:t>Kammula</a:t>
            </a:r>
            <a:r>
              <a:rPr lang="en-US" sz="2000" b="1" dirty="0" smtClean="0">
                <a:solidFill>
                  <a:schemeClr val="bg1"/>
                </a:solidFill>
              </a:rPr>
              <a:t> US, Yang JC, </a:t>
            </a:r>
            <a:br>
              <a:rPr lang="en-US" sz="2000" b="1" dirty="0" smtClean="0">
                <a:solidFill>
                  <a:schemeClr val="bg1"/>
                </a:solidFill>
              </a:rPr>
            </a:br>
            <a:r>
              <a:rPr lang="en-US" sz="2000" b="1" dirty="0" smtClean="0">
                <a:solidFill>
                  <a:schemeClr val="bg1"/>
                </a:solidFill>
              </a:rPr>
              <a:t>Rosenberg SA </a:t>
            </a:r>
            <a:endParaRPr lang="en-US" sz="2000" b="1" dirty="0">
              <a:solidFill>
                <a:schemeClr val="bg1"/>
              </a:solidFill>
            </a:endParaRPr>
          </a:p>
          <a:p>
            <a:pPr algn="ctr" eaLnBrk="1" hangingPunct="1">
              <a:spcBef>
                <a:spcPct val="20000"/>
              </a:spcBef>
              <a:buFont typeface="Arial" charset="0"/>
              <a:buNone/>
            </a:pPr>
            <a:endParaRPr lang="en-US" sz="2000" b="1" dirty="0" smtClean="0">
              <a:solidFill>
                <a:schemeClr val="bg1"/>
              </a:solidFill>
            </a:endParaRPr>
          </a:p>
          <a:p>
            <a:pPr algn="ctr" eaLnBrk="1" hangingPunct="1">
              <a:spcBef>
                <a:spcPct val="20000"/>
              </a:spcBef>
              <a:buFont typeface="Arial" charset="0"/>
              <a:buNone/>
            </a:pPr>
            <a:endParaRPr lang="en-US" sz="2000" b="1" dirty="0">
              <a:solidFill>
                <a:schemeClr val="bg1"/>
              </a:solidFill>
            </a:endParaRPr>
          </a:p>
          <a:p>
            <a:pPr algn="ctr" eaLnBrk="1" hangingPunct="1">
              <a:spcBef>
                <a:spcPct val="20000"/>
              </a:spcBef>
            </a:pPr>
            <a:r>
              <a:rPr lang="en-US" sz="2000" b="1" dirty="0">
                <a:solidFill>
                  <a:schemeClr val="bg1"/>
                </a:solidFill>
                <a:latin typeface="Arial" panose="020B0604020202020204" pitchFamily="34" charset="0"/>
              </a:rPr>
              <a:t>Presented at: ASCO Annual Meeting 2014</a:t>
            </a:r>
          </a:p>
          <a:p>
            <a:pPr algn="ctr" eaLnBrk="1" hangingPunct="1">
              <a:spcBef>
                <a:spcPct val="20000"/>
              </a:spcBef>
            </a:pPr>
            <a:r>
              <a:rPr lang="en-US" sz="2000" b="1" dirty="0" smtClean="0">
                <a:solidFill>
                  <a:schemeClr val="bg1"/>
                </a:solidFill>
              </a:rPr>
              <a:t>Abstract </a:t>
            </a:r>
            <a:r>
              <a:rPr lang="en-US" sz="2000" b="1" dirty="0">
                <a:solidFill>
                  <a:schemeClr val="bg1"/>
                </a:solidFill>
              </a:rPr>
              <a:t>LBA3008</a:t>
            </a:r>
          </a:p>
        </p:txBody>
      </p:sp>
      <p:pic>
        <p:nvPicPr>
          <p:cNvPr id="7578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85" y="4978399"/>
            <a:ext cx="15859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6398" y="5333999"/>
            <a:ext cx="22066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250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266700" y="339080"/>
            <a:ext cx="8493125" cy="919163"/>
          </a:xfrm>
        </p:spPr>
        <p:txBody>
          <a:bodyPr>
            <a:normAutofit/>
          </a:bodyPr>
          <a:lstStyle/>
          <a:p>
            <a:r>
              <a:rPr lang="en-US" b="1" dirty="0">
                <a:latin typeface="Arial" charset="0"/>
                <a:ea typeface="ＭＳ Ｐゴシック" charset="0"/>
                <a:cs typeface="ＭＳ Ｐゴシック" charset="0"/>
              </a:rPr>
              <a:t>Patient Characteristics</a:t>
            </a:r>
          </a:p>
        </p:txBody>
      </p:sp>
      <p:graphicFrame>
        <p:nvGraphicFramePr>
          <p:cNvPr id="6" name="Content Placeholder 3"/>
          <p:cNvGraphicFramePr>
            <a:graphicFrameLocks noGrp="1"/>
          </p:cNvGraphicFramePr>
          <p:nvPr>
            <p:extLst>
              <p:ext uri="{D42A27DB-BD31-4B8C-83A1-F6EECF244321}">
                <p14:modId xmlns:p14="http://schemas.microsoft.com/office/powerpoint/2010/main" val="1509556207"/>
              </p:ext>
            </p:extLst>
          </p:nvPr>
        </p:nvGraphicFramePr>
        <p:xfrm>
          <a:off x="457200" y="1272208"/>
          <a:ext cx="8302625" cy="4476393"/>
        </p:xfrm>
        <a:graphic>
          <a:graphicData uri="http://schemas.openxmlformats.org/drawingml/2006/table">
            <a:tbl>
              <a:tblPr/>
              <a:tblGrid>
                <a:gridCol w="867839"/>
                <a:gridCol w="426464"/>
                <a:gridCol w="1070633"/>
                <a:gridCol w="890205"/>
                <a:gridCol w="3086644"/>
                <a:gridCol w="551719"/>
                <a:gridCol w="1409121"/>
              </a:tblGrid>
              <a:tr h="498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charset="0"/>
                          <a:cs typeface="Arial" charset="0"/>
                        </a:rPr>
                        <a:t>Patient</a:t>
                      </a:r>
                    </a:p>
                  </a:txBody>
                  <a:tcPr marL="45720" marR="4572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charset="0"/>
                          <a:cs typeface="Arial" charset="0"/>
                        </a:rPr>
                        <a:t>Age</a:t>
                      </a:r>
                    </a:p>
                  </a:txBody>
                  <a:tcPr marL="45720" marR="4572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charset="0"/>
                          <a:cs typeface="Arial" charset="0"/>
                        </a:rPr>
                        <a:t>Histology</a:t>
                      </a:r>
                    </a:p>
                  </a:txBody>
                  <a:tcPr marL="45720" marR="4572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charset="0"/>
                          <a:cs typeface="Arial" charset="0"/>
                        </a:rPr>
                        <a:t>HPV type</a:t>
                      </a:r>
                    </a:p>
                  </a:txBody>
                  <a:tcPr marL="45720" marR="4572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charset="0"/>
                          <a:cs typeface="Arial" charset="0"/>
                        </a:rPr>
                        <a:t>Prior systemic therapy</a:t>
                      </a:r>
                    </a:p>
                  </a:txBody>
                  <a:tcPr marL="45720" marR="4572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charset="0"/>
                          <a:cs typeface="Arial" charset="0"/>
                        </a:rPr>
                        <a:t>Cell dose (x10</a:t>
                      </a:r>
                      <a:r>
                        <a:rPr kumimoji="0" lang="en-US" sz="1200" b="1" i="0" u="none" strike="noStrike" cap="none" normalizeH="0" baseline="30000" dirty="0">
                          <a:ln>
                            <a:noFill/>
                          </a:ln>
                          <a:solidFill>
                            <a:schemeClr val="tx1"/>
                          </a:solidFill>
                          <a:effectLst/>
                          <a:latin typeface="Arial" charset="0"/>
                          <a:ea typeface="ＭＳ Ｐゴシック" charset="0"/>
                          <a:cs typeface="Arial" charset="0"/>
                        </a:rPr>
                        <a:t>9</a:t>
                      </a:r>
                      <a:r>
                        <a:rPr kumimoji="0" lang="en-US" sz="1200" b="1" i="0" u="none" strike="noStrike" cap="none" normalizeH="0" baseline="0" dirty="0">
                          <a:ln>
                            <a:noFill/>
                          </a:ln>
                          <a:solidFill>
                            <a:schemeClr val="tx1"/>
                          </a:solidFill>
                          <a:effectLst/>
                          <a:latin typeface="Arial" charset="0"/>
                          <a:ea typeface="ＭＳ Ｐゴシック" charset="0"/>
                          <a:cs typeface="Arial" charset="0"/>
                        </a:rPr>
                        <a:t>)</a:t>
                      </a:r>
                    </a:p>
                  </a:txBody>
                  <a:tcPr marL="45720" marR="4572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charset="0"/>
                          <a:cs typeface="Arial" charset="0"/>
                        </a:rPr>
                        <a:t>Response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charset="0"/>
                          <a:cs typeface="Arial" charset="0"/>
                        </a:rPr>
                        <a:t>(duration in months)*</a:t>
                      </a:r>
                    </a:p>
                  </a:txBody>
                  <a:tcPr marL="45720" marR="4572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r>
              <a:tr h="5365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1</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30</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Arial" charset="0"/>
                          <a:ea typeface="ＭＳ Ｐゴシック" charset="0"/>
                          <a:cs typeface="Arial" charset="0"/>
                        </a:rPr>
                        <a:t>Adeno</a:t>
                      </a:r>
                      <a:r>
                        <a:rPr kumimoji="0" lang="en-US" sz="1200" b="1" i="0" u="none" strike="noStrike" cap="none" normalizeH="0" baseline="0" dirty="0">
                          <a:ln>
                            <a:noFill/>
                          </a:ln>
                          <a:solidFill>
                            <a:schemeClr val="bg1"/>
                          </a:solidFill>
                          <a:effectLst/>
                          <a:latin typeface="Arial" charset="0"/>
                          <a:ea typeface="ＭＳ Ｐゴシック" charset="0"/>
                          <a:cs typeface="Arial" charset="0"/>
                        </a:rPr>
                        <a:t>-squamous</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HPV-18</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Cisplatin</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101</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PD</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1593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2</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53</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Squamous</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HPV-18</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Cisplatin, paclitaxel, carboplatin, </a:t>
                      </a:r>
                      <a:r>
                        <a:rPr kumimoji="0" lang="en-US" sz="1200" b="1" i="0" u="none" strike="noStrike" cap="none" normalizeH="0" baseline="0" dirty="0" err="1">
                          <a:ln>
                            <a:noFill/>
                          </a:ln>
                          <a:solidFill>
                            <a:schemeClr val="bg1"/>
                          </a:solidFill>
                          <a:effectLst/>
                          <a:latin typeface="Arial" charset="0"/>
                          <a:ea typeface="ＭＳ Ｐゴシック" charset="0"/>
                          <a:cs typeface="Arial" charset="0"/>
                        </a:rPr>
                        <a:t>topotecan</a:t>
                      </a:r>
                      <a:r>
                        <a:rPr kumimoji="0" lang="en-US" sz="1200" b="1" i="0" u="none" strike="noStrike" cap="none" normalizeH="0" baseline="0" dirty="0">
                          <a:ln>
                            <a:noFill/>
                          </a:ln>
                          <a:solidFill>
                            <a:schemeClr val="bg1"/>
                          </a:solidFill>
                          <a:effectLst/>
                          <a:latin typeface="Arial" charset="0"/>
                          <a:ea typeface="ＭＳ Ｐゴシック" charset="0"/>
                          <a:cs typeface="Arial" charset="0"/>
                        </a:rPr>
                        <a:t>, </a:t>
                      </a:r>
                      <a:r>
                        <a:rPr kumimoji="0" lang="en-US" sz="1200" b="1" i="0" u="none" strike="noStrike" cap="none" normalizeH="0" baseline="0" dirty="0" err="1">
                          <a:ln>
                            <a:noFill/>
                          </a:ln>
                          <a:solidFill>
                            <a:schemeClr val="bg1"/>
                          </a:solidFill>
                          <a:effectLst/>
                          <a:latin typeface="Arial" charset="0"/>
                          <a:ea typeface="ＭＳ Ｐゴシック" charset="0"/>
                          <a:cs typeface="Arial" charset="0"/>
                        </a:rPr>
                        <a:t>ixabepilone</a:t>
                      </a:r>
                      <a:r>
                        <a:rPr kumimoji="0" lang="en-US" sz="1200" b="1" i="0" u="none" strike="noStrike" cap="none" normalizeH="0" baseline="0" dirty="0">
                          <a:ln>
                            <a:noFill/>
                          </a:ln>
                          <a:solidFill>
                            <a:schemeClr val="bg1"/>
                          </a:solidFill>
                          <a:effectLst/>
                          <a:latin typeface="Arial" charset="0"/>
                          <a:ea typeface="ＭＳ Ｐゴシック" charset="0"/>
                          <a:cs typeface="Arial" charset="0"/>
                        </a:rPr>
                        <a:t>, phase I trial</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126</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PR (3)</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305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3</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36</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Squamous</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HPV-16</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Arial" charset="0"/>
                          <a:ea typeface="ＭＳ Ｐゴシック" charset="0"/>
                          <a:cs typeface="Arial" charset="0"/>
                        </a:rPr>
                        <a:t>Bleomycin</a:t>
                      </a:r>
                      <a:r>
                        <a:rPr kumimoji="0" lang="en-US" sz="1200" b="1" i="0" u="none" strike="noStrike" cap="none" normalizeH="0" baseline="0" dirty="0">
                          <a:ln>
                            <a:noFill/>
                          </a:ln>
                          <a:solidFill>
                            <a:schemeClr val="bg1"/>
                          </a:solidFill>
                          <a:effectLst/>
                          <a:latin typeface="Arial" charset="0"/>
                          <a:ea typeface="ＭＳ Ｐゴシック" charset="0"/>
                          <a:cs typeface="Arial" charset="0"/>
                        </a:rPr>
                        <a:t>, vincristine, cisplatin, gemcitabine,  </a:t>
                      </a:r>
                      <a:r>
                        <a:rPr kumimoji="0" lang="en-US" sz="1200" b="1" i="0" u="none" strike="noStrike" cap="none" normalizeH="0" baseline="0" dirty="0" err="1">
                          <a:ln>
                            <a:noFill/>
                          </a:ln>
                          <a:solidFill>
                            <a:schemeClr val="bg1"/>
                          </a:solidFill>
                          <a:effectLst/>
                          <a:latin typeface="Arial" charset="0"/>
                          <a:ea typeface="ＭＳ Ｐゴシック" charset="0"/>
                          <a:cs typeface="Arial" charset="0"/>
                        </a:rPr>
                        <a:t>topotecan</a:t>
                      </a:r>
                      <a:r>
                        <a:rPr kumimoji="0" lang="en-US" sz="1200" b="1" i="0" u="none" strike="noStrike" cap="none" normalizeH="0" baseline="0" dirty="0">
                          <a:ln>
                            <a:noFill/>
                          </a:ln>
                          <a:solidFill>
                            <a:schemeClr val="bg1"/>
                          </a:solidFill>
                          <a:effectLst/>
                          <a:latin typeface="Arial" charset="0"/>
                          <a:ea typeface="ＭＳ Ｐゴシック" charset="0"/>
                          <a:cs typeface="Arial" charset="0"/>
                        </a:rPr>
                        <a:t>, paclitaxel</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152</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CR (22+)</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4</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55</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Squamous</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HPV-16</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Carboplatin, 5-FU, </a:t>
                      </a:r>
                      <a:r>
                        <a:rPr kumimoji="0" lang="en-US" sz="1200" b="1" i="0" u="none" strike="noStrike" cap="none" normalizeH="0" baseline="0" dirty="0" err="1">
                          <a:ln>
                            <a:noFill/>
                          </a:ln>
                          <a:solidFill>
                            <a:schemeClr val="bg1"/>
                          </a:solidFill>
                          <a:effectLst/>
                          <a:latin typeface="Arial" charset="0"/>
                          <a:ea typeface="ＭＳ Ｐゴシック" charset="0"/>
                          <a:cs typeface="Arial" charset="0"/>
                        </a:rPr>
                        <a:t>irinotecan</a:t>
                      </a:r>
                      <a:endParaRPr kumimoji="0" lang="en-US" sz="1200" b="1" i="0" u="none" strike="noStrike" cap="none" normalizeH="0" baseline="0" dirty="0">
                        <a:ln>
                          <a:noFill/>
                        </a:ln>
                        <a:solidFill>
                          <a:schemeClr val="bg1"/>
                        </a:solidFill>
                        <a:effectLst/>
                        <a:latin typeface="Arial" charset="0"/>
                        <a:ea typeface="ＭＳ Ｐゴシック" charset="0"/>
                        <a:cs typeface="Arial" charset="0"/>
                      </a:endParaRP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80</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PD</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9178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5</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44</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Squamous</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ea typeface="ＭＳ Ｐゴシック" charset="0"/>
                          <a:cs typeface="Arial" charset="0"/>
                        </a:rPr>
                        <a:t>HPV-18</a:t>
                      </a:r>
                      <a:endParaRPr kumimoji="0" lang="en-US" sz="1200" b="1" i="0" u="none" strike="noStrike" cap="none" normalizeH="0" baseline="0" dirty="0">
                        <a:ln>
                          <a:noFill/>
                        </a:ln>
                        <a:solidFill>
                          <a:schemeClr val="bg1"/>
                        </a:solidFill>
                        <a:effectLst/>
                        <a:latin typeface="Arial" charset="0"/>
                        <a:ea typeface="ＭＳ Ｐゴシック" charset="0"/>
                        <a:cs typeface="Arial" charset="0"/>
                      </a:endParaRP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Cisplatin</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90</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PD</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9745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6</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36</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a:ln>
                            <a:noFill/>
                          </a:ln>
                          <a:solidFill>
                            <a:schemeClr val="bg1"/>
                          </a:solidFill>
                          <a:effectLst/>
                          <a:latin typeface="Arial" charset="0"/>
                          <a:ea typeface="ＭＳ Ｐゴシック" charset="0"/>
                          <a:cs typeface="Arial" charset="0"/>
                        </a:rPr>
                        <a:t>Adeno</a:t>
                      </a:r>
                      <a:endParaRPr kumimoji="0" lang="en-US" sz="1200" b="1" i="0" u="none" strike="noStrike" cap="none" normalizeH="0" baseline="0" dirty="0">
                        <a:ln>
                          <a:noFill/>
                        </a:ln>
                        <a:solidFill>
                          <a:schemeClr val="bg1"/>
                        </a:solidFill>
                        <a:effectLst/>
                        <a:latin typeface="Arial" charset="0"/>
                        <a:ea typeface="ＭＳ Ｐゴシック" charset="0"/>
                        <a:cs typeface="Arial" charset="0"/>
                      </a:endParaRP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ea typeface="ＭＳ Ｐゴシック" charset="0"/>
                          <a:cs typeface="Arial" charset="0"/>
                        </a:rPr>
                        <a:t>HPV-18</a:t>
                      </a:r>
                      <a:endParaRPr kumimoji="0" lang="en-US" sz="1200" b="1" i="0" u="none" strike="noStrike" cap="none" normalizeH="0" baseline="0" dirty="0">
                        <a:ln>
                          <a:noFill/>
                        </a:ln>
                        <a:solidFill>
                          <a:schemeClr val="bg1"/>
                        </a:solidFill>
                        <a:effectLst/>
                        <a:latin typeface="Arial" charset="0"/>
                        <a:ea typeface="ＭＳ Ｐゴシック" charset="0"/>
                        <a:cs typeface="Arial" charset="0"/>
                      </a:endParaRP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Cisplatin</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75</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CR (15+)</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778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7</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59</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Adeno</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HPV-18</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bg1"/>
                        </a:solidFill>
                        <a:effectLst/>
                        <a:latin typeface="Arial" charset="0"/>
                        <a:ea typeface="ＭＳ Ｐゴシック" charset="0"/>
                        <a:cs typeface="Arial" charset="0"/>
                      </a:endParaRP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Cisplatin, carboplatin, paclitaxel, </a:t>
                      </a:r>
                      <a:r>
                        <a:rPr kumimoji="0" lang="en-US" sz="1200" b="1" i="0" u="none" strike="noStrike" cap="none" normalizeH="0" baseline="0" dirty="0" err="1">
                          <a:ln>
                            <a:noFill/>
                          </a:ln>
                          <a:solidFill>
                            <a:schemeClr val="bg1"/>
                          </a:solidFill>
                          <a:effectLst/>
                          <a:latin typeface="Arial" charset="0"/>
                          <a:ea typeface="ＭＳ Ｐゴシック" charset="0"/>
                          <a:cs typeface="Arial" charset="0"/>
                        </a:rPr>
                        <a:t>bevacizumab</a:t>
                      </a:r>
                      <a:endParaRPr kumimoji="0" lang="en-US" sz="1200" b="1" i="0" u="none" strike="noStrike" cap="none" normalizeH="0" baseline="0" dirty="0">
                        <a:ln>
                          <a:noFill/>
                        </a:ln>
                        <a:solidFill>
                          <a:schemeClr val="bg1"/>
                        </a:solidFill>
                        <a:effectLst/>
                        <a:latin typeface="Arial" charset="0"/>
                        <a:ea typeface="ＭＳ Ｐゴシック" charset="0"/>
                        <a:cs typeface="Arial" charset="0"/>
                      </a:endParaRP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33</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PD</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57188">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8</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31</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Adeno-squamous</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HPV-18</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Cisplatin, paclitaxel</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46</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PD</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44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9</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37</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Adeno</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HPV-18</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Carboplatin, paclitaxel, ipilimumab</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chemeClr val="bg1"/>
                          </a:solidFill>
                          <a:effectLst/>
                          <a:latin typeface="Arial" charset="0"/>
                          <a:ea typeface="ＭＳ Ｐゴシック" charset="0"/>
                          <a:cs typeface="Arial" charset="0"/>
                        </a:rPr>
                        <a:t>70</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PD</a:t>
                      </a:r>
                    </a:p>
                  </a:txBody>
                  <a:tcPr marL="45720" marR="4572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0">
                <a:tc gridSpan="7">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bg1"/>
                          </a:solidFill>
                          <a:effectLst/>
                          <a:latin typeface="Arial" charset="0"/>
                          <a:ea typeface="ＭＳ Ｐゴシック" charset="0"/>
                          <a:cs typeface="Arial" charset="0"/>
                        </a:rPr>
                        <a:t>* Duration measured in months from cell </a:t>
                      </a:r>
                      <a:r>
                        <a:rPr kumimoji="0" lang="en-US" sz="1200" b="1" i="0" u="none" strike="noStrike" cap="none" normalizeH="0" baseline="0" dirty="0" smtClean="0">
                          <a:ln>
                            <a:noFill/>
                          </a:ln>
                          <a:solidFill>
                            <a:schemeClr val="bg1"/>
                          </a:solidFill>
                          <a:effectLst/>
                          <a:latin typeface="Arial" charset="0"/>
                          <a:ea typeface="ＭＳ Ｐゴシック" charset="0"/>
                          <a:cs typeface="Arial" charset="0"/>
                        </a:rPr>
                        <a:t>infusion</a:t>
                      </a:r>
                      <a:endParaRPr kumimoji="0" lang="en-US" sz="1200" b="1" i="0" u="none" strike="noStrike" cap="none" normalizeH="0" baseline="0" dirty="0">
                        <a:ln>
                          <a:noFill/>
                        </a:ln>
                        <a:solidFill>
                          <a:schemeClr val="bg1"/>
                        </a:solidFill>
                        <a:effectLst/>
                        <a:latin typeface="Arial" charset="0"/>
                        <a:ea typeface="ＭＳ Ｐゴシック" charset="0"/>
                        <a:cs typeface="Arial" charset="0"/>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5" name="Rectangle 4"/>
          <p:cNvSpPr/>
          <p:nvPr/>
        </p:nvSpPr>
        <p:spPr>
          <a:xfrm>
            <a:off x="337960" y="6429612"/>
            <a:ext cx="6728883" cy="276999"/>
          </a:xfrm>
          <a:prstGeom prst="rect">
            <a:avLst/>
          </a:prstGeom>
        </p:spPr>
        <p:txBody>
          <a:bodyPr wrap="square">
            <a:spAutoFit/>
          </a:bodyPr>
          <a:lstStyle/>
          <a:p>
            <a:r>
              <a:rPr lang="en-US" sz="1200" b="1" dirty="0" err="1" smtClean="0">
                <a:solidFill>
                  <a:schemeClr val="bg1"/>
                </a:solidFill>
                <a:latin typeface="Arial" panose="020B0604020202020204" pitchFamily="34" charset="0"/>
                <a:cs typeface="Arial" panose="020B0604020202020204" pitchFamily="34" charset="0"/>
              </a:rPr>
              <a:t>Hinrichs</a:t>
            </a:r>
            <a:r>
              <a:rPr lang="en-US" sz="1200" b="1" dirty="0" smtClean="0">
                <a:solidFill>
                  <a:schemeClr val="bg1"/>
                </a:solidFill>
                <a:latin typeface="Arial" panose="020B0604020202020204" pitchFamily="34" charset="0"/>
                <a:cs typeface="Arial" panose="020B0604020202020204" pitchFamily="34" charset="0"/>
              </a:rPr>
              <a:t> CS, et al. </a:t>
            </a:r>
            <a:r>
              <a:rPr lang="en-US" sz="1200" b="1" i="1" dirty="0" smtClean="0">
                <a:solidFill>
                  <a:schemeClr val="bg1"/>
                </a:solidFill>
                <a:latin typeface="Arial" panose="020B0604020202020204" pitchFamily="34" charset="0"/>
                <a:cs typeface="Arial" panose="020B0604020202020204" pitchFamily="34" charset="0"/>
              </a:rPr>
              <a:t>J </a:t>
            </a:r>
            <a:r>
              <a:rPr lang="en-US" sz="1200" b="1" i="1" dirty="0" err="1" smtClean="0">
                <a:solidFill>
                  <a:schemeClr val="bg1"/>
                </a:solidFill>
                <a:latin typeface="Arial" panose="020B0604020202020204" pitchFamily="34" charset="0"/>
                <a:cs typeface="Arial" panose="020B0604020202020204" pitchFamily="34" charset="0"/>
              </a:rPr>
              <a:t>Clin</a:t>
            </a:r>
            <a:r>
              <a:rPr lang="en-US" sz="1200" b="1" i="1" dirty="0" smtClean="0">
                <a:solidFill>
                  <a:schemeClr val="bg1"/>
                </a:solidFill>
                <a:latin typeface="Arial" panose="020B0604020202020204" pitchFamily="34" charset="0"/>
                <a:cs typeface="Arial" panose="020B0604020202020204" pitchFamily="34" charset="0"/>
              </a:rPr>
              <a:t> </a:t>
            </a:r>
            <a:r>
              <a:rPr lang="en-US" sz="1200" b="1" i="1" dirty="0" err="1" smtClean="0">
                <a:solidFill>
                  <a:schemeClr val="bg1"/>
                </a:solidFill>
                <a:latin typeface="Arial" panose="020B0604020202020204" pitchFamily="34" charset="0"/>
                <a:cs typeface="Arial" panose="020B0604020202020204" pitchFamily="34" charset="0"/>
              </a:rPr>
              <a:t>Oncol</a:t>
            </a:r>
            <a:r>
              <a:rPr lang="en-US" sz="1200" b="1" dirty="0" smtClean="0">
                <a:solidFill>
                  <a:schemeClr val="bg1"/>
                </a:solidFill>
                <a:latin typeface="Arial" panose="020B0604020202020204" pitchFamily="34" charset="0"/>
                <a:cs typeface="Arial" panose="020B0604020202020204" pitchFamily="34" charset="0"/>
              </a:rPr>
              <a:t>. </a:t>
            </a:r>
            <a:r>
              <a:rPr lang="en-US" sz="1200" b="1" dirty="0">
                <a:solidFill>
                  <a:schemeClr val="bg1"/>
                </a:solidFill>
                <a:latin typeface="Arial" panose="020B0604020202020204" pitchFamily="34" charset="0"/>
                <a:cs typeface="Arial" panose="020B0604020202020204" pitchFamily="34" charset="0"/>
              </a:rPr>
              <a:t>. 2014;32(5s): Abstract </a:t>
            </a:r>
            <a:r>
              <a:rPr lang="en-US" sz="1200" b="1" dirty="0" smtClean="0">
                <a:solidFill>
                  <a:schemeClr val="bg1"/>
                </a:solidFill>
                <a:latin typeface="Arial" panose="020B0604020202020204" pitchFamily="34" charset="0"/>
                <a:cs typeface="Arial" panose="020B0604020202020204" pitchFamily="34" charset="0"/>
              </a:rPr>
              <a:t>LBA3008</a:t>
            </a:r>
            <a:r>
              <a:rPr lang="en-US" sz="1200" b="1"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926589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2774"/>
            <a:ext cx="8229600" cy="1143000"/>
          </a:xfrm>
        </p:spPr>
        <p:txBody>
          <a:bodyPr>
            <a:normAutofit/>
          </a:bodyPr>
          <a:lstStyle/>
          <a:p>
            <a:pPr>
              <a:lnSpc>
                <a:spcPct val="85000"/>
              </a:lnSpc>
            </a:pPr>
            <a:r>
              <a:rPr lang="en-US" b="1" dirty="0" smtClean="0"/>
              <a:t>Checkpoint Inhibition:</a:t>
            </a:r>
            <a:br>
              <a:rPr lang="en-US" b="1" dirty="0" smtClean="0"/>
            </a:br>
            <a:r>
              <a:rPr lang="en-US" b="1" dirty="0" smtClean="0"/>
              <a:t>Overcoming </a:t>
            </a:r>
            <a:r>
              <a:rPr lang="en-US" b="1" dirty="0"/>
              <a:t>I</a:t>
            </a:r>
            <a:r>
              <a:rPr lang="en-US" b="1" dirty="0" smtClean="0"/>
              <a:t>mmune Tolerance</a:t>
            </a:r>
            <a:endParaRPr lang="en-US" b="1" dirty="0"/>
          </a:p>
        </p:txBody>
      </p:sp>
      <p:pic>
        <p:nvPicPr>
          <p:cNvPr id="3" name="Picture 2"/>
          <p:cNvPicPr>
            <a:picLocks noChangeAspect="1"/>
          </p:cNvPicPr>
          <p:nvPr/>
        </p:nvPicPr>
        <p:blipFill rotWithShape="1">
          <a:blip r:embed="rId2"/>
          <a:srcRect t="-2414" b="1"/>
          <a:stretch/>
        </p:blipFill>
        <p:spPr>
          <a:xfrm>
            <a:off x="1066662" y="1457065"/>
            <a:ext cx="7218357" cy="4757939"/>
          </a:xfrm>
          <a:prstGeom prst="rect">
            <a:avLst/>
          </a:prstGeom>
          <a:solidFill>
            <a:schemeClr val="bg1"/>
          </a:solidFill>
        </p:spPr>
      </p:pic>
      <p:sp>
        <p:nvSpPr>
          <p:cNvPr id="5" name="Rectangle 4"/>
          <p:cNvSpPr/>
          <p:nvPr/>
        </p:nvSpPr>
        <p:spPr>
          <a:xfrm>
            <a:off x="337960" y="6360337"/>
            <a:ext cx="8806040" cy="461665"/>
          </a:xfrm>
          <a:prstGeom prst="rect">
            <a:avLst/>
          </a:prstGeom>
        </p:spPr>
        <p:txBody>
          <a:bodyPr wrap="square">
            <a:spAutoFit/>
          </a:bodyPr>
          <a:lstStyle/>
          <a:p>
            <a:r>
              <a:rPr lang="en-US" sz="1200" b="1" dirty="0" err="1" smtClean="0">
                <a:solidFill>
                  <a:schemeClr val="bg1"/>
                </a:solidFill>
                <a:latin typeface="Arial" panose="020B0604020202020204" pitchFamily="34" charset="0"/>
                <a:cs typeface="Arial" panose="020B0604020202020204" pitchFamily="34" charset="0"/>
              </a:rPr>
              <a:t>Lebbe</a:t>
            </a:r>
            <a:r>
              <a:rPr lang="en-US" sz="1200" b="1" dirty="0" smtClean="0">
                <a:solidFill>
                  <a:schemeClr val="bg1"/>
                </a:solidFill>
                <a:latin typeface="Arial" panose="020B0604020202020204" pitchFamily="34" charset="0"/>
                <a:cs typeface="Arial" panose="020B0604020202020204" pitchFamily="34" charset="0"/>
              </a:rPr>
              <a:t> C, et al. Presented </a:t>
            </a:r>
            <a:r>
              <a:rPr lang="en-US" sz="1200" b="1" dirty="0">
                <a:solidFill>
                  <a:schemeClr val="bg1"/>
                </a:solidFill>
                <a:latin typeface="Arial" panose="020B0604020202020204" pitchFamily="34" charset="0"/>
                <a:cs typeface="Arial" panose="020B0604020202020204" pitchFamily="34" charset="0"/>
              </a:rPr>
              <a:t>at: 33rd European Society for Medical Oncology Congress; September </a:t>
            </a:r>
            <a:r>
              <a:rPr lang="en-US" sz="1200" b="1" dirty="0" smtClean="0">
                <a:solidFill>
                  <a:schemeClr val="bg1"/>
                </a:solidFill>
                <a:latin typeface="Arial" panose="020B0604020202020204" pitchFamily="34" charset="0"/>
                <a:cs typeface="Arial" panose="020B0604020202020204" pitchFamily="34" charset="0"/>
              </a:rPr>
              <a:t>12-16</a:t>
            </a:r>
            <a:r>
              <a:rPr lang="en-US" sz="1200" b="1" dirty="0">
                <a:solidFill>
                  <a:schemeClr val="bg1"/>
                </a:solidFill>
                <a:latin typeface="Arial" panose="020B0604020202020204" pitchFamily="34" charset="0"/>
                <a:cs typeface="Arial" panose="020B0604020202020204" pitchFamily="34" charset="0"/>
              </a:rPr>
              <a:t>, 2008; Stockholm, Sweden. </a:t>
            </a:r>
          </a:p>
        </p:txBody>
      </p:sp>
    </p:spTree>
    <p:extLst>
      <p:ext uri="{BB962C8B-B14F-4D97-AF65-F5344CB8AC3E}">
        <p14:creationId xmlns:p14="http://schemas.microsoft.com/office/powerpoint/2010/main" val="20518978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451"/>
            <a:ext cx="8229600" cy="1940998"/>
          </a:xfrm>
        </p:spPr>
        <p:txBody>
          <a:bodyPr>
            <a:normAutofit/>
          </a:bodyPr>
          <a:lstStyle/>
          <a:p>
            <a:pPr>
              <a:lnSpc>
                <a:spcPct val="85000"/>
              </a:lnSpc>
            </a:pPr>
            <a:r>
              <a:rPr lang="en-US" sz="2400" b="1" dirty="0" smtClean="0"/>
              <a:t>Monoclonal Antibodies Directed Against </a:t>
            </a:r>
            <a:r>
              <a:rPr lang="en-US" sz="2400" b="1" dirty="0"/>
              <a:t>PD-1, or </a:t>
            </a:r>
            <a:r>
              <a:rPr lang="en-US" sz="2400" dirty="0"/>
              <a:t>I</a:t>
            </a:r>
            <a:r>
              <a:rPr lang="en-US" sz="2400" b="1" dirty="0" smtClean="0"/>
              <a:t>ts Ligands</a:t>
            </a:r>
            <a:r>
              <a:rPr lang="en-US" sz="2400" b="1" dirty="0"/>
              <a:t>, </a:t>
            </a:r>
            <a:r>
              <a:rPr lang="en-US" sz="2400" b="1" dirty="0" smtClean="0"/>
              <a:t>Promote </a:t>
            </a:r>
            <a:r>
              <a:rPr lang="en-US" sz="2400" b="1" dirty="0"/>
              <a:t>T cell </a:t>
            </a:r>
            <a:r>
              <a:rPr lang="en-US" sz="2400" b="1" dirty="0" smtClean="0"/>
              <a:t>Activation </a:t>
            </a:r>
            <a:r>
              <a:rPr lang="en-US" sz="2400" b="1" dirty="0"/>
              <a:t>by </a:t>
            </a:r>
            <a:r>
              <a:rPr lang="en-US" sz="2400" b="1" dirty="0" smtClean="0"/>
              <a:t>Shifting </a:t>
            </a:r>
            <a:r>
              <a:rPr lang="en-US" sz="2400" b="1" dirty="0"/>
              <a:t>the </a:t>
            </a:r>
            <a:r>
              <a:rPr lang="en-US" sz="2400" b="1" dirty="0" smtClean="0"/>
              <a:t>Balance </a:t>
            </a:r>
            <a:r>
              <a:rPr lang="en-US" sz="2400" b="1" dirty="0"/>
              <a:t>of </a:t>
            </a:r>
            <a:r>
              <a:rPr lang="en-US" sz="2400" b="1" dirty="0" smtClean="0"/>
              <a:t>Signals Delivered </a:t>
            </a:r>
            <a:r>
              <a:rPr lang="en-US" sz="2400" b="1" dirty="0"/>
              <a:t>by the DC from </a:t>
            </a:r>
            <a:r>
              <a:rPr lang="en-US" sz="2400" b="1" dirty="0" smtClean="0"/>
              <a:t>Suppressive </a:t>
            </a:r>
            <a:r>
              <a:rPr lang="en-US" sz="2400" b="1" dirty="0"/>
              <a:t>to </a:t>
            </a:r>
            <a:r>
              <a:rPr lang="en-US" sz="2400" b="1" dirty="0" smtClean="0"/>
              <a:t>Activating</a:t>
            </a:r>
            <a:endParaRPr lang="en-US" sz="2400" b="1" dirty="0"/>
          </a:p>
        </p:txBody>
      </p:sp>
      <p:pic>
        <p:nvPicPr>
          <p:cNvPr id="3" name="Picture 2"/>
          <p:cNvPicPr>
            <a:picLocks noChangeAspect="1"/>
          </p:cNvPicPr>
          <p:nvPr/>
        </p:nvPicPr>
        <p:blipFill>
          <a:blip r:embed="rId2"/>
          <a:stretch>
            <a:fillRect/>
          </a:stretch>
        </p:blipFill>
        <p:spPr>
          <a:xfrm>
            <a:off x="2054773" y="1862051"/>
            <a:ext cx="5034454" cy="4566133"/>
          </a:xfrm>
          <a:prstGeom prst="rect">
            <a:avLst/>
          </a:prstGeom>
          <a:solidFill>
            <a:schemeClr val="bg1"/>
          </a:solidFill>
        </p:spPr>
      </p:pic>
      <p:sp>
        <p:nvSpPr>
          <p:cNvPr id="5" name="TextBox 4"/>
          <p:cNvSpPr txBox="1"/>
          <p:nvPr/>
        </p:nvSpPr>
        <p:spPr>
          <a:xfrm>
            <a:off x="342900" y="6428601"/>
            <a:ext cx="4180953" cy="276999"/>
          </a:xfrm>
          <a:prstGeom prst="rect">
            <a:avLst/>
          </a:prstGeom>
          <a:noFill/>
        </p:spPr>
        <p:txBody>
          <a:bodyPr wrap="none" rtlCol="0">
            <a:spAutoFit/>
          </a:bodyPr>
          <a:lstStyle/>
          <a:p>
            <a:r>
              <a:rPr lang="en-US" sz="1200" b="1" dirty="0" err="1" smtClean="0">
                <a:solidFill>
                  <a:schemeClr val="bg1"/>
                </a:solidFill>
                <a:latin typeface="Arial" panose="020B0604020202020204" pitchFamily="34" charset="0"/>
              </a:rPr>
              <a:t>Eskander</a:t>
            </a:r>
            <a:r>
              <a:rPr lang="en-US" sz="1200" b="1" dirty="0" smtClean="0">
                <a:solidFill>
                  <a:schemeClr val="bg1"/>
                </a:solidFill>
                <a:latin typeface="Arial" panose="020B0604020202020204" pitchFamily="34" charset="0"/>
              </a:rPr>
              <a:t> RN, et al. </a:t>
            </a:r>
            <a:r>
              <a:rPr lang="en-US" sz="1200" b="1" i="1" dirty="0" smtClean="0">
                <a:solidFill>
                  <a:schemeClr val="bg1"/>
                </a:solidFill>
                <a:latin typeface="Arial" panose="020B0604020202020204" pitchFamily="34" charset="0"/>
              </a:rPr>
              <a:t>Clinical Therapeutics</a:t>
            </a:r>
            <a:r>
              <a:rPr lang="en-US" sz="1200" b="1" dirty="0" smtClean="0">
                <a:solidFill>
                  <a:schemeClr val="bg1"/>
                </a:solidFill>
                <a:latin typeface="Arial" panose="020B0604020202020204" pitchFamily="34" charset="0"/>
              </a:rPr>
              <a:t>. 2015;37(1).</a:t>
            </a:r>
            <a:endParaRPr lang="en-US" sz="12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3580157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a:xfrm>
            <a:off x="0" y="365231"/>
            <a:ext cx="9225280" cy="1143000"/>
          </a:xfrm>
        </p:spPr>
        <p:txBody>
          <a:bodyPr>
            <a:normAutofit/>
          </a:bodyPr>
          <a:lstStyle/>
          <a:p>
            <a:pPr>
              <a:lnSpc>
                <a:spcPct val="85000"/>
              </a:lnSpc>
            </a:pPr>
            <a:r>
              <a:rPr lang="en-GB" dirty="0" smtClean="0"/>
              <a:t>Recurrent and Metastatic </a:t>
            </a:r>
            <a:br>
              <a:rPr lang="en-GB" dirty="0" smtClean="0"/>
            </a:br>
            <a:r>
              <a:rPr lang="en-GB" dirty="0" smtClean="0"/>
              <a:t>Cervical Cancer</a:t>
            </a:r>
          </a:p>
        </p:txBody>
      </p:sp>
      <p:sp>
        <p:nvSpPr>
          <p:cNvPr id="9" name="Rectangle 3"/>
          <p:cNvSpPr>
            <a:spLocks noGrp="1"/>
          </p:cNvSpPr>
          <p:nvPr>
            <p:ph type="body" idx="1"/>
          </p:nvPr>
        </p:nvSpPr>
        <p:spPr>
          <a:xfrm>
            <a:off x="457200" y="1529601"/>
            <a:ext cx="8686800" cy="4525963"/>
          </a:xfrm>
        </p:spPr>
        <p:txBody>
          <a:bodyPr>
            <a:normAutofit/>
          </a:bodyPr>
          <a:lstStyle/>
          <a:p>
            <a:pPr marL="180975" indent="-180975">
              <a:buClr>
                <a:srgbClr val="F09828"/>
              </a:buClr>
            </a:pPr>
            <a:r>
              <a:rPr lang="en-US" sz="1700" b="1" dirty="0" smtClean="0"/>
              <a:t>Cisplatin (Cis) 50 mg/m2 plus paclitaxel (Pac) 135 mg/m2 standard therapy</a:t>
            </a:r>
          </a:p>
          <a:p>
            <a:pPr marL="361950" lvl="1" indent="-180975">
              <a:buClr>
                <a:srgbClr val="F09828"/>
              </a:buClr>
            </a:pPr>
            <a:r>
              <a:rPr lang="en-US" sz="1700" b="1" dirty="0" smtClean="0"/>
              <a:t>Median overall survival (OS) ≤12 months</a:t>
            </a:r>
          </a:p>
          <a:p>
            <a:pPr marL="180975" indent="-180975">
              <a:spcBef>
                <a:spcPts val="1200"/>
              </a:spcBef>
              <a:buClr>
                <a:srgbClr val="F09828"/>
              </a:buClr>
            </a:pPr>
            <a:r>
              <a:rPr lang="en-US" sz="1700" b="1" dirty="0" smtClean="0"/>
              <a:t>Majority of patients with recurrent cervical cancer treated with </a:t>
            </a:r>
            <a:br>
              <a:rPr lang="en-US" sz="1700" b="1" dirty="0" smtClean="0"/>
            </a:br>
            <a:r>
              <a:rPr lang="en-US" sz="1700" b="1" dirty="0" smtClean="0"/>
              <a:t>cisplatin-based </a:t>
            </a:r>
            <a:r>
              <a:rPr lang="en-US" sz="1700" b="1" dirty="0" err="1" smtClean="0"/>
              <a:t>chemoradiation</a:t>
            </a:r>
            <a:r>
              <a:rPr lang="en-US" sz="1700" b="1" dirty="0" smtClean="0"/>
              <a:t> for locally advanced disease (1999 onwards)</a:t>
            </a:r>
          </a:p>
          <a:p>
            <a:pPr marL="361950" lvl="1" indent="-180975">
              <a:buClr>
                <a:srgbClr val="F09828"/>
              </a:buClr>
            </a:pPr>
            <a:r>
              <a:rPr lang="en-US" sz="1700" b="1" dirty="0" smtClean="0"/>
              <a:t>Concern that acquired drug resistance may make platinum-based therapies less effective for recurrent cervical cancer</a:t>
            </a:r>
          </a:p>
          <a:p>
            <a:pPr marL="180975" indent="-180975">
              <a:spcBef>
                <a:spcPts val="1200"/>
              </a:spcBef>
              <a:buClr>
                <a:srgbClr val="F09828"/>
              </a:buClr>
            </a:pPr>
            <a:r>
              <a:rPr lang="en-US" sz="1800" b="1" dirty="0"/>
              <a:t>Gynecologic Oncology Group </a:t>
            </a:r>
            <a:r>
              <a:rPr lang="en-US" sz="1800" b="1" dirty="0" smtClean="0"/>
              <a:t>(</a:t>
            </a:r>
            <a:r>
              <a:rPr lang="en-US" sz="1700" b="1" dirty="0" smtClean="0"/>
              <a:t>GOG) 204 (2009)*</a:t>
            </a:r>
          </a:p>
          <a:p>
            <a:pPr marL="361950" lvl="1" indent="-180975">
              <a:buClr>
                <a:srgbClr val="F09828"/>
              </a:buClr>
            </a:pPr>
            <a:r>
              <a:rPr lang="en-US" sz="1700" b="1" dirty="0" smtClean="0"/>
              <a:t>Phase III randomized trial of 4 platinum-based chemotherapy doublets</a:t>
            </a:r>
          </a:p>
          <a:p>
            <a:pPr marL="361950" lvl="1" indent="-180975">
              <a:buClr>
                <a:srgbClr val="F09828"/>
              </a:buClr>
            </a:pPr>
            <a:r>
              <a:rPr lang="en-US" sz="1700" b="1" dirty="0" smtClean="0"/>
              <a:t>Closed for futility</a:t>
            </a:r>
          </a:p>
          <a:p>
            <a:pPr marL="361950" lvl="1" indent="-180975">
              <a:buClr>
                <a:srgbClr val="F09828"/>
              </a:buClr>
            </a:pPr>
            <a:r>
              <a:rPr lang="en-US" sz="1700" b="1" dirty="0" smtClean="0"/>
              <a:t>Cisplatin plus paclitaxel remained standard </a:t>
            </a:r>
          </a:p>
          <a:p>
            <a:pPr marL="361950" lvl="1" indent="-180975">
              <a:buClr>
                <a:srgbClr val="F09828"/>
              </a:buClr>
            </a:pPr>
            <a:r>
              <a:rPr lang="en-US" sz="1700" b="1" dirty="0" smtClean="0"/>
              <a:t>New therapeutic options needed</a:t>
            </a:r>
          </a:p>
          <a:p>
            <a:pPr marL="361950" lvl="1" indent="-180975">
              <a:buClr>
                <a:srgbClr val="F09828"/>
              </a:buClr>
            </a:pPr>
            <a:r>
              <a:rPr lang="en-US" sz="1700" b="1" dirty="0" smtClean="0"/>
              <a:t>Non-platinum chemotherapy doublets?</a:t>
            </a:r>
          </a:p>
          <a:p>
            <a:pPr marL="361950" lvl="1" indent="-180975">
              <a:buClr>
                <a:srgbClr val="F09828"/>
              </a:buClr>
            </a:pPr>
            <a:r>
              <a:rPr lang="en-US" sz="1700" b="1" dirty="0" smtClean="0"/>
              <a:t>Anti-angiogenesis therapy?</a:t>
            </a:r>
            <a:endParaRPr lang="en-GB" sz="1700" b="1" dirty="0" smtClean="0"/>
          </a:p>
        </p:txBody>
      </p:sp>
      <p:sp>
        <p:nvSpPr>
          <p:cNvPr id="10" name="Text Placeholder 3"/>
          <p:cNvSpPr>
            <a:spLocks noGrp="1"/>
          </p:cNvSpPr>
          <p:nvPr>
            <p:ph type="body" sz="quarter" idx="10"/>
          </p:nvPr>
        </p:nvSpPr>
        <p:spPr>
          <a:xfrm>
            <a:off x="430465" y="5934437"/>
            <a:ext cx="8229600" cy="1029260"/>
          </a:xfrm>
        </p:spPr>
        <p:txBody>
          <a:bodyPr/>
          <a:lstStyle/>
          <a:p>
            <a:pPr>
              <a:lnSpc>
                <a:spcPct val="90000"/>
              </a:lnSpc>
            </a:pPr>
            <a:r>
              <a:rPr lang="en-US" sz="1000" b="1" dirty="0" err="1"/>
              <a:t>Tewari</a:t>
            </a:r>
            <a:r>
              <a:rPr lang="en-US" sz="1000" b="1" dirty="0"/>
              <a:t> KS, </a:t>
            </a:r>
            <a:r>
              <a:rPr lang="en-US" sz="1000" b="1" dirty="0" smtClean="0"/>
              <a:t>et al. </a:t>
            </a:r>
            <a:r>
              <a:rPr lang="en-US" sz="1000" b="1" i="1" dirty="0" err="1" smtClean="0"/>
              <a:t>Curr</a:t>
            </a:r>
            <a:r>
              <a:rPr lang="en-US" sz="1000" b="1" i="1" dirty="0" smtClean="0"/>
              <a:t> </a:t>
            </a:r>
            <a:r>
              <a:rPr lang="en-US" sz="1000" b="1" i="1" dirty="0" err="1"/>
              <a:t>Oncol</a:t>
            </a:r>
            <a:r>
              <a:rPr lang="en-US" sz="1000" b="1" i="1" dirty="0"/>
              <a:t> </a:t>
            </a:r>
            <a:r>
              <a:rPr lang="en-US" sz="1000" b="1" i="1" dirty="0" smtClean="0"/>
              <a:t>Rep. </a:t>
            </a:r>
            <a:r>
              <a:rPr lang="en-US" sz="1000" b="1" dirty="0" smtClean="0"/>
              <a:t>2005;7(6):419-434. </a:t>
            </a:r>
            <a:r>
              <a:rPr lang="nl-NL" sz="1000" b="1" dirty="0" smtClean="0"/>
              <a:t>Monk </a:t>
            </a:r>
            <a:r>
              <a:rPr lang="nl-NL" sz="1000" b="1" dirty="0"/>
              <a:t>BJ, </a:t>
            </a:r>
            <a:r>
              <a:rPr lang="nl-NL" sz="1000" b="1" dirty="0" smtClean="0"/>
              <a:t>et al. </a:t>
            </a:r>
            <a:r>
              <a:rPr lang="nl-NL" sz="1000" b="1" i="1" dirty="0"/>
              <a:t>J Clin </a:t>
            </a:r>
            <a:r>
              <a:rPr lang="nl-NL" sz="1000" b="1" i="1" dirty="0" smtClean="0"/>
              <a:t>Oncol. </a:t>
            </a:r>
            <a:r>
              <a:rPr lang="nl-NL" sz="1000" b="1" dirty="0" smtClean="0"/>
              <a:t>2007;25(20):2952-2965.</a:t>
            </a:r>
            <a:r>
              <a:rPr lang="en-US" sz="1000" b="1" dirty="0"/>
              <a:t> </a:t>
            </a:r>
            <a:r>
              <a:rPr lang="en-US" sz="1000" b="1" dirty="0" err="1" smtClean="0"/>
              <a:t>Tewari</a:t>
            </a:r>
            <a:r>
              <a:rPr lang="en-US" sz="1000" b="1" dirty="0" smtClean="0"/>
              <a:t> </a:t>
            </a:r>
            <a:r>
              <a:rPr lang="en-US" sz="1000" b="1" dirty="0"/>
              <a:t>KS, </a:t>
            </a:r>
            <a:r>
              <a:rPr lang="en-US" sz="1000" b="1" dirty="0" smtClean="0"/>
              <a:t>et al. </a:t>
            </a:r>
            <a:r>
              <a:rPr lang="en-US" sz="1000" b="1" i="1" dirty="0" err="1" smtClean="0"/>
              <a:t>Onkologie</a:t>
            </a:r>
            <a:r>
              <a:rPr lang="en-US" sz="1000" b="1" i="1" dirty="0" smtClean="0"/>
              <a:t>.</a:t>
            </a:r>
            <a:r>
              <a:rPr lang="en-US" sz="1000" b="1" dirty="0" smtClean="0"/>
              <a:t> 2008;32(10):552-554. *</a:t>
            </a:r>
            <a:r>
              <a:rPr lang="en-US" sz="1000" b="1" dirty="0"/>
              <a:t>Monk BJ, et al. </a:t>
            </a:r>
            <a:r>
              <a:rPr lang="en-US" sz="1000" b="1" i="1" dirty="0"/>
              <a:t>J </a:t>
            </a:r>
            <a:r>
              <a:rPr lang="en-US" sz="1000" b="1" i="1" dirty="0" err="1"/>
              <a:t>Clin</a:t>
            </a:r>
            <a:r>
              <a:rPr lang="en-US" sz="1000" b="1" i="1" dirty="0"/>
              <a:t> </a:t>
            </a:r>
            <a:r>
              <a:rPr lang="en-US" sz="1000" b="1" i="1" dirty="0" err="1" smtClean="0"/>
              <a:t>Oncol</a:t>
            </a:r>
            <a:r>
              <a:rPr lang="en-US" sz="1000" b="1" i="1" dirty="0" smtClean="0"/>
              <a:t>. </a:t>
            </a:r>
            <a:r>
              <a:rPr lang="en-US" sz="1000" b="1" dirty="0" smtClean="0"/>
              <a:t>2009;27(28):4649-4655. </a:t>
            </a:r>
            <a:r>
              <a:rPr lang="it-IT" sz="1000" b="1" dirty="0"/>
              <a:t>Tewari KS, </a:t>
            </a:r>
            <a:r>
              <a:rPr lang="it-IT" sz="1000" b="1" dirty="0" smtClean="0"/>
              <a:t>et al. </a:t>
            </a:r>
            <a:r>
              <a:rPr lang="it-IT" sz="1000" b="1" i="1" dirty="0"/>
              <a:t>Semin </a:t>
            </a:r>
            <a:r>
              <a:rPr lang="it-IT" sz="1000" b="1" i="1" dirty="0" smtClean="0"/>
              <a:t>Oncol. </a:t>
            </a:r>
            <a:r>
              <a:rPr lang="it-IT" sz="1000" b="1" dirty="0" smtClean="0"/>
              <a:t>2009;36(2):170-180. </a:t>
            </a:r>
            <a:r>
              <a:rPr lang="en-US" sz="1000" b="1" dirty="0" err="1" smtClean="0"/>
              <a:t>Tewari</a:t>
            </a:r>
            <a:r>
              <a:rPr lang="en-US" sz="1000" b="1" dirty="0" smtClean="0"/>
              <a:t> </a:t>
            </a:r>
            <a:r>
              <a:rPr lang="en-US" sz="1000" b="1" dirty="0"/>
              <a:t>KS, </a:t>
            </a:r>
            <a:r>
              <a:rPr lang="en-US" sz="1000" b="1" dirty="0" smtClean="0"/>
              <a:t>et al. </a:t>
            </a:r>
            <a:r>
              <a:rPr lang="en-US" sz="1000" b="1" i="1" dirty="0" err="1"/>
              <a:t>Clin</a:t>
            </a:r>
            <a:r>
              <a:rPr lang="en-US" sz="1000" b="1" i="1" dirty="0"/>
              <a:t> </a:t>
            </a:r>
            <a:r>
              <a:rPr lang="en-US" sz="1000" b="1" i="1" dirty="0" err="1"/>
              <a:t>Adv</a:t>
            </a:r>
            <a:r>
              <a:rPr lang="en-US" sz="1000" b="1" i="1" dirty="0"/>
              <a:t> </a:t>
            </a:r>
            <a:r>
              <a:rPr lang="en-US" sz="1000" b="1" i="1" dirty="0" err="1"/>
              <a:t>Hematol</a:t>
            </a:r>
            <a:r>
              <a:rPr lang="en-US" sz="1000" b="1" i="1" dirty="0"/>
              <a:t> </a:t>
            </a:r>
            <a:r>
              <a:rPr lang="en-US" sz="1000" b="1" i="1" dirty="0" err="1" smtClean="0"/>
              <a:t>Oncol</a:t>
            </a:r>
            <a:r>
              <a:rPr lang="en-US" sz="1000" b="1" i="1" dirty="0" smtClean="0"/>
              <a:t>. </a:t>
            </a:r>
            <a:r>
              <a:rPr lang="en-US" sz="1000" b="1" dirty="0" smtClean="0"/>
              <a:t>2010;8(2):108-115. </a:t>
            </a:r>
            <a:r>
              <a:rPr lang="en-US" sz="1000" b="1" dirty="0" err="1" smtClean="0"/>
              <a:t>Tewari</a:t>
            </a:r>
            <a:r>
              <a:rPr lang="en-US" sz="1000" b="1" dirty="0" smtClean="0"/>
              <a:t> </a:t>
            </a:r>
            <a:r>
              <a:rPr lang="en-US" sz="1000" b="1" dirty="0"/>
              <a:t>KS. </a:t>
            </a:r>
            <a:r>
              <a:rPr lang="en-US" sz="1000" b="1" i="1" dirty="0"/>
              <a:t>Am J </a:t>
            </a:r>
            <a:r>
              <a:rPr lang="en-US" sz="1000" b="1" i="1" dirty="0" err="1"/>
              <a:t>Hematol</a:t>
            </a:r>
            <a:r>
              <a:rPr lang="en-US" sz="1000" b="1" i="1" dirty="0"/>
              <a:t> </a:t>
            </a:r>
            <a:r>
              <a:rPr lang="en-US" sz="1000" b="1" i="1" dirty="0" err="1" smtClean="0"/>
              <a:t>Oncol</a:t>
            </a:r>
            <a:r>
              <a:rPr lang="en-US" sz="1000" b="1" i="1" dirty="0" smtClean="0"/>
              <a:t>. </a:t>
            </a:r>
            <a:r>
              <a:rPr lang="en-US" sz="1000" b="1" dirty="0" smtClean="0"/>
              <a:t>2010;9:31-34. </a:t>
            </a:r>
            <a:r>
              <a:rPr lang="en-US" sz="1000" b="1" dirty="0" err="1" smtClean="0"/>
              <a:t>Tewari</a:t>
            </a:r>
            <a:r>
              <a:rPr lang="en-US" sz="1000" b="1" dirty="0" smtClean="0"/>
              <a:t> </a:t>
            </a:r>
            <a:r>
              <a:rPr lang="en-US" sz="1000" b="1" dirty="0"/>
              <a:t>KS. </a:t>
            </a:r>
            <a:r>
              <a:rPr lang="en-US" sz="1000" b="1" i="1" dirty="0" err="1"/>
              <a:t>Clin</a:t>
            </a:r>
            <a:r>
              <a:rPr lang="en-US" sz="1000" b="1" i="1" dirty="0"/>
              <a:t> Ovarian </a:t>
            </a:r>
            <a:r>
              <a:rPr lang="en-US" sz="1000" b="1" i="1" dirty="0" smtClean="0"/>
              <a:t>Cancer. </a:t>
            </a:r>
            <a:r>
              <a:rPr lang="en-US" sz="1000" b="1" dirty="0" smtClean="0"/>
              <a:t>2011;4:90-93</a:t>
            </a:r>
            <a:r>
              <a:rPr lang="en-US" sz="1000" b="1" dirty="0"/>
              <a:t>.</a:t>
            </a:r>
          </a:p>
          <a:p>
            <a:pPr>
              <a:lnSpc>
                <a:spcPct val="90000"/>
              </a:lnSpc>
            </a:pPr>
            <a:endParaRPr lang="en-US" sz="10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8805"/>
            <a:ext cx="9144000" cy="1435032"/>
          </a:xfrm>
        </p:spPr>
        <p:txBody>
          <a:bodyPr>
            <a:normAutofit/>
          </a:bodyPr>
          <a:lstStyle/>
          <a:p>
            <a:pPr>
              <a:lnSpc>
                <a:spcPct val="85000"/>
              </a:lnSpc>
            </a:pPr>
            <a:r>
              <a:rPr lang="en-US" sz="2800" b="1" dirty="0"/>
              <a:t>T cells E</a:t>
            </a:r>
            <a:r>
              <a:rPr lang="en-US" sz="2800" b="1" dirty="0" smtClean="0"/>
              <a:t>ngineered </a:t>
            </a:r>
            <a:r>
              <a:rPr lang="en-US" sz="2800" b="1" dirty="0"/>
              <a:t>to </a:t>
            </a:r>
            <a:r>
              <a:rPr lang="en-US" sz="2800" b="1" dirty="0" smtClean="0"/>
              <a:t>Express Chimeric Antigen Receptors </a:t>
            </a:r>
            <a:r>
              <a:rPr lang="en-US" sz="2800" b="1" dirty="0"/>
              <a:t>or “CARs” </a:t>
            </a:r>
            <a:r>
              <a:rPr lang="en-US" sz="2800" b="1" dirty="0" smtClean="0"/>
              <a:t>That Recognize Surface Antigens </a:t>
            </a:r>
            <a:r>
              <a:rPr lang="en-US" sz="2800" b="1" dirty="0"/>
              <a:t>in an </a:t>
            </a:r>
            <a:r>
              <a:rPr lang="en-US" sz="2800" b="1" dirty="0" smtClean="0"/>
              <a:t>MHC-Unrestricted Manner</a:t>
            </a:r>
            <a:endParaRPr lang="en-US" sz="2800" b="1" dirty="0"/>
          </a:p>
        </p:txBody>
      </p:sp>
      <p:pic>
        <p:nvPicPr>
          <p:cNvPr id="4" name="Picture 3"/>
          <p:cNvPicPr>
            <a:picLocks noChangeAspect="1"/>
          </p:cNvPicPr>
          <p:nvPr/>
        </p:nvPicPr>
        <p:blipFill>
          <a:blip r:embed="rId2"/>
          <a:stretch>
            <a:fillRect/>
          </a:stretch>
        </p:blipFill>
        <p:spPr>
          <a:xfrm>
            <a:off x="551017" y="2381468"/>
            <a:ext cx="8135783" cy="3734848"/>
          </a:xfrm>
          <a:prstGeom prst="rect">
            <a:avLst/>
          </a:prstGeom>
          <a:solidFill>
            <a:schemeClr val="bg1"/>
          </a:solidFill>
        </p:spPr>
      </p:pic>
      <p:sp>
        <p:nvSpPr>
          <p:cNvPr id="5" name="TextBox 4"/>
          <p:cNvSpPr txBox="1"/>
          <p:nvPr/>
        </p:nvSpPr>
        <p:spPr>
          <a:xfrm>
            <a:off x="342900" y="6428601"/>
            <a:ext cx="4180953" cy="276999"/>
          </a:xfrm>
          <a:prstGeom prst="rect">
            <a:avLst/>
          </a:prstGeom>
          <a:noFill/>
        </p:spPr>
        <p:txBody>
          <a:bodyPr wrap="none" rtlCol="0">
            <a:spAutoFit/>
          </a:bodyPr>
          <a:lstStyle/>
          <a:p>
            <a:r>
              <a:rPr lang="en-US" sz="1200" b="1" dirty="0" err="1" smtClean="0">
                <a:solidFill>
                  <a:schemeClr val="bg1"/>
                </a:solidFill>
                <a:latin typeface="Arial" panose="020B0604020202020204" pitchFamily="34" charset="0"/>
              </a:rPr>
              <a:t>Eskander</a:t>
            </a:r>
            <a:r>
              <a:rPr lang="en-US" sz="1200" b="1" dirty="0" smtClean="0">
                <a:solidFill>
                  <a:schemeClr val="bg1"/>
                </a:solidFill>
                <a:latin typeface="Arial" panose="020B0604020202020204" pitchFamily="34" charset="0"/>
              </a:rPr>
              <a:t> RN, et al. </a:t>
            </a:r>
            <a:r>
              <a:rPr lang="en-US" sz="1200" b="1" i="1" dirty="0" smtClean="0">
                <a:solidFill>
                  <a:schemeClr val="bg1"/>
                </a:solidFill>
                <a:latin typeface="Arial" panose="020B0604020202020204" pitchFamily="34" charset="0"/>
              </a:rPr>
              <a:t>Clinical Therapeutics</a:t>
            </a:r>
            <a:r>
              <a:rPr lang="en-US" sz="1200" b="1" dirty="0" smtClean="0">
                <a:solidFill>
                  <a:schemeClr val="bg1"/>
                </a:solidFill>
                <a:latin typeface="Arial" panose="020B0604020202020204" pitchFamily="34" charset="0"/>
              </a:rPr>
              <a:t>. 2015;37(1).</a:t>
            </a:r>
            <a:endParaRPr lang="en-US" sz="12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12433361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921" y="291686"/>
            <a:ext cx="8229600" cy="1435032"/>
          </a:xfrm>
        </p:spPr>
        <p:txBody>
          <a:bodyPr>
            <a:normAutofit fontScale="90000"/>
          </a:bodyPr>
          <a:lstStyle/>
          <a:p>
            <a:pPr>
              <a:lnSpc>
                <a:spcPct val="85000"/>
              </a:lnSpc>
            </a:pPr>
            <a:r>
              <a:rPr lang="en-US" b="1" dirty="0" err="1"/>
              <a:t>BiTE</a:t>
            </a:r>
            <a:r>
              <a:rPr lang="en-US" b="1" dirty="0"/>
              <a:t> </a:t>
            </a:r>
            <a:r>
              <a:rPr lang="en-US" b="1" dirty="0" smtClean="0"/>
              <a:t>Molecule Forming </a:t>
            </a:r>
            <a:r>
              <a:rPr lang="en-US" b="1" dirty="0" err="1" smtClean="0"/>
              <a:t>Cytolytic</a:t>
            </a:r>
            <a:r>
              <a:rPr lang="en-US" b="1" dirty="0" smtClean="0"/>
              <a:t> Synapse Between Tumor Cell Expressing</a:t>
            </a:r>
            <a:br>
              <a:rPr lang="en-US" b="1" dirty="0" smtClean="0"/>
            </a:br>
            <a:r>
              <a:rPr lang="en-US" b="1" dirty="0" smtClean="0"/>
              <a:t>Target </a:t>
            </a:r>
            <a:r>
              <a:rPr lang="en-US" b="1" dirty="0"/>
              <a:t>of </a:t>
            </a:r>
            <a:r>
              <a:rPr lang="en-US" b="1" dirty="0" smtClean="0"/>
              <a:t>Interest </a:t>
            </a:r>
            <a:r>
              <a:rPr lang="en-US" b="1" dirty="0"/>
              <a:t>and </a:t>
            </a:r>
            <a:r>
              <a:rPr lang="en-US" b="1" dirty="0" smtClean="0"/>
              <a:t> </a:t>
            </a:r>
            <a:r>
              <a:rPr lang="en-US" b="1" dirty="0"/>
              <a:t>T cell</a:t>
            </a:r>
          </a:p>
        </p:txBody>
      </p:sp>
      <p:pic>
        <p:nvPicPr>
          <p:cNvPr id="5" name="Picture 4"/>
          <p:cNvPicPr>
            <a:picLocks noChangeAspect="1"/>
          </p:cNvPicPr>
          <p:nvPr/>
        </p:nvPicPr>
        <p:blipFill>
          <a:blip r:embed="rId2"/>
          <a:stretch>
            <a:fillRect/>
          </a:stretch>
        </p:blipFill>
        <p:spPr>
          <a:xfrm>
            <a:off x="3027778" y="1726718"/>
            <a:ext cx="3395055" cy="4613012"/>
          </a:xfrm>
          <a:prstGeom prst="rect">
            <a:avLst/>
          </a:prstGeom>
          <a:solidFill>
            <a:schemeClr val="bg1"/>
          </a:solidFill>
        </p:spPr>
      </p:pic>
      <p:sp>
        <p:nvSpPr>
          <p:cNvPr id="6" name="TextBox 5"/>
          <p:cNvSpPr txBox="1"/>
          <p:nvPr/>
        </p:nvSpPr>
        <p:spPr>
          <a:xfrm>
            <a:off x="342900" y="6428601"/>
            <a:ext cx="4180953" cy="276999"/>
          </a:xfrm>
          <a:prstGeom prst="rect">
            <a:avLst/>
          </a:prstGeom>
          <a:noFill/>
        </p:spPr>
        <p:txBody>
          <a:bodyPr wrap="none" rtlCol="0">
            <a:spAutoFit/>
          </a:bodyPr>
          <a:lstStyle/>
          <a:p>
            <a:r>
              <a:rPr lang="en-US" sz="1200" b="1" dirty="0" err="1" smtClean="0">
                <a:solidFill>
                  <a:schemeClr val="bg1"/>
                </a:solidFill>
                <a:latin typeface="Arial" panose="020B0604020202020204" pitchFamily="34" charset="0"/>
              </a:rPr>
              <a:t>Eskander</a:t>
            </a:r>
            <a:r>
              <a:rPr lang="en-US" sz="1200" b="1" dirty="0" smtClean="0">
                <a:solidFill>
                  <a:schemeClr val="bg1"/>
                </a:solidFill>
                <a:latin typeface="Arial" panose="020B0604020202020204" pitchFamily="34" charset="0"/>
              </a:rPr>
              <a:t> RN, et al. </a:t>
            </a:r>
            <a:r>
              <a:rPr lang="en-US" sz="1200" b="1" i="1" dirty="0" smtClean="0">
                <a:solidFill>
                  <a:schemeClr val="bg1"/>
                </a:solidFill>
                <a:latin typeface="Arial" panose="020B0604020202020204" pitchFamily="34" charset="0"/>
              </a:rPr>
              <a:t>Clinical Therapeutics</a:t>
            </a:r>
            <a:r>
              <a:rPr lang="en-US" sz="1200" b="1" dirty="0" smtClean="0">
                <a:solidFill>
                  <a:schemeClr val="bg1"/>
                </a:solidFill>
                <a:latin typeface="Arial" panose="020B0604020202020204" pitchFamily="34" charset="0"/>
              </a:rPr>
              <a:t>. 2015;37(1).</a:t>
            </a:r>
            <a:endParaRPr lang="en-US" sz="12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690136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3" descr="C:\Users\bjmonk\Desktop\St Joes Picts\StJoesAerial 0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546" y="1237050"/>
            <a:ext cx="7512690" cy="493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Title 5"/>
          <p:cNvSpPr>
            <a:spLocks noGrp="1"/>
          </p:cNvSpPr>
          <p:nvPr>
            <p:ph type="title"/>
          </p:nvPr>
        </p:nvSpPr>
        <p:spPr>
          <a:xfrm>
            <a:off x="2571260" y="564380"/>
            <a:ext cx="4165023" cy="365325"/>
          </a:xfrm>
        </p:spPr>
        <p:txBody>
          <a:bodyPr>
            <a:noAutofit/>
          </a:bodyPr>
          <a:lstStyle/>
          <a:p>
            <a:pPr>
              <a:defRPr/>
            </a:pPr>
            <a:r>
              <a:rPr lang="en-US" sz="4800" b="1" dirty="0" smtClean="0"/>
              <a:t>Thank You</a:t>
            </a:r>
          </a:p>
        </p:txBody>
      </p:sp>
      <p:sp>
        <p:nvSpPr>
          <p:cNvPr id="2" name="TextBox 1"/>
          <p:cNvSpPr txBox="1"/>
          <p:nvPr/>
        </p:nvSpPr>
        <p:spPr>
          <a:xfrm>
            <a:off x="5713149" y="6358820"/>
            <a:ext cx="2832763" cy="369332"/>
          </a:xfrm>
          <a:prstGeom prst="rect">
            <a:avLst/>
          </a:prstGeom>
          <a:noFill/>
        </p:spPr>
        <p:txBody>
          <a:bodyPr wrap="none" rtlCol="0">
            <a:spAutoFit/>
          </a:bodyPr>
          <a:lstStyle/>
          <a:p>
            <a:r>
              <a:rPr lang="en-US" b="1" dirty="0" err="1" smtClean="0">
                <a:solidFill>
                  <a:schemeClr val="bg1"/>
                </a:solidFill>
                <a:latin typeface="Arial" panose="020B0604020202020204" pitchFamily="34" charset="0"/>
              </a:rPr>
              <a:t>Bradley.monk@chw.edu</a:t>
            </a:r>
            <a:endParaRPr lang="en-US" b="1" dirty="0">
              <a:solidFill>
                <a:schemeClr val="bg1"/>
              </a:solidFill>
              <a:latin typeface="Arial" panose="020B0604020202020204" pitchFamily="34" charset="0"/>
            </a:endParaRPr>
          </a:p>
        </p:txBody>
      </p:sp>
    </p:spTree>
    <p:extLst>
      <p:ext uri="{BB962C8B-B14F-4D97-AF65-F5344CB8AC3E}">
        <p14:creationId xmlns:p14="http://schemas.microsoft.com/office/powerpoint/2010/main" val="364096903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503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33"/>
          <p:cNvSpPr>
            <a:spLocks noGrp="1"/>
          </p:cNvSpPr>
          <p:nvPr>
            <p:ph type="title" idx="4294967295"/>
          </p:nvPr>
        </p:nvSpPr>
        <p:spPr>
          <a:xfrm>
            <a:off x="6" y="517450"/>
            <a:ext cx="9143994" cy="838200"/>
          </a:xfrm>
        </p:spPr>
        <p:txBody>
          <a:bodyPr>
            <a:normAutofit fontScale="90000"/>
          </a:bodyPr>
          <a:lstStyle/>
          <a:p>
            <a:pPr eaLnBrk="1" hangingPunct="1">
              <a:lnSpc>
                <a:spcPct val="85000"/>
              </a:lnSpc>
            </a:pPr>
            <a:r>
              <a:rPr lang="en-US" sz="4000" b="1" dirty="0" smtClean="0"/>
              <a:t>HPV Infection + Angiogenesis =</a:t>
            </a:r>
            <a:br>
              <a:rPr lang="en-US" sz="4000" b="1" dirty="0" smtClean="0"/>
            </a:br>
            <a:r>
              <a:rPr lang="en-US" sz="4000" b="1" dirty="0" smtClean="0"/>
              <a:t>Progressive Cervical Neoplasia</a:t>
            </a:r>
          </a:p>
        </p:txBody>
      </p:sp>
      <p:sp>
        <p:nvSpPr>
          <p:cNvPr id="23556" name="Text Box 43"/>
          <p:cNvSpPr txBox="1">
            <a:spLocks noChangeArrowheads="1"/>
          </p:cNvSpPr>
          <p:nvPr/>
        </p:nvSpPr>
        <p:spPr bwMode="gray">
          <a:xfrm>
            <a:off x="359226" y="6423807"/>
            <a:ext cx="8686800" cy="276999"/>
          </a:xfrm>
          <a:prstGeom prst="rect">
            <a:avLst/>
          </a:prstGeom>
          <a:noFill/>
          <a:ln w="12700">
            <a:noFill/>
            <a:miter lim="800000"/>
            <a:headEnd type="none" w="sm" len="sm"/>
            <a:tailEnd type="none" w="sm" len="sm"/>
          </a:ln>
        </p:spPr>
        <p:txBody>
          <a:bodyPr wrap="square" anchor="b">
            <a:spAutoFit/>
          </a:bodyPr>
          <a:lstStyle/>
          <a:p>
            <a:pPr defTabSz="914400" eaLnBrk="0" hangingPunct="0">
              <a:spcBef>
                <a:spcPts val="13"/>
              </a:spcBef>
              <a:spcAft>
                <a:spcPts val="13"/>
              </a:spcAft>
            </a:pPr>
            <a:r>
              <a:rPr lang="en-US" sz="1200" b="1" dirty="0" smtClean="0">
                <a:solidFill>
                  <a:schemeClr val="bg1"/>
                </a:solidFill>
                <a:latin typeface="Arial" panose="020B0604020202020204" pitchFamily="34" charset="0"/>
                <a:cs typeface="Arial" panose="020B0604020202020204" pitchFamily="34" charset="0"/>
              </a:rPr>
              <a:t>1</a:t>
            </a:r>
            <a:r>
              <a:rPr lang="en-US" sz="1200" b="1" dirty="0">
                <a:solidFill>
                  <a:schemeClr val="bg1"/>
                </a:solidFill>
                <a:latin typeface="Arial" panose="020B0604020202020204" pitchFamily="34" charset="0"/>
                <a:cs typeface="Arial" panose="020B0604020202020204" pitchFamily="34" charset="0"/>
              </a:rPr>
              <a:t>. Schiffman M, </a:t>
            </a:r>
            <a:r>
              <a:rPr lang="en-US" sz="1200" b="1" dirty="0" smtClean="0">
                <a:solidFill>
                  <a:schemeClr val="bg1"/>
                </a:solidFill>
                <a:latin typeface="Arial" panose="020B0604020202020204" pitchFamily="34" charset="0"/>
                <a:cs typeface="Arial" panose="020B0604020202020204" pitchFamily="34" charset="0"/>
              </a:rPr>
              <a:t>et al. </a:t>
            </a:r>
            <a:r>
              <a:rPr lang="en-US" sz="1200" b="1" i="1" dirty="0">
                <a:solidFill>
                  <a:schemeClr val="bg1"/>
                </a:solidFill>
                <a:latin typeface="Arial" panose="020B0604020202020204" pitchFamily="34" charset="0"/>
                <a:cs typeface="Arial" panose="020B0604020202020204" pitchFamily="34" charset="0"/>
              </a:rPr>
              <a:t>J Int Cancer Natl Monogr</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2003;31:14-19. </a:t>
            </a:r>
            <a:r>
              <a:rPr lang="en-US" sz="1200" b="1" dirty="0">
                <a:solidFill>
                  <a:schemeClr val="bg1"/>
                </a:solidFill>
                <a:latin typeface="Arial" panose="020B0604020202020204" pitchFamily="34" charset="0"/>
                <a:cs typeface="Arial" panose="020B0604020202020204" pitchFamily="34" charset="0"/>
              </a:rPr>
              <a:t>2. Ostör AG. </a:t>
            </a:r>
            <a:r>
              <a:rPr lang="en-US" sz="1200" b="1" i="1" dirty="0">
                <a:solidFill>
                  <a:schemeClr val="bg1"/>
                </a:solidFill>
                <a:latin typeface="Arial" panose="020B0604020202020204" pitchFamily="34" charset="0"/>
                <a:cs typeface="Arial" panose="020B0604020202020204" pitchFamily="34" charset="0"/>
              </a:rPr>
              <a:t>Int J Gynecol Pathol.</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1993;12(2):186-192. </a:t>
            </a:r>
            <a:endParaRPr lang="en-US" sz="1200" b="1" dirty="0">
              <a:solidFill>
                <a:schemeClr val="bg1"/>
              </a:solidFill>
              <a:latin typeface="Arial" panose="020B0604020202020204" pitchFamily="34" charset="0"/>
              <a:cs typeface="Arial" panose="020B0604020202020204" pitchFamily="34" charset="0"/>
            </a:endParaRPr>
          </a:p>
        </p:txBody>
      </p:sp>
      <p:sp>
        <p:nvSpPr>
          <p:cNvPr id="62471" name="Rectangle 30"/>
          <p:cNvSpPr>
            <a:spLocks/>
          </p:cNvSpPr>
          <p:nvPr/>
        </p:nvSpPr>
        <p:spPr bwMode="gray">
          <a:xfrm>
            <a:off x="314331" y="5001531"/>
            <a:ext cx="8659091" cy="725488"/>
          </a:xfrm>
          <a:prstGeom prst="rect">
            <a:avLst/>
          </a:prstGeom>
          <a:noFill/>
          <a:ln w="9525">
            <a:noFill/>
            <a:miter lim="800000"/>
            <a:headEnd/>
            <a:tailEnd/>
          </a:ln>
          <a:effectLst>
            <a:outerShdw blurRad="50800" dist="38100" dir="18900000" algn="bl" rotWithShape="0">
              <a:prstClr val="black">
                <a:alpha val="40000"/>
              </a:prstClr>
            </a:outerShdw>
          </a:effectLst>
          <a:extLst/>
        </p:spPr>
        <p:txBody>
          <a:bodyPr anchor="ctr"/>
          <a:lstStyle/>
          <a:p>
            <a:pPr marL="176213" indent="-176213" algn="ctr" eaLnBrk="0" hangingPunct="0">
              <a:spcBef>
                <a:spcPct val="20000"/>
              </a:spcBef>
              <a:buClr>
                <a:schemeClr val="tx2"/>
              </a:buClr>
              <a:buFont typeface="Arial" charset="0"/>
              <a:buNone/>
              <a:defRPr/>
            </a:pPr>
            <a:r>
              <a:rPr lang="en-US" sz="2000" b="1" dirty="0" smtClean="0">
                <a:solidFill>
                  <a:schemeClr val="bg1"/>
                </a:solidFill>
                <a:latin typeface="Arial" panose="020B0604020202020204" pitchFamily="34" charset="0"/>
                <a:ea typeface="ヒラギノ角ゴ Pro W3" charset="0"/>
                <a:cs typeface="Arial" panose="020B0604020202020204" pitchFamily="34" charset="0"/>
              </a:rPr>
              <a:t>Colposcopy demonstrates abnormal vasculature and angiogenesis dependent progression of cervical </a:t>
            </a:r>
            <a:r>
              <a:rPr lang="en-US" sz="2000" b="1" dirty="0" err="1" smtClean="0">
                <a:solidFill>
                  <a:schemeClr val="bg1"/>
                </a:solidFill>
                <a:latin typeface="Arial" panose="020B0604020202020204" pitchFamily="34" charset="0"/>
                <a:ea typeface="ヒラギノ角ゴ Pro W3" charset="0"/>
                <a:cs typeface="Arial" panose="020B0604020202020204" pitchFamily="34" charset="0"/>
              </a:rPr>
              <a:t>neoplasia</a:t>
            </a:r>
            <a:endParaRPr lang="en-US" sz="2000" b="1" baseline="30000" dirty="0">
              <a:solidFill>
                <a:schemeClr val="bg1"/>
              </a:solidFill>
              <a:latin typeface="Arial" panose="020B0604020202020204" pitchFamily="34" charset="0"/>
              <a:ea typeface="ヒラギノ角ゴ Pro W3" charset="0"/>
              <a:cs typeface="Arial" panose="020B0604020202020204" pitchFamily="34" charset="0"/>
            </a:endParaRPr>
          </a:p>
        </p:txBody>
      </p:sp>
      <p:graphicFrame>
        <p:nvGraphicFramePr>
          <p:cNvPr id="62506" name="Group 42"/>
          <p:cNvGraphicFramePr>
            <a:graphicFrameLocks noGrp="1"/>
          </p:cNvGraphicFramePr>
          <p:nvPr>
            <p:extLst>
              <p:ext uri="{D42A27DB-BD31-4B8C-83A1-F6EECF244321}">
                <p14:modId xmlns:p14="http://schemas.microsoft.com/office/powerpoint/2010/main" val="2821106617"/>
              </p:ext>
            </p:extLst>
          </p:nvPr>
        </p:nvGraphicFramePr>
        <p:xfrm>
          <a:off x="314331" y="1715277"/>
          <a:ext cx="8524875" cy="1367884"/>
        </p:xfrm>
        <a:graphic>
          <a:graphicData uri="http://schemas.openxmlformats.org/drawingml/2006/table">
            <a:tbl>
              <a:tblPr/>
              <a:tblGrid>
                <a:gridCol w="2133600"/>
                <a:gridCol w="2128838"/>
                <a:gridCol w="2128837"/>
                <a:gridCol w="2133600"/>
              </a:tblGrid>
              <a:tr h="341971">
                <a:tc gridSpan="4">
                  <a:txBody>
                    <a:bodyPr/>
                    <a:lstStyle/>
                    <a:p>
                      <a:pPr marL="0" marR="0" lvl="0" indent="0" algn="l" defTabSz="457200" rtl="0" eaLnBrk="1" fontAlgn="base" latinLnBrk="0" hangingPunct="1">
                        <a:lnSpc>
                          <a:spcPct val="100000"/>
                        </a:lnSpc>
                        <a:spcBef>
                          <a:spcPct val="30000"/>
                        </a:spcBef>
                        <a:spcAft>
                          <a:spcPct val="0"/>
                        </a:spcAft>
                        <a:buClr>
                          <a:srgbClr val="8EB4E3"/>
                        </a:buClr>
                        <a:buSzTx/>
                        <a:buFont typeface="Arial" pitchFamily="34" charset="0"/>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                             Transient infection                                                           Persistent infection</a:t>
                      </a:r>
                    </a:p>
                  </a:txBody>
                  <a:tcPr marT="45731" marB="45731"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341971">
                <a:tc gridSpan="4">
                  <a:txBody>
                    <a:bodyPr/>
                    <a:lstStyle/>
                    <a:p>
                      <a:pPr marL="0" marR="0" lvl="0" indent="0" algn="l" defTabSz="457200" rtl="0" eaLnBrk="1" fontAlgn="base" latinLnBrk="0" hangingPunct="1">
                        <a:lnSpc>
                          <a:spcPct val="100000"/>
                        </a:lnSpc>
                        <a:spcBef>
                          <a:spcPct val="30000"/>
                        </a:spcBef>
                        <a:spcAft>
                          <a:spcPct val="0"/>
                        </a:spcAft>
                        <a:buClr>
                          <a:srgbClr val="8EB4E3"/>
                        </a:buClr>
                        <a:buSzTx/>
                        <a:buFont typeface="Arial" pitchFamily="34" charset="0"/>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         Normal    </a:t>
                      </a: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sym typeface="Wingdings" pitchFamily="2" charset="2"/>
                        </a:rPr>
                        <a:t>  </a:t>
                      </a: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  Precancerous, potential to regress or persist to severe disease     </a:t>
                      </a: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sym typeface="Wingdings" pitchFamily="2" charset="2"/>
                        </a:rPr>
                        <a:t></a:t>
                      </a: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    Invasive </a:t>
                      </a:r>
                    </a:p>
                  </a:txBody>
                  <a:tcPr marT="45731" marB="45731"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341971">
                <a:tc>
                  <a:txBody>
                    <a:bodyPr/>
                    <a:lstStyle/>
                    <a:p>
                      <a:pPr marL="0" marR="0" lvl="0" indent="0" algn="ctr" defTabSz="457200" rtl="0" eaLnBrk="1" fontAlgn="base" latinLnBrk="0" hangingPunct="1">
                        <a:lnSpc>
                          <a:spcPct val="100000"/>
                        </a:lnSpc>
                        <a:spcBef>
                          <a:spcPct val="5000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HPV  infection</a:t>
                      </a:r>
                    </a:p>
                  </a:txBody>
                  <a:tcPr marT="45731" marB="45731"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5000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CIN 1,2</a:t>
                      </a:r>
                    </a:p>
                  </a:txBody>
                  <a:tcPr marT="45731" marB="45731"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CIN 2,3</a:t>
                      </a:r>
                      <a:r>
                        <a:rPr kumimoji="0" lang="en-US" sz="1400" b="1" i="0" u="none" strike="noStrike" cap="none" normalizeH="0" baseline="3000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1</a:t>
                      </a:r>
                    </a:p>
                  </a:txBody>
                  <a:tcPr marT="45731" marB="45731"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5000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Cervical cancer</a:t>
                      </a:r>
                      <a:r>
                        <a:rPr kumimoji="0" lang="en-US" sz="1400" b="1" i="0" u="none" strike="noStrike" cap="none" normalizeH="0" baseline="3000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2</a:t>
                      </a:r>
                    </a:p>
                  </a:txBody>
                  <a:tcPr marT="45731" marB="45731"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1971">
                <a:tc>
                  <a:txBody>
                    <a:bodyPr/>
                    <a:lstStyle/>
                    <a:p>
                      <a:pPr marL="0" marR="0" lvl="0" indent="0" algn="ctr" defTabSz="457200" rtl="0" eaLnBrk="1" fontAlgn="base" latinLnBrk="0" hangingPunct="1">
                        <a:lnSpc>
                          <a:spcPct val="100000"/>
                        </a:lnSpc>
                        <a:spcBef>
                          <a:spcPct val="30000"/>
                        </a:spcBef>
                        <a:spcAft>
                          <a:spcPct val="0"/>
                        </a:spcAft>
                        <a:buClr>
                          <a:srgbClr val="8EB4E3"/>
                        </a:buClr>
                        <a:buSzTx/>
                        <a:buFont typeface="Arial" pitchFamily="34" charset="0"/>
                        <a:buNone/>
                        <a:tabLst/>
                      </a:pPr>
                      <a:endPar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endParaRPr>
                    </a:p>
                  </a:txBody>
                  <a:tcPr marT="45731" marB="45731"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50000"/>
                        </a:spcBef>
                        <a:spcAft>
                          <a:spcPct val="0"/>
                        </a:spcAft>
                        <a:buClrTx/>
                        <a:buSzTx/>
                        <a:buFontTx/>
                        <a:buNone/>
                        <a:tabLst/>
                      </a:pPr>
                      <a:endParaRPr kumimoji="0" lang="en-US" sz="1400" b="1" i="0" u="none" strike="noStrike" cap="none" normalizeH="0" baseline="30000" dirty="0" smtClean="0">
                        <a:ln>
                          <a:noFill/>
                        </a:ln>
                        <a:solidFill>
                          <a:schemeClr val="bg1"/>
                        </a:solidFill>
                        <a:effectLst/>
                        <a:latin typeface="Arial" panose="020B0604020202020204" pitchFamily="34" charset="0"/>
                        <a:ea typeface="ヒラギノ角ゴ Pro W3" charset="-128"/>
                        <a:cs typeface="Arial" panose="020B0604020202020204" pitchFamily="34" charset="0"/>
                      </a:endParaRPr>
                    </a:p>
                  </a:txBody>
                  <a:tcPr marT="45731" marB="45731"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30000"/>
                        </a:spcBef>
                        <a:spcAft>
                          <a:spcPct val="0"/>
                        </a:spcAft>
                        <a:buClr>
                          <a:srgbClr val="8EB4E3"/>
                        </a:buClr>
                        <a:buSzTx/>
                        <a:buFont typeface="Arial" pitchFamily="34" charset="0"/>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7-10 years</a:t>
                      </a:r>
                      <a:r>
                        <a:rPr kumimoji="0" lang="en-US" sz="1400" b="1" i="0" u="none" strike="noStrike" cap="none" normalizeH="0" baseline="3000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1</a:t>
                      </a:r>
                    </a:p>
                  </a:txBody>
                  <a:tcPr marT="45731" marB="45731"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5000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≥10 years</a:t>
                      </a:r>
                      <a:r>
                        <a:rPr kumimoji="0" lang="en-US" sz="1400" b="1" i="0" u="none" strike="noStrike" cap="none" normalizeH="0" baseline="30000" dirty="0" smtClean="0">
                          <a:ln>
                            <a:noFill/>
                          </a:ln>
                          <a:solidFill>
                            <a:schemeClr val="bg1"/>
                          </a:solidFill>
                          <a:effectLst/>
                          <a:latin typeface="Arial" panose="020B0604020202020204" pitchFamily="34" charset="0"/>
                          <a:ea typeface="ヒラギノ角ゴ Pro W3" charset="-128"/>
                          <a:cs typeface="Arial" panose="020B0604020202020204" pitchFamily="34" charset="0"/>
                        </a:rPr>
                        <a:t>2</a:t>
                      </a:r>
                    </a:p>
                  </a:txBody>
                  <a:tcPr marT="45731" marB="45731"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noFill/>
                  </a:tcPr>
                </a:tc>
              </a:tr>
            </a:tbl>
          </a:graphicData>
        </a:graphic>
      </p:graphicFrame>
      <p:cxnSp>
        <p:nvCxnSpPr>
          <p:cNvPr id="62488" name="AutoShape 159"/>
          <p:cNvCxnSpPr>
            <a:cxnSpLocks noChangeShapeType="1"/>
          </p:cNvCxnSpPr>
          <p:nvPr/>
        </p:nvCxnSpPr>
        <p:spPr bwMode="gray">
          <a:xfrm flipH="1">
            <a:off x="3455194" y="4133850"/>
            <a:ext cx="3976" cy="212725"/>
          </a:xfrm>
          <a:prstGeom prst="straightConnector1">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pic>
        <p:nvPicPr>
          <p:cNvPr id="62489" name="Picture 46" descr="01102605"/>
          <p:cNvPicPr>
            <a:picLocks noGrp="1" noChangeAspect="1" noChangeArrowheads="1"/>
          </p:cNvPicPr>
          <p:nvPr>
            <p:ph sz="quarter" idx="4294967295"/>
          </p:nvPr>
        </p:nvPicPr>
        <p:blipFill>
          <a:blip r:embed="rId3" cstate="print"/>
          <a:srcRect/>
          <a:stretch>
            <a:fillRect/>
          </a:stretch>
        </p:blipFill>
        <p:spPr>
          <a:xfrm>
            <a:off x="4781550" y="3267073"/>
            <a:ext cx="1608138" cy="1157288"/>
          </a:xfrm>
          <a:ln w="19050" cap="flat">
            <a:solidFill>
              <a:schemeClr val="bg1"/>
            </a:solidFill>
          </a:ln>
        </p:spPr>
      </p:pic>
      <p:pic>
        <p:nvPicPr>
          <p:cNvPr id="62490" name="Picture 51" descr="03031903"/>
          <p:cNvPicPr>
            <a:picLocks noGrp="1" noChangeAspect="1" noChangeArrowheads="1"/>
          </p:cNvPicPr>
          <p:nvPr>
            <p:ph sz="quarter" idx="4294967295"/>
          </p:nvPr>
        </p:nvPicPr>
        <p:blipFill>
          <a:blip r:embed="rId4" cstate="print"/>
          <a:srcRect/>
          <a:stretch>
            <a:fillRect/>
          </a:stretch>
        </p:blipFill>
        <p:spPr>
          <a:xfrm>
            <a:off x="2592388" y="3267073"/>
            <a:ext cx="1739900" cy="1158875"/>
          </a:xfrm>
          <a:ln w="19050" cap="flat">
            <a:solidFill>
              <a:schemeClr val="bg1"/>
            </a:solidFill>
          </a:ln>
        </p:spPr>
      </p:pic>
      <p:pic>
        <p:nvPicPr>
          <p:cNvPr id="62491" name="Picture 30" descr="preview">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561981" y="3267073"/>
            <a:ext cx="1554163" cy="1165225"/>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20000" dir="5400000" rotWithShape="0">
                    <a:srgbClr val="000000">
                      <a:alpha val="37999"/>
                    </a:srgbClr>
                  </a:outerShdw>
                </a:effectLst>
              </a14:hiddenEffects>
            </a:ext>
          </a:extLst>
        </p:spPr>
      </p:pic>
      <p:pic>
        <p:nvPicPr>
          <p:cNvPr id="62492" name="Picture 31" descr="PHIL Image 441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6878638" y="3267073"/>
            <a:ext cx="1724025" cy="1135063"/>
          </a:xfrm>
          <a:prstGeom prst="rect">
            <a:avLst/>
          </a:prstGeom>
          <a:noFill/>
          <a:ln w="19050">
            <a:solidFill>
              <a:schemeClr val="bg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20000" dir="5400000" rotWithShape="0">
                    <a:srgbClr val="000000">
                      <a:alpha val="37999"/>
                    </a:srgbClr>
                  </a:outerShdw>
                </a:effectLst>
              </a14:hiddenEffects>
            </a:ext>
          </a:extLst>
        </p:spPr>
      </p:pic>
      <p:sp>
        <p:nvSpPr>
          <p:cNvPr id="62493" name="AutoShape 29"/>
          <p:cNvSpPr>
            <a:spLocks noChangeArrowheads="1"/>
          </p:cNvSpPr>
          <p:nvPr/>
        </p:nvSpPr>
        <p:spPr bwMode="auto">
          <a:xfrm>
            <a:off x="3736440" y="1785037"/>
            <a:ext cx="1888114" cy="156475"/>
          </a:xfrm>
          <a:custGeom>
            <a:avLst/>
            <a:gdLst>
              <a:gd name="T0" fmla="*/ 2206584 w 21600"/>
              <a:gd name="T1" fmla="*/ 0 h 21600"/>
              <a:gd name="T2" fmla="*/ 0 w 21600"/>
              <a:gd name="T3" fmla="*/ 111919 h 21600"/>
              <a:gd name="T4" fmla="*/ 2206584 w 21600"/>
              <a:gd name="T5" fmla="*/ 223838 h 21600"/>
              <a:gd name="T6" fmla="*/ 2435225 w 21600"/>
              <a:gd name="T7" fmla="*/ 111919 h 21600"/>
              <a:gd name="T8" fmla="*/ 17694720 60000 65536"/>
              <a:gd name="T9" fmla="*/ 11796480 60000 65536"/>
              <a:gd name="T10" fmla="*/ 5898240 60000 65536"/>
              <a:gd name="T11" fmla="*/ 0 60000 65536"/>
              <a:gd name="T12" fmla="*/ 3375 w 21600"/>
              <a:gd name="T13" fmla="*/ 3983 h 21600"/>
              <a:gd name="T14" fmla="*/ 20320 w 21600"/>
              <a:gd name="T15" fmla="*/ 17617 h 21600"/>
            </a:gdLst>
            <a:ahLst/>
            <a:cxnLst>
              <a:cxn ang="T8">
                <a:pos x="T0" y="T1"/>
              </a:cxn>
              <a:cxn ang="T9">
                <a:pos x="T2" y="T3"/>
              </a:cxn>
              <a:cxn ang="T10">
                <a:pos x="T4" y="T5"/>
              </a:cxn>
              <a:cxn ang="T11">
                <a:pos x="T6" y="T7"/>
              </a:cxn>
            </a:cxnLst>
            <a:rect l="T12" t="T13" r="T14" b="T15"/>
            <a:pathLst>
              <a:path w="21600" h="21600">
                <a:moveTo>
                  <a:pt x="19572" y="0"/>
                </a:moveTo>
                <a:lnTo>
                  <a:pt x="19572" y="3983"/>
                </a:lnTo>
                <a:lnTo>
                  <a:pt x="3375" y="3983"/>
                </a:lnTo>
                <a:lnTo>
                  <a:pt x="3375" y="17617"/>
                </a:lnTo>
                <a:lnTo>
                  <a:pt x="19572" y="17617"/>
                </a:lnTo>
                <a:lnTo>
                  <a:pt x="19572" y="21600"/>
                </a:lnTo>
                <a:lnTo>
                  <a:pt x="21600" y="10800"/>
                </a:lnTo>
                <a:lnTo>
                  <a:pt x="19572" y="0"/>
                </a:lnTo>
                <a:close/>
              </a:path>
              <a:path w="21600" h="21600">
                <a:moveTo>
                  <a:pt x="1350" y="3983"/>
                </a:moveTo>
                <a:lnTo>
                  <a:pt x="1350" y="17617"/>
                </a:lnTo>
                <a:lnTo>
                  <a:pt x="2700" y="17617"/>
                </a:lnTo>
                <a:lnTo>
                  <a:pt x="2700" y="3983"/>
                </a:lnTo>
                <a:lnTo>
                  <a:pt x="1350" y="3983"/>
                </a:lnTo>
                <a:close/>
              </a:path>
              <a:path w="21600" h="21600">
                <a:moveTo>
                  <a:pt x="0" y="3983"/>
                </a:moveTo>
                <a:lnTo>
                  <a:pt x="0" y="17617"/>
                </a:lnTo>
                <a:lnTo>
                  <a:pt x="675" y="17617"/>
                </a:lnTo>
                <a:lnTo>
                  <a:pt x="675" y="3983"/>
                </a:lnTo>
                <a:lnTo>
                  <a:pt x="0" y="3983"/>
                </a:lnTo>
                <a:close/>
              </a:path>
            </a:pathLst>
          </a:custGeom>
          <a:gradFill rotWithShape="1">
            <a:gsLst>
              <a:gs pos="0">
                <a:srgbClr val="A98700"/>
              </a:gs>
              <a:gs pos="100000">
                <a:srgbClr val="FFCC00"/>
              </a:gs>
            </a:gsLst>
            <a:lin ang="0" scaled="1"/>
          </a:gradFill>
          <a:ln w="9525">
            <a:noFill/>
            <a:miter lim="800000"/>
            <a:headEnd/>
            <a:tailEnd/>
          </a:ln>
          <a:effec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356624" y="6095137"/>
            <a:ext cx="8079801" cy="276999"/>
          </a:xfrm>
          <a:prstGeom prst="rect">
            <a:avLst/>
          </a:prstGeom>
        </p:spPr>
        <p:txBody>
          <a:bodyPr wrap="square">
            <a:spAutoFit/>
          </a:bodyPr>
          <a:lstStyle/>
          <a:p>
            <a:pPr defTabSz="914400" eaLnBrk="0" hangingPunct="0">
              <a:spcBef>
                <a:spcPts val="13"/>
              </a:spcBef>
              <a:spcAft>
                <a:spcPts val="13"/>
              </a:spcAft>
            </a:pPr>
            <a:r>
              <a:rPr lang="en-US" sz="1200" b="1" dirty="0">
                <a:solidFill>
                  <a:schemeClr val="bg1"/>
                </a:solidFill>
                <a:latin typeface="Arial" panose="020B0604020202020204" pitchFamily="34" charset="0"/>
                <a:cs typeface="Arial" panose="020B0604020202020204" pitchFamily="34" charset="0"/>
              </a:rPr>
              <a:t>CIN, cervical intraepithelial neoplasia; HPV, human </a:t>
            </a:r>
            <a:r>
              <a:rPr lang="en-US" sz="1200" b="1" dirty="0" smtClean="0">
                <a:solidFill>
                  <a:schemeClr val="bg1"/>
                </a:solidFill>
                <a:latin typeface="Arial" panose="020B0604020202020204" pitchFamily="34" charset="0"/>
                <a:cs typeface="Arial" panose="020B0604020202020204" pitchFamily="34" charset="0"/>
              </a:rPr>
              <a:t>papillomavirus</a:t>
            </a:r>
            <a:endParaRPr lang="en-US"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556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9954"/>
            <a:ext cx="9144000" cy="1143000"/>
          </a:xfrm>
        </p:spPr>
        <p:txBody>
          <a:bodyPr>
            <a:noAutofit/>
          </a:bodyPr>
          <a:lstStyle/>
          <a:p>
            <a:pPr>
              <a:lnSpc>
                <a:spcPct val="85000"/>
              </a:lnSpc>
            </a:pPr>
            <a:r>
              <a:rPr lang="en-US" sz="3000" dirty="0"/>
              <a:t>Complete Remission of Metastatic Cervical Cancer </a:t>
            </a:r>
            <a:r>
              <a:rPr lang="en-US" sz="3000" dirty="0" smtClean="0"/>
              <a:t>With </a:t>
            </a:r>
            <a:r>
              <a:rPr lang="en-US" sz="3000" dirty="0"/>
              <a:t>the Angiogenesis Inhibitor TNP-470</a:t>
            </a:r>
          </a:p>
        </p:txBody>
      </p:sp>
      <p:sp>
        <p:nvSpPr>
          <p:cNvPr id="7" name="TextBox 6"/>
          <p:cNvSpPr txBox="1"/>
          <p:nvPr/>
        </p:nvSpPr>
        <p:spPr>
          <a:xfrm>
            <a:off x="357183" y="6423651"/>
            <a:ext cx="8775931" cy="276999"/>
          </a:xfrm>
          <a:prstGeom prst="rect">
            <a:avLst/>
          </a:prstGeom>
          <a:noFill/>
        </p:spPr>
        <p:txBody>
          <a:bodyPr wrap="square" rtlCol="0">
            <a:spAutoFit/>
          </a:bodyPr>
          <a:lstStyle/>
          <a:p>
            <a:r>
              <a:rPr lang="en-US" sz="1200" b="1" dirty="0" err="1">
                <a:solidFill>
                  <a:schemeClr val="bg1"/>
                </a:solidFill>
                <a:latin typeface="Arial" panose="020B0604020202020204" pitchFamily="34" charset="0"/>
                <a:cs typeface="Arial" panose="020B0604020202020204" pitchFamily="34" charset="0"/>
              </a:rPr>
              <a:t>Kudelka</a:t>
            </a:r>
            <a:r>
              <a:rPr lang="en-US" sz="1200" b="1" dirty="0">
                <a:solidFill>
                  <a:schemeClr val="bg1"/>
                </a:solidFill>
                <a:latin typeface="Arial" panose="020B0604020202020204" pitchFamily="34" charset="0"/>
                <a:cs typeface="Arial" panose="020B0604020202020204" pitchFamily="34" charset="0"/>
              </a:rPr>
              <a:t> AP, </a:t>
            </a:r>
            <a:r>
              <a:rPr lang="en-US" sz="1200" b="1" dirty="0" smtClean="0">
                <a:solidFill>
                  <a:schemeClr val="bg1"/>
                </a:solidFill>
                <a:latin typeface="Arial" panose="020B0604020202020204" pitchFamily="34" charset="0"/>
                <a:cs typeface="Arial" panose="020B0604020202020204" pitchFamily="34" charset="0"/>
              </a:rPr>
              <a:t>et al. </a:t>
            </a:r>
            <a:r>
              <a:rPr lang="en-US" sz="1200" b="1" i="1" dirty="0" smtClean="0">
                <a:solidFill>
                  <a:schemeClr val="bg1"/>
                </a:solidFill>
                <a:latin typeface="Arial" panose="020B0604020202020204" pitchFamily="34" charset="0"/>
                <a:cs typeface="Arial" panose="020B0604020202020204" pitchFamily="34" charset="0"/>
              </a:rPr>
              <a:t>N </a:t>
            </a:r>
            <a:r>
              <a:rPr lang="en-US" sz="1200" b="1" i="1" dirty="0" err="1">
                <a:solidFill>
                  <a:schemeClr val="bg1"/>
                </a:solidFill>
                <a:latin typeface="Arial" panose="020B0604020202020204" pitchFamily="34" charset="0"/>
                <a:cs typeface="Arial" panose="020B0604020202020204" pitchFamily="34" charset="0"/>
              </a:rPr>
              <a:t>Engl</a:t>
            </a:r>
            <a:r>
              <a:rPr lang="en-US" sz="1200" b="1" i="1" dirty="0">
                <a:solidFill>
                  <a:schemeClr val="bg1"/>
                </a:solidFill>
                <a:latin typeface="Arial" panose="020B0604020202020204" pitchFamily="34" charset="0"/>
                <a:cs typeface="Arial" panose="020B0604020202020204" pitchFamily="34" charset="0"/>
              </a:rPr>
              <a:t> J Med</a:t>
            </a:r>
            <a:r>
              <a:rPr lang="en-US" sz="1200" b="1" dirty="0">
                <a:solidFill>
                  <a:schemeClr val="bg1"/>
                </a:solidFill>
                <a:latin typeface="Arial" panose="020B0604020202020204" pitchFamily="34" charset="0"/>
                <a:cs typeface="Arial" panose="020B0604020202020204" pitchFamily="34" charset="0"/>
              </a:rPr>
              <a:t>. </a:t>
            </a:r>
            <a:r>
              <a:rPr lang="en-US" sz="1200" b="1" dirty="0" smtClean="0">
                <a:solidFill>
                  <a:schemeClr val="bg1"/>
                </a:solidFill>
                <a:latin typeface="Arial" panose="020B0604020202020204" pitchFamily="34" charset="0"/>
                <a:cs typeface="Arial" panose="020B0604020202020204" pitchFamily="34" charset="0"/>
              </a:rPr>
              <a:t>1998;338(14</a:t>
            </a:r>
            <a:r>
              <a:rPr lang="en-US" sz="1200" b="1" dirty="0">
                <a:solidFill>
                  <a:schemeClr val="bg1"/>
                </a:solidFill>
                <a:latin typeface="Arial" panose="020B0604020202020204" pitchFamily="34" charset="0"/>
                <a:cs typeface="Arial" panose="020B0604020202020204" pitchFamily="34" charset="0"/>
              </a:rPr>
              <a:t>):</a:t>
            </a:r>
            <a:r>
              <a:rPr lang="en-US" sz="1200" b="1" dirty="0" smtClean="0">
                <a:solidFill>
                  <a:schemeClr val="bg1"/>
                </a:solidFill>
                <a:latin typeface="Arial" panose="020B0604020202020204" pitchFamily="34" charset="0"/>
                <a:cs typeface="Arial" panose="020B0604020202020204" pitchFamily="34" charset="0"/>
              </a:rPr>
              <a:t>991-992</a:t>
            </a:r>
            <a:r>
              <a:rPr lang="en-US" sz="1200" b="1" dirty="0">
                <a:solidFill>
                  <a:schemeClr val="bg1"/>
                </a:solidFill>
                <a:latin typeface="Arial" panose="020B0604020202020204" pitchFamily="34" charset="0"/>
                <a:cs typeface="Arial" panose="020B0604020202020204" pitchFamily="34" charset="0"/>
              </a:rPr>
              <a:t>. </a:t>
            </a:r>
          </a:p>
        </p:txBody>
      </p:sp>
      <p:sp>
        <p:nvSpPr>
          <p:cNvPr id="4" name="AutoShape 3"/>
          <p:cNvSpPr>
            <a:spLocks noChangeAspect="1" noChangeArrowheads="1" noTextEdit="1"/>
          </p:cNvSpPr>
          <p:nvPr/>
        </p:nvSpPr>
        <p:spPr bwMode="auto">
          <a:xfrm>
            <a:off x="2127250" y="1346200"/>
            <a:ext cx="512445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167"/>
          <p:cNvSpPr>
            <a:spLocks/>
          </p:cNvSpPr>
          <p:nvPr/>
        </p:nvSpPr>
        <p:spPr bwMode="auto">
          <a:xfrm>
            <a:off x="2160588" y="1439862"/>
            <a:ext cx="5002213" cy="3790950"/>
          </a:xfrm>
          <a:custGeom>
            <a:avLst/>
            <a:gdLst>
              <a:gd name="T0" fmla="*/ 0 w 4000"/>
              <a:gd name="T1" fmla="*/ 0 h 3020"/>
              <a:gd name="T2" fmla="*/ 0 w 4000"/>
              <a:gd name="T3" fmla="*/ 0 h 3020"/>
              <a:gd name="T4" fmla="*/ 4000 w 4000"/>
              <a:gd name="T5" fmla="*/ 0 h 3020"/>
              <a:gd name="T6" fmla="*/ 4000 w 4000"/>
              <a:gd name="T7" fmla="*/ 3020 h 3020"/>
              <a:gd name="T8" fmla="*/ 0 w 4000"/>
              <a:gd name="T9" fmla="*/ 3020 h 3020"/>
              <a:gd name="T10" fmla="*/ 0 w 4000"/>
              <a:gd name="T11" fmla="*/ 0 h 3020"/>
            </a:gdLst>
            <a:ahLst/>
            <a:cxnLst>
              <a:cxn ang="0">
                <a:pos x="T0" y="T1"/>
              </a:cxn>
              <a:cxn ang="0">
                <a:pos x="T2" y="T3"/>
              </a:cxn>
              <a:cxn ang="0">
                <a:pos x="T4" y="T5"/>
              </a:cxn>
              <a:cxn ang="0">
                <a:pos x="T6" y="T7"/>
              </a:cxn>
              <a:cxn ang="0">
                <a:pos x="T8" y="T9"/>
              </a:cxn>
              <a:cxn ang="0">
                <a:pos x="T10" y="T11"/>
              </a:cxn>
            </a:cxnLst>
            <a:rect l="0" t="0" r="r" b="b"/>
            <a:pathLst>
              <a:path w="4000" h="3020">
                <a:moveTo>
                  <a:pt x="0" y="0"/>
                </a:moveTo>
                <a:lnTo>
                  <a:pt x="0" y="0"/>
                </a:lnTo>
                <a:lnTo>
                  <a:pt x="4000" y="0"/>
                </a:lnTo>
                <a:lnTo>
                  <a:pt x="4000" y="3020"/>
                </a:lnTo>
                <a:lnTo>
                  <a:pt x="0" y="3020"/>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3168"/>
          <p:cNvSpPr>
            <a:spLocks/>
          </p:cNvSpPr>
          <p:nvPr/>
        </p:nvSpPr>
        <p:spPr bwMode="auto">
          <a:xfrm>
            <a:off x="2127250" y="1439862"/>
            <a:ext cx="5068888" cy="3849688"/>
          </a:xfrm>
          <a:custGeom>
            <a:avLst/>
            <a:gdLst>
              <a:gd name="T0" fmla="*/ 0 w 4054"/>
              <a:gd name="T1" fmla="*/ 0 h 3067"/>
              <a:gd name="T2" fmla="*/ 0 w 4054"/>
              <a:gd name="T3" fmla="*/ 0 h 3067"/>
              <a:gd name="T4" fmla="*/ 4054 w 4054"/>
              <a:gd name="T5" fmla="*/ 0 h 3067"/>
              <a:gd name="T6" fmla="*/ 4054 w 4054"/>
              <a:gd name="T7" fmla="*/ 3067 h 3067"/>
              <a:gd name="T8" fmla="*/ 0 w 4054"/>
              <a:gd name="T9" fmla="*/ 3067 h 3067"/>
              <a:gd name="T10" fmla="*/ 0 w 4054"/>
              <a:gd name="T11" fmla="*/ 0 h 3067"/>
            </a:gdLst>
            <a:ahLst/>
            <a:cxnLst>
              <a:cxn ang="0">
                <a:pos x="T0" y="T1"/>
              </a:cxn>
              <a:cxn ang="0">
                <a:pos x="T2" y="T3"/>
              </a:cxn>
              <a:cxn ang="0">
                <a:pos x="T4" y="T5"/>
              </a:cxn>
              <a:cxn ang="0">
                <a:pos x="T6" y="T7"/>
              </a:cxn>
              <a:cxn ang="0">
                <a:pos x="T8" y="T9"/>
              </a:cxn>
              <a:cxn ang="0">
                <a:pos x="T10" y="T11"/>
              </a:cxn>
            </a:cxnLst>
            <a:rect l="0" t="0" r="r" b="b"/>
            <a:pathLst>
              <a:path w="4054" h="3067">
                <a:moveTo>
                  <a:pt x="0" y="0"/>
                </a:moveTo>
                <a:lnTo>
                  <a:pt x="0" y="0"/>
                </a:lnTo>
                <a:lnTo>
                  <a:pt x="4054" y="0"/>
                </a:lnTo>
                <a:lnTo>
                  <a:pt x="4054" y="3067"/>
                </a:lnTo>
                <a:lnTo>
                  <a:pt x="0" y="3067"/>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4193" name="Picture 31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25" y="1450975"/>
            <a:ext cx="5065713"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 name="Freeform 3170"/>
          <p:cNvSpPr>
            <a:spLocks noEditPoints="1"/>
          </p:cNvSpPr>
          <p:nvPr/>
        </p:nvSpPr>
        <p:spPr bwMode="auto">
          <a:xfrm>
            <a:off x="2187575" y="1525587"/>
            <a:ext cx="104775" cy="107950"/>
          </a:xfrm>
          <a:custGeom>
            <a:avLst/>
            <a:gdLst>
              <a:gd name="T0" fmla="*/ 84 w 84"/>
              <a:gd name="T1" fmla="*/ 86 h 86"/>
              <a:gd name="T2" fmla="*/ 84 w 84"/>
              <a:gd name="T3" fmla="*/ 86 h 86"/>
              <a:gd name="T4" fmla="*/ 49 w 84"/>
              <a:gd name="T5" fmla="*/ 0 h 86"/>
              <a:gd name="T6" fmla="*/ 36 w 84"/>
              <a:gd name="T7" fmla="*/ 0 h 86"/>
              <a:gd name="T8" fmla="*/ 0 w 84"/>
              <a:gd name="T9" fmla="*/ 86 h 86"/>
              <a:gd name="T10" fmla="*/ 12 w 84"/>
              <a:gd name="T11" fmla="*/ 86 h 86"/>
              <a:gd name="T12" fmla="*/ 22 w 84"/>
              <a:gd name="T13" fmla="*/ 63 h 86"/>
              <a:gd name="T14" fmla="*/ 61 w 84"/>
              <a:gd name="T15" fmla="*/ 63 h 86"/>
              <a:gd name="T16" fmla="*/ 71 w 84"/>
              <a:gd name="T17" fmla="*/ 86 h 86"/>
              <a:gd name="T18" fmla="*/ 84 w 84"/>
              <a:gd name="T19" fmla="*/ 86 h 86"/>
              <a:gd name="T20" fmla="*/ 58 w 84"/>
              <a:gd name="T21" fmla="*/ 53 h 86"/>
              <a:gd name="T22" fmla="*/ 58 w 84"/>
              <a:gd name="T23" fmla="*/ 53 h 86"/>
              <a:gd name="T24" fmla="*/ 26 w 84"/>
              <a:gd name="T25" fmla="*/ 53 h 86"/>
              <a:gd name="T26" fmla="*/ 42 w 84"/>
              <a:gd name="T27" fmla="*/ 12 h 86"/>
              <a:gd name="T28" fmla="*/ 58 w 84"/>
              <a:gd name="T29" fmla="*/ 5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6">
                <a:moveTo>
                  <a:pt x="84" y="86"/>
                </a:moveTo>
                <a:lnTo>
                  <a:pt x="84" y="86"/>
                </a:lnTo>
                <a:lnTo>
                  <a:pt x="49" y="0"/>
                </a:lnTo>
                <a:lnTo>
                  <a:pt x="36" y="0"/>
                </a:lnTo>
                <a:lnTo>
                  <a:pt x="0" y="86"/>
                </a:lnTo>
                <a:lnTo>
                  <a:pt x="12" y="86"/>
                </a:lnTo>
                <a:lnTo>
                  <a:pt x="22" y="63"/>
                </a:lnTo>
                <a:lnTo>
                  <a:pt x="61" y="63"/>
                </a:lnTo>
                <a:lnTo>
                  <a:pt x="71" y="86"/>
                </a:lnTo>
                <a:lnTo>
                  <a:pt x="84" y="86"/>
                </a:lnTo>
                <a:close/>
                <a:moveTo>
                  <a:pt x="58" y="53"/>
                </a:moveTo>
                <a:lnTo>
                  <a:pt x="58" y="53"/>
                </a:lnTo>
                <a:lnTo>
                  <a:pt x="26" y="53"/>
                </a:lnTo>
                <a:lnTo>
                  <a:pt x="42" y="12"/>
                </a:lnTo>
                <a:lnTo>
                  <a:pt x="58" y="53"/>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3171"/>
          <p:cNvSpPr>
            <a:spLocks noEditPoints="1"/>
          </p:cNvSpPr>
          <p:nvPr/>
        </p:nvSpPr>
        <p:spPr bwMode="auto">
          <a:xfrm>
            <a:off x="4818063" y="1525587"/>
            <a:ext cx="76200" cy="107950"/>
          </a:xfrm>
          <a:custGeom>
            <a:avLst/>
            <a:gdLst>
              <a:gd name="T0" fmla="*/ 61 w 61"/>
              <a:gd name="T1" fmla="*/ 63 h 86"/>
              <a:gd name="T2" fmla="*/ 61 w 61"/>
              <a:gd name="T3" fmla="*/ 63 h 86"/>
              <a:gd name="T4" fmla="*/ 44 w 61"/>
              <a:gd name="T5" fmla="*/ 41 h 86"/>
              <a:gd name="T6" fmla="*/ 44 w 61"/>
              <a:gd name="T7" fmla="*/ 41 h 86"/>
              <a:gd name="T8" fmla="*/ 58 w 61"/>
              <a:gd name="T9" fmla="*/ 22 h 86"/>
              <a:gd name="T10" fmla="*/ 30 w 61"/>
              <a:gd name="T11" fmla="*/ 0 h 86"/>
              <a:gd name="T12" fmla="*/ 0 w 61"/>
              <a:gd name="T13" fmla="*/ 0 h 86"/>
              <a:gd name="T14" fmla="*/ 0 w 61"/>
              <a:gd name="T15" fmla="*/ 86 h 86"/>
              <a:gd name="T16" fmla="*/ 30 w 61"/>
              <a:gd name="T17" fmla="*/ 86 h 86"/>
              <a:gd name="T18" fmla="*/ 45 w 61"/>
              <a:gd name="T19" fmla="*/ 84 h 86"/>
              <a:gd name="T20" fmla="*/ 61 w 61"/>
              <a:gd name="T21" fmla="*/ 63 h 86"/>
              <a:gd name="T22" fmla="*/ 46 w 61"/>
              <a:gd name="T23" fmla="*/ 23 h 86"/>
              <a:gd name="T24" fmla="*/ 46 w 61"/>
              <a:gd name="T25" fmla="*/ 23 h 86"/>
              <a:gd name="T26" fmla="*/ 26 w 61"/>
              <a:gd name="T27" fmla="*/ 36 h 86"/>
              <a:gd name="T28" fmla="*/ 11 w 61"/>
              <a:gd name="T29" fmla="*/ 36 h 86"/>
              <a:gd name="T30" fmla="*/ 11 w 61"/>
              <a:gd name="T31" fmla="*/ 10 h 86"/>
              <a:gd name="T32" fmla="*/ 26 w 61"/>
              <a:gd name="T33" fmla="*/ 10 h 86"/>
              <a:gd name="T34" fmla="*/ 46 w 61"/>
              <a:gd name="T35" fmla="*/ 23 h 86"/>
              <a:gd name="T36" fmla="*/ 48 w 61"/>
              <a:gd name="T37" fmla="*/ 61 h 86"/>
              <a:gd name="T38" fmla="*/ 48 w 61"/>
              <a:gd name="T39" fmla="*/ 61 h 86"/>
              <a:gd name="T40" fmla="*/ 31 w 61"/>
              <a:gd name="T41" fmla="*/ 75 h 86"/>
              <a:gd name="T42" fmla="*/ 11 w 61"/>
              <a:gd name="T43" fmla="*/ 75 h 86"/>
              <a:gd name="T44" fmla="*/ 11 w 61"/>
              <a:gd name="T45" fmla="*/ 46 h 86"/>
              <a:gd name="T46" fmla="*/ 31 w 61"/>
              <a:gd name="T47" fmla="*/ 46 h 86"/>
              <a:gd name="T48" fmla="*/ 48 w 61"/>
              <a:gd name="T49" fmla="*/ 6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86">
                <a:moveTo>
                  <a:pt x="61" y="63"/>
                </a:moveTo>
                <a:lnTo>
                  <a:pt x="61" y="63"/>
                </a:lnTo>
                <a:cubicBezTo>
                  <a:pt x="61" y="52"/>
                  <a:pt x="55" y="43"/>
                  <a:pt x="44" y="41"/>
                </a:cubicBezTo>
                <a:lnTo>
                  <a:pt x="44" y="41"/>
                </a:lnTo>
                <a:cubicBezTo>
                  <a:pt x="52" y="38"/>
                  <a:pt x="58" y="31"/>
                  <a:pt x="58" y="22"/>
                </a:cubicBezTo>
                <a:cubicBezTo>
                  <a:pt x="58" y="5"/>
                  <a:pt x="45" y="0"/>
                  <a:pt x="30" y="0"/>
                </a:cubicBezTo>
                <a:lnTo>
                  <a:pt x="0" y="0"/>
                </a:lnTo>
                <a:lnTo>
                  <a:pt x="0" y="86"/>
                </a:lnTo>
                <a:lnTo>
                  <a:pt x="30" y="86"/>
                </a:lnTo>
                <a:cubicBezTo>
                  <a:pt x="35" y="86"/>
                  <a:pt x="41" y="86"/>
                  <a:pt x="45" y="84"/>
                </a:cubicBezTo>
                <a:cubicBezTo>
                  <a:pt x="54" y="81"/>
                  <a:pt x="61" y="73"/>
                  <a:pt x="61" y="63"/>
                </a:cubicBezTo>
                <a:close/>
                <a:moveTo>
                  <a:pt x="46" y="23"/>
                </a:moveTo>
                <a:lnTo>
                  <a:pt x="46" y="23"/>
                </a:lnTo>
                <a:cubicBezTo>
                  <a:pt x="46" y="34"/>
                  <a:pt x="38" y="36"/>
                  <a:pt x="26" y="36"/>
                </a:cubicBezTo>
                <a:lnTo>
                  <a:pt x="11" y="36"/>
                </a:lnTo>
                <a:lnTo>
                  <a:pt x="11" y="10"/>
                </a:lnTo>
                <a:lnTo>
                  <a:pt x="26" y="10"/>
                </a:lnTo>
                <a:cubicBezTo>
                  <a:pt x="38" y="10"/>
                  <a:pt x="46" y="12"/>
                  <a:pt x="46" y="23"/>
                </a:cubicBezTo>
                <a:close/>
                <a:moveTo>
                  <a:pt x="48" y="61"/>
                </a:moveTo>
                <a:lnTo>
                  <a:pt x="48" y="61"/>
                </a:lnTo>
                <a:cubicBezTo>
                  <a:pt x="48" y="71"/>
                  <a:pt x="41" y="75"/>
                  <a:pt x="31" y="75"/>
                </a:cubicBezTo>
                <a:lnTo>
                  <a:pt x="11" y="75"/>
                </a:lnTo>
                <a:lnTo>
                  <a:pt x="11" y="46"/>
                </a:lnTo>
                <a:lnTo>
                  <a:pt x="31" y="46"/>
                </a:lnTo>
                <a:cubicBezTo>
                  <a:pt x="41" y="46"/>
                  <a:pt x="48" y="50"/>
                  <a:pt x="48" y="61"/>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3172"/>
          <p:cNvSpPr>
            <a:spLocks/>
          </p:cNvSpPr>
          <p:nvPr/>
        </p:nvSpPr>
        <p:spPr bwMode="auto">
          <a:xfrm>
            <a:off x="2195513" y="3405187"/>
            <a:ext cx="84138" cy="112713"/>
          </a:xfrm>
          <a:custGeom>
            <a:avLst/>
            <a:gdLst>
              <a:gd name="T0" fmla="*/ 68 w 68"/>
              <a:gd name="T1" fmla="*/ 25 h 90"/>
              <a:gd name="T2" fmla="*/ 68 w 68"/>
              <a:gd name="T3" fmla="*/ 25 h 90"/>
              <a:gd name="T4" fmla="*/ 38 w 68"/>
              <a:gd name="T5" fmla="*/ 1 h 90"/>
              <a:gd name="T6" fmla="*/ 0 w 68"/>
              <a:gd name="T7" fmla="*/ 46 h 90"/>
              <a:gd name="T8" fmla="*/ 35 w 68"/>
              <a:gd name="T9" fmla="*/ 90 h 90"/>
              <a:gd name="T10" fmla="*/ 68 w 68"/>
              <a:gd name="T11" fmla="*/ 67 h 90"/>
              <a:gd name="T12" fmla="*/ 55 w 68"/>
              <a:gd name="T13" fmla="*/ 67 h 90"/>
              <a:gd name="T14" fmla="*/ 36 w 68"/>
              <a:gd name="T15" fmla="*/ 80 h 90"/>
              <a:gd name="T16" fmla="*/ 12 w 68"/>
              <a:gd name="T17" fmla="*/ 46 h 90"/>
              <a:gd name="T18" fmla="*/ 37 w 68"/>
              <a:gd name="T19" fmla="*/ 11 h 90"/>
              <a:gd name="T20" fmla="*/ 55 w 68"/>
              <a:gd name="T21" fmla="*/ 25 h 90"/>
              <a:gd name="T22" fmla="*/ 68 w 68"/>
              <a:gd name="T23"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90">
                <a:moveTo>
                  <a:pt x="68" y="25"/>
                </a:moveTo>
                <a:lnTo>
                  <a:pt x="68" y="25"/>
                </a:lnTo>
                <a:cubicBezTo>
                  <a:pt x="67" y="10"/>
                  <a:pt x="54" y="1"/>
                  <a:pt x="38" y="1"/>
                </a:cubicBezTo>
                <a:cubicBezTo>
                  <a:pt x="9" y="0"/>
                  <a:pt x="0" y="25"/>
                  <a:pt x="0" y="46"/>
                </a:cubicBezTo>
                <a:cubicBezTo>
                  <a:pt x="0" y="70"/>
                  <a:pt x="10" y="90"/>
                  <a:pt x="35" y="90"/>
                </a:cubicBezTo>
                <a:cubicBezTo>
                  <a:pt x="52" y="90"/>
                  <a:pt x="66" y="81"/>
                  <a:pt x="68" y="67"/>
                </a:cubicBezTo>
                <a:lnTo>
                  <a:pt x="55" y="67"/>
                </a:lnTo>
                <a:cubicBezTo>
                  <a:pt x="54" y="76"/>
                  <a:pt x="45" y="80"/>
                  <a:pt x="36" y="80"/>
                </a:cubicBezTo>
                <a:cubicBezTo>
                  <a:pt x="17" y="80"/>
                  <a:pt x="12" y="63"/>
                  <a:pt x="12" y="46"/>
                </a:cubicBezTo>
                <a:cubicBezTo>
                  <a:pt x="12" y="31"/>
                  <a:pt x="16" y="11"/>
                  <a:pt x="37" y="11"/>
                </a:cubicBezTo>
                <a:cubicBezTo>
                  <a:pt x="46" y="11"/>
                  <a:pt x="55" y="17"/>
                  <a:pt x="55" y="25"/>
                </a:cubicBezTo>
                <a:lnTo>
                  <a:pt x="68" y="25"/>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3173"/>
          <p:cNvSpPr>
            <a:spLocks noEditPoints="1"/>
          </p:cNvSpPr>
          <p:nvPr/>
        </p:nvSpPr>
        <p:spPr bwMode="auto">
          <a:xfrm>
            <a:off x="4808538" y="3398837"/>
            <a:ext cx="87313" cy="107950"/>
          </a:xfrm>
          <a:custGeom>
            <a:avLst/>
            <a:gdLst>
              <a:gd name="T0" fmla="*/ 70 w 70"/>
              <a:gd name="T1" fmla="*/ 43 h 86"/>
              <a:gd name="T2" fmla="*/ 70 w 70"/>
              <a:gd name="T3" fmla="*/ 43 h 86"/>
              <a:gd name="T4" fmla="*/ 52 w 70"/>
              <a:gd name="T5" fmla="*/ 5 h 86"/>
              <a:gd name="T6" fmla="*/ 29 w 70"/>
              <a:gd name="T7" fmla="*/ 0 h 86"/>
              <a:gd name="T8" fmla="*/ 0 w 70"/>
              <a:gd name="T9" fmla="*/ 0 h 86"/>
              <a:gd name="T10" fmla="*/ 0 w 70"/>
              <a:gd name="T11" fmla="*/ 86 h 86"/>
              <a:gd name="T12" fmla="*/ 29 w 70"/>
              <a:gd name="T13" fmla="*/ 86 h 86"/>
              <a:gd name="T14" fmla="*/ 52 w 70"/>
              <a:gd name="T15" fmla="*/ 81 h 86"/>
              <a:gd name="T16" fmla="*/ 70 w 70"/>
              <a:gd name="T17" fmla="*/ 43 h 86"/>
              <a:gd name="T18" fmla="*/ 58 w 70"/>
              <a:gd name="T19" fmla="*/ 43 h 86"/>
              <a:gd name="T20" fmla="*/ 58 w 70"/>
              <a:gd name="T21" fmla="*/ 43 h 86"/>
              <a:gd name="T22" fmla="*/ 51 w 70"/>
              <a:gd name="T23" fmla="*/ 66 h 86"/>
              <a:gd name="T24" fmla="*/ 29 w 70"/>
              <a:gd name="T25" fmla="*/ 76 h 86"/>
              <a:gd name="T26" fmla="*/ 12 w 70"/>
              <a:gd name="T27" fmla="*/ 76 h 86"/>
              <a:gd name="T28" fmla="*/ 12 w 70"/>
              <a:gd name="T29" fmla="*/ 10 h 86"/>
              <a:gd name="T30" fmla="*/ 29 w 70"/>
              <a:gd name="T31" fmla="*/ 10 h 86"/>
              <a:gd name="T32" fmla="*/ 51 w 70"/>
              <a:gd name="T33" fmla="*/ 20 h 86"/>
              <a:gd name="T34" fmla="*/ 58 w 70"/>
              <a:gd name="T3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70" y="43"/>
                </a:moveTo>
                <a:lnTo>
                  <a:pt x="70" y="43"/>
                </a:lnTo>
                <a:cubicBezTo>
                  <a:pt x="70" y="27"/>
                  <a:pt x="64" y="13"/>
                  <a:pt x="52" y="5"/>
                </a:cubicBezTo>
                <a:cubicBezTo>
                  <a:pt x="45" y="1"/>
                  <a:pt x="37" y="0"/>
                  <a:pt x="29" y="0"/>
                </a:cubicBezTo>
                <a:lnTo>
                  <a:pt x="0" y="0"/>
                </a:lnTo>
                <a:lnTo>
                  <a:pt x="0" y="86"/>
                </a:lnTo>
                <a:lnTo>
                  <a:pt x="29" y="86"/>
                </a:lnTo>
                <a:cubicBezTo>
                  <a:pt x="37" y="86"/>
                  <a:pt x="45" y="85"/>
                  <a:pt x="52" y="81"/>
                </a:cubicBezTo>
                <a:cubicBezTo>
                  <a:pt x="64" y="73"/>
                  <a:pt x="70" y="59"/>
                  <a:pt x="70" y="43"/>
                </a:cubicBezTo>
                <a:close/>
                <a:moveTo>
                  <a:pt x="58" y="43"/>
                </a:moveTo>
                <a:lnTo>
                  <a:pt x="58" y="43"/>
                </a:lnTo>
                <a:cubicBezTo>
                  <a:pt x="58" y="51"/>
                  <a:pt x="56" y="59"/>
                  <a:pt x="51" y="66"/>
                </a:cubicBezTo>
                <a:cubicBezTo>
                  <a:pt x="48" y="71"/>
                  <a:pt x="41" y="76"/>
                  <a:pt x="29" y="76"/>
                </a:cubicBezTo>
                <a:lnTo>
                  <a:pt x="12" y="76"/>
                </a:lnTo>
                <a:lnTo>
                  <a:pt x="12" y="10"/>
                </a:lnTo>
                <a:lnTo>
                  <a:pt x="29" y="10"/>
                </a:lnTo>
                <a:cubicBezTo>
                  <a:pt x="41" y="10"/>
                  <a:pt x="48" y="15"/>
                  <a:pt x="51" y="20"/>
                </a:cubicBezTo>
                <a:cubicBezTo>
                  <a:pt x="56" y="27"/>
                  <a:pt x="58" y="35"/>
                  <a:pt x="58" y="43"/>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9" name="TextBox 3358"/>
          <p:cNvSpPr txBox="1"/>
          <p:nvPr/>
        </p:nvSpPr>
        <p:spPr>
          <a:xfrm>
            <a:off x="1718211" y="5385071"/>
            <a:ext cx="5890139" cy="830997"/>
          </a:xfrm>
          <a:prstGeom prst="rect">
            <a:avLst/>
          </a:prstGeom>
          <a:noFill/>
        </p:spPr>
        <p:txBody>
          <a:bodyPr wrap="none" rtlCol="0">
            <a:spAutoFit/>
          </a:bodyPr>
          <a:lstStyle/>
          <a:p>
            <a:pPr marL="342900" indent="-342900">
              <a:buFont typeface="Wingdings" charset="2"/>
              <a:buChar char="ü"/>
            </a:pPr>
            <a:r>
              <a:rPr lang="en-US" sz="1600" b="1" dirty="0" smtClean="0">
                <a:solidFill>
                  <a:schemeClr val="bg1"/>
                </a:solidFill>
                <a:latin typeface="Arial" panose="020B0604020202020204" pitchFamily="34" charset="0"/>
                <a:cs typeface="Arial" panose="020B0604020202020204" pitchFamily="34" charset="0"/>
              </a:rPr>
              <a:t>Potent </a:t>
            </a:r>
            <a:r>
              <a:rPr lang="en-US" sz="1600" b="1" dirty="0">
                <a:solidFill>
                  <a:schemeClr val="bg1"/>
                </a:solidFill>
                <a:latin typeface="Arial" panose="020B0604020202020204" pitchFamily="34" charset="0"/>
                <a:cs typeface="Arial" panose="020B0604020202020204" pitchFamily="34" charset="0"/>
              </a:rPr>
              <a:t>fungal metabolite first isolated from </a:t>
            </a:r>
            <a:r>
              <a:rPr lang="en-US" sz="1600" b="1" dirty="0" err="1" smtClean="0">
                <a:solidFill>
                  <a:schemeClr val="bg1"/>
                </a:solidFill>
                <a:latin typeface="Arial" panose="020B0604020202020204" pitchFamily="34" charset="0"/>
                <a:cs typeface="Arial" panose="020B0604020202020204" pitchFamily="34" charset="0"/>
              </a:rPr>
              <a:t>Aspergillus</a:t>
            </a:r>
            <a:r>
              <a:rPr lang="en-US" sz="1600" b="1" dirty="0" smtClean="0">
                <a:solidFill>
                  <a:schemeClr val="bg1"/>
                </a:solidFill>
                <a:latin typeface="Arial" panose="020B0604020202020204" pitchFamily="34" charset="0"/>
                <a:cs typeface="Arial" panose="020B0604020202020204" pitchFamily="34" charset="0"/>
              </a:rPr>
              <a:t/>
            </a:r>
            <a:br>
              <a:rPr lang="en-US" sz="1600" b="1" dirty="0" smtClean="0">
                <a:solidFill>
                  <a:schemeClr val="bg1"/>
                </a:solidFill>
                <a:latin typeface="Arial" panose="020B0604020202020204" pitchFamily="34" charset="0"/>
                <a:cs typeface="Arial" panose="020B0604020202020204" pitchFamily="34" charset="0"/>
              </a:rPr>
            </a:br>
            <a:r>
              <a:rPr lang="en-US" sz="1600" b="1" dirty="0" err="1" smtClean="0">
                <a:solidFill>
                  <a:schemeClr val="bg1"/>
                </a:solidFill>
                <a:latin typeface="Arial" panose="020B0604020202020204" pitchFamily="34" charset="0"/>
                <a:cs typeface="Arial" panose="020B0604020202020204" pitchFamily="34" charset="0"/>
              </a:rPr>
              <a:t>fumigatus</a:t>
            </a:r>
            <a:r>
              <a:rPr lang="en-US" sz="1600" b="1" dirty="0" smtClean="0">
                <a:solidFill>
                  <a:schemeClr val="bg1"/>
                </a:solidFill>
                <a:latin typeface="Arial" panose="020B0604020202020204" pitchFamily="34" charset="0"/>
                <a:cs typeface="Arial" panose="020B0604020202020204" pitchFamily="34" charset="0"/>
              </a:rPr>
              <a:t> with anti-angiogenesis properties</a:t>
            </a:r>
            <a:endParaRPr lang="en-US" sz="1600" b="1" dirty="0">
              <a:solidFill>
                <a:schemeClr val="bg1"/>
              </a:solidFill>
              <a:latin typeface="Arial" panose="020B0604020202020204" pitchFamily="34" charset="0"/>
              <a:cs typeface="Arial" panose="020B0604020202020204" pitchFamily="34" charset="0"/>
            </a:endParaRPr>
          </a:p>
          <a:p>
            <a:endParaRPr lang="en-US"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2165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AutoShape 2"/>
          <p:cNvSpPr>
            <a:spLocks noChangeArrowheads="1"/>
          </p:cNvSpPr>
          <p:nvPr/>
        </p:nvSpPr>
        <p:spPr bwMode="auto">
          <a:xfrm>
            <a:off x="0" y="1101725"/>
            <a:ext cx="9144000" cy="5756275"/>
          </a:xfrm>
          <a:prstGeom prst="roundRect">
            <a:avLst>
              <a:gd name="adj" fmla="val 0"/>
            </a:avLst>
          </a:prstGeom>
          <a:noFill/>
          <a:ln w="9525">
            <a:solidFill>
              <a:schemeClr val="tx1">
                <a:alpha val="0"/>
              </a:schemeClr>
            </a:solidFill>
            <a:round/>
            <a:headEnd/>
            <a:tailEnd/>
          </a:ln>
        </p:spPr>
        <p:txBody>
          <a:bodyPr wrap="none" anchor="ctr"/>
          <a:lstStyle/>
          <a:p>
            <a:endParaRPr lang="en-US" dirty="0">
              <a:latin typeface="Arial" panose="020B0604020202020204" pitchFamily="34" charset="0"/>
            </a:endParaRPr>
          </a:p>
        </p:txBody>
      </p:sp>
      <p:sp>
        <p:nvSpPr>
          <p:cNvPr id="146435" name="Freeform 3"/>
          <p:cNvSpPr>
            <a:spLocks/>
          </p:cNvSpPr>
          <p:nvPr/>
        </p:nvSpPr>
        <p:spPr bwMode="auto">
          <a:xfrm flipV="1">
            <a:off x="-1447800" y="3919122"/>
            <a:ext cx="11836400" cy="3090862"/>
          </a:xfrm>
          <a:custGeom>
            <a:avLst/>
            <a:gdLst>
              <a:gd name="T0" fmla="*/ 933 w 7456"/>
              <a:gd name="T1" fmla="*/ 505 h 1568"/>
              <a:gd name="T2" fmla="*/ 1221 w 7456"/>
              <a:gd name="T3" fmla="*/ 889 h 1568"/>
              <a:gd name="T4" fmla="*/ 1797 w 7456"/>
              <a:gd name="T5" fmla="*/ 1225 h 1568"/>
              <a:gd name="T6" fmla="*/ 2588 w 7456"/>
              <a:gd name="T7" fmla="*/ 1450 h 1568"/>
              <a:gd name="T8" fmla="*/ 3491 w 7456"/>
              <a:gd name="T9" fmla="*/ 1550 h 1568"/>
              <a:gd name="T10" fmla="*/ 3924 w 7456"/>
              <a:gd name="T11" fmla="*/ 1560 h 1568"/>
              <a:gd name="T12" fmla="*/ 4512 w 7456"/>
              <a:gd name="T13" fmla="*/ 1531 h 1568"/>
              <a:gd name="T14" fmla="*/ 5126 w 7456"/>
              <a:gd name="T15" fmla="*/ 1434 h 1568"/>
              <a:gd name="T16" fmla="*/ 5785 w 7456"/>
              <a:gd name="T17" fmla="*/ 1251 h 1568"/>
              <a:gd name="T18" fmla="*/ 6244 w 7456"/>
              <a:gd name="T19" fmla="*/ 1026 h 1568"/>
              <a:gd name="T20" fmla="*/ 6543 w 7456"/>
              <a:gd name="T21" fmla="*/ 779 h 1568"/>
              <a:gd name="T22" fmla="*/ 6691 w 7456"/>
              <a:gd name="T23" fmla="*/ 490 h 1568"/>
              <a:gd name="T24" fmla="*/ 6697 w 7456"/>
              <a:gd name="T25" fmla="*/ 332 h 1568"/>
              <a:gd name="T26" fmla="*/ 6694 w 7456"/>
              <a:gd name="T27" fmla="*/ 69 h 1568"/>
              <a:gd name="T28" fmla="*/ 6623 w 7456"/>
              <a:gd name="T29" fmla="*/ 72 h 1568"/>
              <a:gd name="T30" fmla="*/ 6507 w 7456"/>
              <a:gd name="T31" fmla="*/ 69 h 1568"/>
              <a:gd name="T32" fmla="*/ 930 w 7456"/>
              <a:gd name="T33" fmla="*/ 72 h 1568"/>
              <a:gd name="T34" fmla="*/ 933 w 7456"/>
              <a:gd name="T35" fmla="*/ 505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56" h="1568">
                <a:moveTo>
                  <a:pt x="933" y="505"/>
                </a:moveTo>
                <a:cubicBezTo>
                  <a:pt x="982" y="641"/>
                  <a:pt x="1077" y="769"/>
                  <a:pt x="1221" y="889"/>
                </a:cubicBezTo>
                <a:cubicBezTo>
                  <a:pt x="1365" y="1009"/>
                  <a:pt x="1569" y="1132"/>
                  <a:pt x="1797" y="1225"/>
                </a:cubicBezTo>
                <a:cubicBezTo>
                  <a:pt x="2025" y="1318"/>
                  <a:pt x="2306" y="1396"/>
                  <a:pt x="2588" y="1450"/>
                </a:cubicBezTo>
                <a:cubicBezTo>
                  <a:pt x="2870" y="1504"/>
                  <a:pt x="3268" y="1532"/>
                  <a:pt x="3491" y="1550"/>
                </a:cubicBezTo>
                <a:cubicBezTo>
                  <a:pt x="3714" y="1568"/>
                  <a:pt x="3754" y="1563"/>
                  <a:pt x="3924" y="1560"/>
                </a:cubicBezTo>
                <a:cubicBezTo>
                  <a:pt x="4094" y="1557"/>
                  <a:pt x="4312" y="1552"/>
                  <a:pt x="4512" y="1531"/>
                </a:cubicBezTo>
                <a:cubicBezTo>
                  <a:pt x="4712" y="1510"/>
                  <a:pt x="4914" y="1481"/>
                  <a:pt x="5126" y="1434"/>
                </a:cubicBezTo>
                <a:cubicBezTo>
                  <a:pt x="5338" y="1387"/>
                  <a:pt x="5599" y="1319"/>
                  <a:pt x="5785" y="1251"/>
                </a:cubicBezTo>
                <a:cubicBezTo>
                  <a:pt x="5971" y="1183"/>
                  <a:pt x="6118" y="1105"/>
                  <a:pt x="6244" y="1026"/>
                </a:cubicBezTo>
                <a:cubicBezTo>
                  <a:pt x="6370" y="947"/>
                  <a:pt x="6468" y="868"/>
                  <a:pt x="6543" y="779"/>
                </a:cubicBezTo>
                <a:cubicBezTo>
                  <a:pt x="6618" y="690"/>
                  <a:pt x="6665" y="564"/>
                  <a:pt x="6691" y="490"/>
                </a:cubicBezTo>
                <a:cubicBezTo>
                  <a:pt x="6717" y="416"/>
                  <a:pt x="6697" y="402"/>
                  <a:pt x="6697" y="332"/>
                </a:cubicBezTo>
                <a:cubicBezTo>
                  <a:pt x="6697" y="262"/>
                  <a:pt x="6706" y="112"/>
                  <a:pt x="6694" y="69"/>
                </a:cubicBezTo>
                <a:cubicBezTo>
                  <a:pt x="6682" y="26"/>
                  <a:pt x="6654" y="72"/>
                  <a:pt x="6623" y="72"/>
                </a:cubicBezTo>
                <a:cubicBezTo>
                  <a:pt x="6592" y="72"/>
                  <a:pt x="7456" y="69"/>
                  <a:pt x="6507" y="69"/>
                </a:cubicBezTo>
                <a:cubicBezTo>
                  <a:pt x="5558" y="69"/>
                  <a:pt x="1860" y="0"/>
                  <a:pt x="930" y="72"/>
                </a:cubicBezTo>
                <a:cubicBezTo>
                  <a:pt x="0" y="144"/>
                  <a:pt x="884" y="369"/>
                  <a:pt x="933" y="505"/>
                </a:cubicBezTo>
                <a:close/>
              </a:path>
            </a:pathLst>
          </a:custGeom>
          <a:solidFill>
            <a:srgbClr val="CCCCCC">
              <a:alpha val="85001"/>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sp>
        <p:nvSpPr>
          <p:cNvPr id="146436" name="Rectangle 4"/>
          <p:cNvSpPr>
            <a:spLocks noGrp="1" noChangeArrowheads="1"/>
          </p:cNvSpPr>
          <p:nvPr>
            <p:ph type="title"/>
          </p:nvPr>
        </p:nvSpPr>
        <p:spPr>
          <a:xfrm>
            <a:off x="-11624" y="401704"/>
            <a:ext cx="9155624" cy="779462"/>
          </a:xfrm>
        </p:spPr>
        <p:txBody>
          <a:bodyPr>
            <a:normAutofit fontScale="90000"/>
          </a:bodyPr>
          <a:lstStyle/>
          <a:p>
            <a:pPr>
              <a:lnSpc>
                <a:spcPct val="85000"/>
              </a:lnSpc>
            </a:pPr>
            <a:r>
              <a:rPr lang="en-US" b="1" dirty="0" smtClean="0"/>
              <a:t>Mechanism of Action</a:t>
            </a:r>
            <a:br>
              <a:rPr lang="en-US" b="1" dirty="0" smtClean="0"/>
            </a:br>
            <a:r>
              <a:rPr lang="en-US" b="1" dirty="0" smtClean="0"/>
              <a:t>of Early Anti-Vascular Agents</a:t>
            </a:r>
            <a:endParaRPr lang="en-US" b="1" dirty="0"/>
          </a:p>
        </p:txBody>
      </p:sp>
      <p:sp>
        <p:nvSpPr>
          <p:cNvPr id="146437" name="AutoShape 5"/>
          <p:cNvSpPr>
            <a:spLocks noChangeArrowheads="1"/>
          </p:cNvSpPr>
          <p:nvPr/>
        </p:nvSpPr>
        <p:spPr bwMode="auto">
          <a:xfrm rot="5394156">
            <a:off x="3324225" y="460777"/>
            <a:ext cx="2476500" cy="9144000"/>
          </a:xfrm>
          <a:prstGeom prst="moon">
            <a:avLst>
              <a:gd name="adj" fmla="val 6176"/>
            </a:avLst>
          </a:prstGeom>
          <a:solidFill>
            <a:srgbClr val="CCCC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latin typeface="Arial" panose="020B0604020202020204" pitchFamily="34" charset="0"/>
            </a:endParaRPr>
          </a:p>
        </p:txBody>
      </p:sp>
      <p:sp>
        <p:nvSpPr>
          <p:cNvPr id="146438" name="Freeform 6"/>
          <p:cNvSpPr>
            <a:spLocks/>
          </p:cNvSpPr>
          <p:nvPr/>
        </p:nvSpPr>
        <p:spPr bwMode="auto">
          <a:xfrm rot="-953530">
            <a:off x="2312988" y="3729038"/>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39" name="Freeform 7"/>
          <p:cNvSpPr>
            <a:spLocks/>
          </p:cNvSpPr>
          <p:nvPr/>
        </p:nvSpPr>
        <p:spPr bwMode="auto">
          <a:xfrm rot="20646470" flipH="1">
            <a:off x="2439988" y="3692525"/>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0" name="Freeform 8"/>
          <p:cNvSpPr>
            <a:spLocks/>
          </p:cNvSpPr>
          <p:nvPr/>
        </p:nvSpPr>
        <p:spPr bwMode="auto">
          <a:xfrm rot="707089">
            <a:off x="6269038" y="3576638"/>
            <a:ext cx="10795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1" name="Freeform 9"/>
          <p:cNvSpPr>
            <a:spLocks/>
          </p:cNvSpPr>
          <p:nvPr/>
        </p:nvSpPr>
        <p:spPr bwMode="auto">
          <a:xfrm rot="707089" flipH="1">
            <a:off x="6392863" y="3602038"/>
            <a:ext cx="10795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2" name="Freeform 10"/>
          <p:cNvSpPr>
            <a:spLocks/>
          </p:cNvSpPr>
          <p:nvPr/>
        </p:nvSpPr>
        <p:spPr bwMode="auto">
          <a:xfrm>
            <a:off x="4227513" y="3402013"/>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FF8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3" name="Freeform 11"/>
          <p:cNvSpPr>
            <a:spLocks/>
          </p:cNvSpPr>
          <p:nvPr/>
        </p:nvSpPr>
        <p:spPr bwMode="auto">
          <a:xfrm flipH="1">
            <a:off x="4359275" y="3402013"/>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FF8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4" name="Freeform 12"/>
          <p:cNvSpPr>
            <a:spLocks/>
          </p:cNvSpPr>
          <p:nvPr/>
        </p:nvSpPr>
        <p:spPr bwMode="auto">
          <a:xfrm rot="170767">
            <a:off x="4775200" y="3408363"/>
            <a:ext cx="111125"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FF8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5" name="Freeform 13"/>
          <p:cNvSpPr>
            <a:spLocks/>
          </p:cNvSpPr>
          <p:nvPr/>
        </p:nvSpPr>
        <p:spPr bwMode="auto">
          <a:xfrm rot="170767" flipH="1">
            <a:off x="4902200" y="3414713"/>
            <a:ext cx="111125"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FF8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6" name="Freeform 14"/>
          <p:cNvSpPr>
            <a:spLocks/>
          </p:cNvSpPr>
          <p:nvPr/>
        </p:nvSpPr>
        <p:spPr bwMode="auto">
          <a:xfrm rot="-598125">
            <a:off x="2819400" y="3592513"/>
            <a:ext cx="111125"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0000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7" name="Freeform 15"/>
          <p:cNvSpPr>
            <a:spLocks/>
          </p:cNvSpPr>
          <p:nvPr/>
        </p:nvSpPr>
        <p:spPr bwMode="auto">
          <a:xfrm rot="21001875" flipH="1">
            <a:off x="2946400" y="3570288"/>
            <a:ext cx="111125"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0000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8" name="Freeform 16"/>
          <p:cNvSpPr>
            <a:spLocks/>
          </p:cNvSpPr>
          <p:nvPr/>
        </p:nvSpPr>
        <p:spPr bwMode="auto">
          <a:xfrm rot="-378740">
            <a:off x="3273425" y="3525838"/>
            <a:ext cx="109538"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0000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49" name="Freeform 17"/>
          <p:cNvSpPr>
            <a:spLocks/>
          </p:cNvSpPr>
          <p:nvPr/>
        </p:nvSpPr>
        <p:spPr bwMode="auto">
          <a:xfrm rot="21221260" flipH="1">
            <a:off x="3397250" y="3511550"/>
            <a:ext cx="109538"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0000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50" name="Freeform 18"/>
          <p:cNvSpPr>
            <a:spLocks/>
          </p:cNvSpPr>
          <p:nvPr/>
        </p:nvSpPr>
        <p:spPr bwMode="auto">
          <a:xfrm rot="-284472">
            <a:off x="3762375" y="3475038"/>
            <a:ext cx="109538"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0000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51" name="Freeform 19"/>
          <p:cNvSpPr>
            <a:spLocks/>
          </p:cNvSpPr>
          <p:nvPr/>
        </p:nvSpPr>
        <p:spPr bwMode="auto">
          <a:xfrm rot="21315528" flipH="1">
            <a:off x="3886200" y="3463925"/>
            <a:ext cx="109538"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0000FF"/>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52" name="Freeform 20"/>
          <p:cNvSpPr>
            <a:spLocks/>
          </p:cNvSpPr>
          <p:nvPr/>
        </p:nvSpPr>
        <p:spPr bwMode="auto">
          <a:xfrm rot="1244400">
            <a:off x="6746875" y="3695700"/>
            <a:ext cx="106363"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53" name="Freeform 21"/>
          <p:cNvSpPr>
            <a:spLocks/>
          </p:cNvSpPr>
          <p:nvPr/>
        </p:nvSpPr>
        <p:spPr bwMode="auto">
          <a:xfrm rot="1244400" flipH="1">
            <a:off x="6861175" y="3738563"/>
            <a:ext cx="106363"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54" name="Rectangle 22"/>
          <p:cNvSpPr>
            <a:spLocks noChangeArrowheads="1"/>
          </p:cNvSpPr>
          <p:nvPr/>
        </p:nvSpPr>
        <p:spPr bwMode="auto">
          <a:xfrm>
            <a:off x="2481263" y="3373438"/>
            <a:ext cx="733425" cy="24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000" b="1">
                <a:solidFill>
                  <a:schemeClr val="bg1"/>
                </a:solidFill>
                <a:latin typeface="Helvetica" charset="0"/>
                <a:cs typeface="ＭＳ Ｐゴシック" charset="0"/>
              </a:rPr>
              <a:t>VEGFR-1</a:t>
            </a:r>
          </a:p>
        </p:txBody>
      </p:sp>
      <p:sp>
        <p:nvSpPr>
          <p:cNvPr id="146455" name="Rectangle 23"/>
          <p:cNvSpPr>
            <a:spLocks noChangeArrowheads="1"/>
          </p:cNvSpPr>
          <p:nvPr/>
        </p:nvSpPr>
        <p:spPr bwMode="auto">
          <a:xfrm>
            <a:off x="2938463" y="3217863"/>
            <a:ext cx="733425" cy="24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000" b="1">
                <a:solidFill>
                  <a:schemeClr val="bg1"/>
                </a:solidFill>
                <a:latin typeface="Helvetica" charset="0"/>
                <a:cs typeface="ＭＳ Ｐゴシック" charset="0"/>
              </a:rPr>
              <a:t>VEGFR-2</a:t>
            </a:r>
          </a:p>
        </p:txBody>
      </p:sp>
      <p:sp>
        <p:nvSpPr>
          <p:cNvPr id="146456" name="Rectangle 24"/>
          <p:cNvSpPr>
            <a:spLocks noChangeArrowheads="1"/>
          </p:cNvSpPr>
          <p:nvPr/>
        </p:nvSpPr>
        <p:spPr bwMode="auto">
          <a:xfrm>
            <a:off x="3519488" y="3289300"/>
            <a:ext cx="733425" cy="24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000" b="1">
                <a:solidFill>
                  <a:schemeClr val="bg1"/>
                </a:solidFill>
                <a:latin typeface="Helvetica" charset="0"/>
                <a:cs typeface="ＭＳ Ｐゴシック" charset="0"/>
              </a:rPr>
              <a:t>VEGFR-3</a:t>
            </a:r>
          </a:p>
        </p:txBody>
      </p:sp>
      <p:sp>
        <p:nvSpPr>
          <p:cNvPr id="146457" name="Rectangle 25"/>
          <p:cNvSpPr>
            <a:spLocks noChangeArrowheads="1"/>
          </p:cNvSpPr>
          <p:nvPr/>
        </p:nvSpPr>
        <p:spPr bwMode="auto">
          <a:xfrm>
            <a:off x="4540250" y="3214688"/>
            <a:ext cx="749300" cy="24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000" b="1">
                <a:solidFill>
                  <a:schemeClr val="bg1"/>
                </a:solidFill>
                <a:latin typeface="Helvetica" charset="0"/>
                <a:cs typeface="ＭＳ Ｐゴシック" charset="0"/>
              </a:rPr>
              <a:t>PDGFR-ß</a:t>
            </a:r>
          </a:p>
        </p:txBody>
      </p:sp>
      <p:sp>
        <p:nvSpPr>
          <p:cNvPr id="146458" name="Freeform 26"/>
          <p:cNvSpPr>
            <a:spLocks/>
          </p:cNvSpPr>
          <p:nvPr/>
        </p:nvSpPr>
        <p:spPr bwMode="auto">
          <a:xfrm rot="1333013">
            <a:off x="7248525" y="3857625"/>
            <a:ext cx="106363"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59" name="Freeform 27"/>
          <p:cNvSpPr>
            <a:spLocks/>
          </p:cNvSpPr>
          <p:nvPr/>
        </p:nvSpPr>
        <p:spPr bwMode="auto">
          <a:xfrm rot="1333013" flipH="1">
            <a:off x="7362825" y="3903663"/>
            <a:ext cx="106363"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60" name="Freeform 28"/>
          <p:cNvSpPr>
            <a:spLocks/>
          </p:cNvSpPr>
          <p:nvPr/>
        </p:nvSpPr>
        <p:spPr bwMode="auto">
          <a:xfrm rot="1663271">
            <a:off x="7712075" y="4084638"/>
            <a:ext cx="106363"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61" name="Freeform 29"/>
          <p:cNvSpPr>
            <a:spLocks/>
          </p:cNvSpPr>
          <p:nvPr/>
        </p:nvSpPr>
        <p:spPr bwMode="auto">
          <a:xfrm rot="1663271" flipH="1">
            <a:off x="7820025" y="4141788"/>
            <a:ext cx="106363"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62" name="Freeform 30"/>
          <p:cNvSpPr>
            <a:spLocks/>
          </p:cNvSpPr>
          <p:nvPr/>
        </p:nvSpPr>
        <p:spPr bwMode="auto">
          <a:xfrm rot="-1368530">
            <a:off x="1849438" y="3886200"/>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63" name="Freeform 31"/>
          <p:cNvSpPr>
            <a:spLocks/>
          </p:cNvSpPr>
          <p:nvPr/>
        </p:nvSpPr>
        <p:spPr bwMode="auto">
          <a:xfrm rot="20231470" flipH="1">
            <a:off x="1970088" y="3835400"/>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64" name="Freeform 32"/>
          <p:cNvSpPr>
            <a:spLocks/>
          </p:cNvSpPr>
          <p:nvPr/>
        </p:nvSpPr>
        <p:spPr bwMode="auto">
          <a:xfrm rot="-1697561">
            <a:off x="1492250" y="4065588"/>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65" name="Freeform 33"/>
          <p:cNvSpPr>
            <a:spLocks/>
          </p:cNvSpPr>
          <p:nvPr/>
        </p:nvSpPr>
        <p:spPr bwMode="auto">
          <a:xfrm rot="19902439" flipH="1">
            <a:off x="1608138" y="4003675"/>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66" name="Freeform 34"/>
          <p:cNvSpPr>
            <a:spLocks/>
          </p:cNvSpPr>
          <p:nvPr/>
        </p:nvSpPr>
        <p:spPr bwMode="auto">
          <a:xfrm rot="-1756243">
            <a:off x="1120775" y="4262438"/>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67" name="Freeform 35"/>
          <p:cNvSpPr>
            <a:spLocks/>
          </p:cNvSpPr>
          <p:nvPr/>
        </p:nvSpPr>
        <p:spPr bwMode="auto">
          <a:xfrm rot="19843757" flipH="1">
            <a:off x="1235075" y="4197350"/>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99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68" name="Rectangle 36"/>
          <p:cNvSpPr>
            <a:spLocks noChangeArrowheads="1"/>
          </p:cNvSpPr>
          <p:nvPr/>
        </p:nvSpPr>
        <p:spPr bwMode="auto">
          <a:xfrm>
            <a:off x="4013200" y="3092450"/>
            <a:ext cx="671513" cy="24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000" b="1">
                <a:solidFill>
                  <a:schemeClr val="bg1"/>
                </a:solidFill>
                <a:latin typeface="Helvetica" charset="0"/>
                <a:cs typeface="ＭＳ Ｐゴシック" charset="0"/>
              </a:rPr>
              <a:t>PDGFR-</a:t>
            </a:r>
          </a:p>
        </p:txBody>
      </p:sp>
      <p:pic>
        <p:nvPicPr>
          <p:cNvPr id="146469"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950" y="3276600"/>
            <a:ext cx="95250" cy="10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6470" name="AutoShape 38"/>
          <p:cNvSpPr>
            <a:spLocks noChangeArrowheads="1"/>
          </p:cNvSpPr>
          <p:nvPr/>
        </p:nvSpPr>
        <p:spPr bwMode="auto">
          <a:xfrm rot="21575132" flipV="1">
            <a:off x="3140075" y="1703388"/>
            <a:ext cx="444500" cy="1430337"/>
          </a:xfrm>
          <a:prstGeom prst="downArrow">
            <a:avLst>
              <a:gd name="adj1" fmla="val 51843"/>
              <a:gd name="adj2" fmla="val 84499"/>
            </a:avLst>
          </a:prstGeom>
          <a:solidFill>
            <a:schemeClr val="accent2">
              <a:alpha val="35001"/>
            </a:scheme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dirty="0">
              <a:latin typeface="Arial" panose="020B0604020202020204" pitchFamily="34" charset="0"/>
            </a:endParaRPr>
          </a:p>
        </p:txBody>
      </p:sp>
      <p:sp>
        <p:nvSpPr>
          <p:cNvPr id="146471" name="AutoShape 39"/>
          <p:cNvSpPr>
            <a:spLocks noChangeArrowheads="1"/>
          </p:cNvSpPr>
          <p:nvPr/>
        </p:nvSpPr>
        <p:spPr bwMode="auto">
          <a:xfrm rot="21575132" flipV="1">
            <a:off x="3657600" y="1703388"/>
            <a:ext cx="444500" cy="1430337"/>
          </a:xfrm>
          <a:prstGeom prst="downArrow">
            <a:avLst>
              <a:gd name="adj1" fmla="val 51843"/>
              <a:gd name="adj2" fmla="val 84499"/>
            </a:avLst>
          </a:prstGeom>
          <a:solidFill>
            <a:srgbClr val="FF7C80">
              <a:alpha val="34902"/>
            </a:srgbClr>
          </a:solidFill>
          <a:ln>
            <a:noFill/>
          </a:ln>
          <a:extLst/>
        </p:spPr>
        <p:txBody>
          <a:bodyPr wrap="none" anchor="ctr"/>
          <a:lstStyle/>
          <a:p>
            <a:endParaRPr lang="en-US" dirty="0">
              <a:latin typeface="Arial" panose="020B0604020202020204" pitchFamily="34" charset="0"/>
            </a:endParaRPr>
          </a:p>
        </p:txBody>
      </p:sp>
      <p:sp>
        <p:nvSpPr>
          <p:cNvPr id="146472" name="AutoShape 40"/>
          <p:cNvSpPr>
            <a:spLocks noChangeArrowheads="1"/>
          </p:cNvSpPr>
          <p:nvPr/>
        </p:nvSpPr>
        <p:spPr bwMode="auto">
          <a:xfrm rot="21575132" flipV="1">
            <a:off x="4114800" y="1714500"/>
            <a:ext cx="444500" cy="1430338"/>
          </a:xfrm>
          <a:prstGeom prst="downArrow">
            <a:avLst>
              <a:gd name="adj1" fmla="val 51843"/>
              <a:gd name="adj2" fmla="val 84499"/>
            </a:avLst>
          </a:prstGeom>
          <a:solidFill>
            <a:srgbClr val="FF7C80">
              <a:alpha val="34902"/>
            </a:srgbClr>
          </a:solidFill>
          <a:ln>
            <a:noFill/>
          </a:ln>
          <a:extLst/>
        </p:spPr>
        <p:txBody>
          <a:bodyPr wrap="none" anchor="ctr"/>
          <a:lstStyle/>
          <a:p>
            <a:endParaRPr lang="en-US" dirty="0">
              <a:latin typeface="Arial" panose="020B0604020202020204" pitchFamily="34" charset="0"/>
            </a:endParaRPr>
          </a:p>
        </p:txBody>
      </p:sp>
      <p:sp>
        <p:nvSpPr>
          <p:cNvPr id="146473" name="AutoShape 41"/>
          <p:cNvSpPr>
            <a:spLocks noChangeArrowheads="1"/>
          </p:cNvSpPr>
          <p:nvPr/>
        </p:nvSpPr>
        <p:spPr bwMode="auto">
          <a:xfrm rot="21575132" flipV="1">
            <a:off x="4676775" y="1714500"/>
            <a:ext cx="444500" cy="1430338"/>
          </a:xfrm>
          <a:prstGeom prst="downArrow">
            <a:avLst>
              <a:gd name="adj1" fmla="val 51843"/>
              <a:gd name="adj2" fmla="val 84499"/>
            </a:avLst>
          </a:prstGeom>
          <a:solidFill>
            <a:srgbClr val="FF7C80">
              <a:alpha val="34902"/>
            </a:srgbClr>
          </a:solidFill>
          <a:ln>
            <a:noFill/>
          </a:ln>
          <a:extLst/>
        </p:spPr>
        <p:txBody>
          <a:bodyPr wrap="none" anchor="ctr"/>
          <a:lstStyle/>
          <a:p>
            <a:endParaRPr lang="en-US" dirty="0">
              <a:latin typeface="Arial" panose="020B0604020202020204" pitchFamily="34" charset="0"/>
            </a:endParaRPr>
          </a:p>
        </p:txBody>
      </p:sp>
      <p:sp>
        <p:nvSpPr>
          <p:cNvPr id="146474" name="Rectangle 42"/>
          <p:cNvSpPr>
            <a:spLocks noChangeArrowheads="1"/>
          </p:cNvSpPr>
          <p:nvPr/>
        </p:nvSpPr>
        <p:spPr bwMode="auto">
          <a:xfrm rot="404754">
            <a:off x="5199063" y="3200400"/>
            <a:ext cx="863600" cy="838200"/>
          </a:xfrm>
          <a:prstGeom prst="rect">
            <a:avLst/>
          </a:prstGeom>
          <a:solidFill>
            <a:srgbClr val="FFFF00">
              <a:alpha val="56000"/>
            </a:srgbClr>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sp>
        <p:nvSpPr>
          <p:cNvPr id="146475" name="Freeform 43"/>
          <p:cNvSpPr>
            <a:spLocks/>
          </p:cNvSpPr>
          <p:nvPr/>
        </p:nvSpPr>
        <p:spPr bwMode="auto">
          <a:xfrm rot="386469">
            <a:off x="5740400" y="3513138"/>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FF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76" name="Freeform 44"/>
          <p:cNvSpPr>
            <a:spLocks/>
          </p:cNvSpPr>
          <p:nvPr/>
        </p:nvSpPr>
        <p:spPr bwMode="auto">
          <a:xfrm rot="386469" flipH="1">
            <a:off x="5870575" y="3527425"/>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rgbClr val="FF00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77" name="Freeform 45"/>
          <p:cNvSpPr>
            <a:spLocks/>
          </p:cNvSpPr>
          <p:nvPr/>
        </p:nvSpPr>
        <p:spPr bwMode="auto">
          <a:xfrm rot="263429">
            <a:off x="5335588" y="3463925"/>
            <a:ext cx="114300"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chemeClr val="hlink"/>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78" name="Freeform 46"/>
          <p:cNvSpPr>
            <a:spLocks/>
          </p:cNvSpPr>
          <p:nvPr/>
        </p:nvSpPr>
        <p:spPr bwMode="auto">
          <a:xfrm rot="263429" flipH="1">
            <a:off x="5465763" y="3475038"/>
            <a:ext cx="112712" cy="457200"/>
          </a:xfrm>
          <a:custGeom>
            <a:avLst/>
            <a:gdLst>
              <a:gd name="T0" fmla="*/ 0 w 78"/>
              <a:gd name="T1" fmla="*/ 402 h 405"/>
              <a:gd name="T2" fmla="*/ 0 w 78"/>
              <a:gd name="T3" fmla="*/ 0 h 405"/>
              <a:gd name="T4" fmla="*/ 78 w 78"/>
              <a:gd name="T5" fmla="*/ 78 h 405"/>
              <a:gd name="T6" fmla="*/ 78 w 78"/>
              <a:gd name="T7" fmla="*/ 405 h 405"/>
              <a:gd name="T8" fmla="*/ 0 w 78"/>
              <a:gd name="T9" fmla="*/ 402 h 405"/>
            </a:gdLst>
            <a:ahLst/>
            <a:cxnLst>
              <a:cxn ang="0">
                <a:pos x="T0" y="T1"/>
              </a:cxn>
              <a:cxn ang="0">
                <a:pos x="T2" y="T3"/>
              </a:cxn>
              <a:cxn ang="0">
                <a:pos x="T4" y="T5"/>
              </a:cxn>
              <a:cxn ang="0">
                <a:pos x="T6" y="T7"/>
              </a:cxn>
              <a:cxn ang="0">
                <a:pos x="T8" y="T9"/>
              </a:cxn>
            </a:cxnLst>
            <a:rect l="0" t="0" r="r" b="b"/>
            <a:pathLst>
              <a:path w="78" h="405">
                <a:moveTo>
                  <a:pt x="0" y="402"/>
                </a:moveTo>
                <a:lnTo>
                  <a:pt x="0" y="0"/>
                </a:lnTo>
                <a:lnTo>
                  <a:pt x="78" y="78"/>
                </a:lnTo>
                <a:lnTo>
                  <a:pt x="78" y="405"/>
                </a:lnTo>
                <a:lnTo>
                  <a:pt x="0" y="402"/>
                </a:lnTo>
                <a:close/>
              </a:path>
            </a:pathLst>
          </a:custGeom>
          <a:solidFill>
            <a:schemeClr val="hlink"/>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79" name="Rectangle 47"/>
          <p:cNvSpPr>
            <a:spLocks noChangeArrowheads="1"/>
          </p:cNvSpPr>
          <p:nvPr/>
        </p:nvSpPr>
        <p:spPr bwMode="auto">
          <a:xfrm>
            <a:off x="5202238" y="3260725"/>
            <a:ext cx="488950" cy="24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000" b="1">
                <a:latin typeface="Helvetica" charset="0"/>
                <a:cs typeface="ＭＳ Ｐゴシック" charset="0"/>
              </a:rPr>
              <a:t>C-Kit</a:t>
            </a:r>
          </a:p>
        </p:txBody>
      </p:sp>
      <p:sp>
        <p:nvSpPr>
          <p:cNvPr id="146480" name="Rectangle 48"/>
          <p:cNvSpPr>
            <a:spLocks noChangeArrowheads="1"/>
          </p:cNvSpPr>
          <p:nvPr/>
        </p:nvSpPr>
        <p:spPr bwMode="auto">
          <a:xfrm>
            <a:off x="5727700" y="3314700"/>
            <a:ext cx="409575" cy="24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000" b="1">
                <a:latin typeface="Helvetica" charset="0"/>
                <a:cs typeface="ＭＳ Ｐゴシック" charset="0"/>
              </a:rPr>
              <a:t>Flt3</a:t>
            </a:r>
          </a:p>
        </p:txBody>
      </p:sp>
      <p:grpSp>
        <p:nvGrpSpPr>
          <p:cNvPr id="146485" name="Group 53"/>
          <p:cNvGrpSpPr>
            <a:grpSpLocks/>
          </p:cNvGrpSpPr>
          <p:nvPr/>
        </p:nvGrpSpPr>
        <p:grpSpPr bwMode="auto">
          <a:xfrm>
            <a:off x="3119438" y="3962400"/>
            <a:ext cx="4606925" cy="2027238"/>
            <a:chOff x="1965" y="2496"/>
            <a:chExt cx="2902" cy="1277"/>
          </a:xfrm>
        </p:grpSpPr>
        <p:sp>
          <p:nvSpPr>
            <p:cNvPr id="146486" name="Rectangle 54"/>
            <p:cNvSpPr>
              <a:spLocks noChangeArrowheads="1"/>
            </p:cNvSpPr>
            <p:nvPr/>
          </p:nvSpPr>
          <p:spPr bwMode="auto">
            <a:xfrm>
              <a:off x="3468" y="3581"/>
              <a:ext cx="593" cy="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400" b="1">
                  <a:solidFill>
                    <a:srgbClr val="FF0000"/>
                  </a:solidFill>
                  <a:latin typeface="Helvetica" charset="0"/>
                  <a:cs typeface="ＭＳ Ｐゴシック" charset="0"/>
                </a:rPr>
                <a:t>Sunitinib</a:t>
              </a:r>
              <a:endParaRPr lang="en-US" sz="1400" b="1">
                <a:solidFill>
                  <a:srgbClr val="1F2F78"/>
                </a:solidFill>
                <a:latin typeface="Helvetica" charset="0"/>
                <a:cs typeface="ＭＳ Ｐゴシック" charset="0"/>
              </a:endParaRPr>
            </a:p>
          </p:txBody>
        </p:sp>
        <p:grpSp>
          <p:nvGrpSpPr>
            <p:cNvPr id="146487" name="Group 55"/>
            <p:cNvGrpSpPr>
              <a:grpSpLocks/>
            </p:cNvGrpSpPr>
            <p:nvPr/>
          </p:nvGrpSpPr>
          <p:grpSpPr bwMode="auto">
            <a:xfrm>
              <a:off x="1965" y="2496"/>
              <a:ext cx="2902" cy="1094"/>
              <a:chOff x="1965" y="2496"/>
              <a:chExt cx="2902" cy="1094"/>
            </a:xfrm>
          </p:grpSpPr>
          <p:sp>
            <p:nvSpPr>
              <p:cNvPr id="146488" name="Line 56"/>
              <p:cNvSpPr>
                <a:spLocks noChangeShapeType="1"/>
              </p:cNvSpPr>
              <p:nvPr/>
            </p:nvSpPr>
            <p:spPr bwMode="auto">
              <a:xfrm rot="-10800000" flipH="1" flipV="1">
                <a:off x="2557" y="2511"/>
                <a:ext cx="1111" cy="104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89" name="Line 57"/>
              <p:cNvSpPr>
                <a:spLocks noChangeShapeType="1"/>
              </p:cNvSpPr>
              <p:nvPr/>
            </p:nvSpPr>
            <p:spPr bwMode="auto">
              <a:xfrm rot="-10800000" flipH="1" flipV="1">
                <a:off x="3417" y="2523"/>
                <a:ext cx="304" cy="103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90" name="Line 58"/>
              <p:cNvSpPr>
                <a:spLocks noChangeShapeType="1"/>
              </p:cNvSpPr>
              <p:nvPr/>
            </p:nvSpPr>
            <p:spPr bwMode="auto">
              <a:xfrm rot="-10800000" flipH="1" flipV="1">
                <a:off x="3674" y="2567"/>
                <a:ext cx="61" cy="98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91" name="Line 59"/>
              <p:cNvSpPr>
                <a:spLocks noChangeShapeType="1"/>
              </p:cNvSpPr>
              <p:nvPr/>
            </p:nvSpPr>
            <p:spPr bwMode="auto">
              <a:xfrm rot="10800000" flipV="1">
                <a:off x="3762" y="2598"/>
                <a:ext cx="228" cy="95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92" name="Line 60"/>
              <p:cNvSpPr>
                <a:spLocks noChangeShapeType="1"/>
              </p:cNvSpPr>
              <p:nvPr/>
            </p:nvSpPr>
            <p:spPr bwMode="auto">
              <a:xfrm rot="10800000" flipV="1">
                <a:off x="3787" y="2659"/>
                <a:ext cx="472" cy="88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93" name="Line 61"/>
              <p:cNvSpPr>
                <a:spLocks noChangeShapeType="1"/>
              </p:cNvSpPr>
              <p:nvPr/>
            </p:nvSpPr>
            <p:spPr bwMode="auto">
              <a:xfrm rot="-10800000" flipH="1" flipV="1">
                <a:off x="2260" y="2547"/>
                <a:ext cx="1397" cy="1022"/>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nvGrpSpPr>
              <p:cNvPr id="146494" name="Group 62"/>
              <p:cNvGrpSpPr>
                <a:grpSpLocks/>
              </p:cNvGrpSpPr>
              <p:nvPr/>
            </p:nvGrpSpPr>
            <p:grpSpPr bwMode="auto">
              <a:xfrm rot="10800000" flipH="1">
                <a:off x="1965" y="2592"/>
                <a:ext cx="67" cy="15"/>
                <a:chOff x="1446" y="1766"/>
                <a:chExt cx="67" cy="15"/>
              </a:xfrm>
            </p:grpSpPr>
            <p:sp>
              <p:nvSpPr>
                <p:cNvPr id="146495" name="Line 63"/>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96" name="Line 64"/>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497" name="Group 65"/>
              <p:cNvGrpSpPr>
                <a:grpSpLocks/>
              </p:cNvGrpSpPr>
              <p:nvPr/>
            </p:nvGrpSpPr>
            <p:grpSpPr bwMode="auto">
              <a:xfrm rot="10800000" flipH="1">
                <a:off x="3382" y="2506"/>
                <a:ext cx="67" cy="15"/>
                <a:chOff x="1446" y="1766"/>
                <a:chExt cx="67" cy="15"/>
              </a:xfrm>
            </p:grpSpPr>
            <p:sp>
              <p:nvSpPr>
                <p:cNvPr id="146498" name="Line 66"/>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499" name="Line 67"/>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00" name="Group 68"/>
              <p:cNvGrpSpPr>
                <a:grpSpLocks/>
              </p:cNvGrpSpPr>
              <p:nvPr/>
            </p:nvGrpSpPr>
            <p:grpSpPr bwMode="auto">
              <a:xfrm rot="10800000" flipH="1">
                <a:off x="3955" y="2583"/>
                <a:ext cx="67" cy="15"/>
                <a:chOff x="1446" y="1766"/>
                <a:chExt cx="67" cy="15"/>
              </a:xfrm>
            </p:grpSpPr>
            <p:sp>
              <p:nvSpPr>
                <p:cNvPr id="146501" name="Line 69"/>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02" name="Line 70"/>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03" name="Group 71"/>
              <p:cNvGrpSpPr>
                <a:grpSpLocks/>
              </p:cNvGrpSpPr>
              <p:nvPr/>
            </p:nvGrpSpPr>
            <p:grpSpPr bwMode="auto">
              <a:xfrm rot="10800000" flipH="1">
                <a:off x="3654" y="2548"/>
                <a:ext cx="67" cy="15"/>
                <a:chOff x="1446" y="1766"/>
                <a:chExt cx="67" cy="15"/>
              </a:xfrm>
            </p:grpSpPr>
            <p:sp>
              <p:nvSpPr>
                <p:cNvPr id="146504" name="Line 72"/>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05" name="Line 73"/>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sp>
            <p:nvSpPr>
              <p:cNvPr id="146506" name="Line 74"/>
              <p:cNvSpPr>
                <a:spLocks noChangeShapeType="1"/>
              </p:cNvSpPr>
              <p:nvPr/>
            </p:nvSpPr>
            <p:spPr bwMode="auto">
              <a:xfrm rot="-10800000" flipH="1" flipV="1">
                <a:off x="2837" y="2511"/>
                <a:ext cx="865" cy="104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07" name="Line 75"/>
              <p:cNvSpPr>
                <a:spLocks noChangeShapeType="1"/>
              </p:cNvSpPr>
              <p:nvPr/>
            </p:nvSpPr>
            <p:spPr bwMode="auto">
              <a:xfrm rot="10800000" flipV="1">
                <a:off x="3821" y="2755"/>
                <a:ext cx="718" cy="79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nvGrpSpPr>
              <p:cNvPr id="146508" name="Group 76"/>
              <p:cNvGrpSpPr>
                <a:grpSpLocks/>
              </p:cNvGrpSpPr>
              <p:nvPr/>
            </p:nvGrpSpPr>
            <p:grpSpPr bwMode="auto">
              <a:xfrm rot="10800000" flipH="1">
                <a:off x="2533" y="2499"/>
                <a:ext cx="67" cy="15"/>
                <a:chOff x="1446" y="1766"/>
                <a:chExt cx="67" cy="15"/>
              </a:xfrm>
            </p:grpSpPr>
            <p:sp>
              <p:nvSpPr>
                <p:cNvPr id="146509" name="Line 77"/>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10" name="Line 78"/>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11" name="Group 79"/>
              <p:cNvGrpSpPr>
                <a:grpSpLocks/>
              </p:cNvGrpSpPr>
              <p:nvPr/>
            </p:nvGrpSpPr>
            <p:grpSpPr bwMode="auto">
              <a:xfrm rot="10800000" flipH="1">
                <a:off x="2216" y="2532"/>
                <a:ext cx="67" cy="15"/>
                <a:chOff x="1446" y="1766"/>
                <a:chExt cx="67" cy="15"/>
              </a:xfrm>
            </p:grpSpPr>
            <p:sp>
              <p:nvSpPr>
                <p:cNvPr id="146512" name="Line 80"/>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13" name="Line 81"/>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sp>
            <p:nvSpPr>
              <p:cNvPr id="146514" name="Line 82"/>
              <p:cNvSpPr>
                <a:spLocks noChangeShapeType="1"/>
              </p:cNvSpPr>
              <p:nvPr/>
            </p:nvSpPr>
            <p:spPr bwMode="auto">
              <a:xfrm rot="10800000" flipV="1">
                <a:off x="3843" y="2897"/>
                <a:ext cx="972" cy="65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nvGrpSpPr>
              <p:cNvPr id="146515" name="Group 83"/>
              <p:cNvGrpSpPr>
                <a:grpSpLocks/>
              </p:cNvGrpSpPr>
              <p:nvPr/>
            </p:nvGrpSpPr>
            <p:grpSpPr bwMode="auto">
              <a:xfrm rot="10800000" flipH="1">
                <a:off x="4224" y="2640"/>
                <a:ext cx="67" cy="15"/>
                <a:chOff x="1446" y="1766"/>
                <a:chExt cx="67" cy="15"/>
              </a:xfrm>
            </p:grpSpPr>
            <p:sp>
              <p:nvSpPr>
                <p:cNvPr id="146516" name="Line 84"/>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17" name="Line 85"/>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18" name="Group 86"/>
              <p:cNvGrpSpPr>
                <a:grpSpLocks/>
              </p:cNvGrpSpPr>
              <p:nvPr/>
            </p:nvGrpSpPr>
            <p:grpSpPr bwMode="auto">
              <a:xfrm rot="10800000" flipH="1">
                <a:off x="2799" y="2496"/>
                <a:ext cx="67" cy="15"/>
                <a:chOff x="1446" y="1766"/>
                <a:chExt cx="67" cy="15"/>
              </a:xfrm>
            </p:grpSpPr>
            <p:sp>
              <p:nvSpPr>
                <p:cNvPr id="146519" name="Line 87"/>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20" name="Line 88"/>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21" name="Group 89"/>
              <p:cNvGrpSpPr>
                <a:grpSpLocks/>
              </p:cNvGrpSpPr>
              <p:nvPr/>
            </p:nvGrpSpPr>
            <p:grpSpPr bwMode="auto">
              <a:xfrm rot="10800000" flipH="1">
                <a:off x="3120" y="2496"/>
                <a:ext cx="67" cy="15"/>
                <a:chOff x="1446" y="1766"/>
                <a:chExt cx="67" cy="15"/>
              </a:xfrm>
            </p:grpSpPr>
            <p:sp>
              <p:nvSpPr>
                <p:cNvPr id="146522" name="Line 90"/>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23" name="Line 91"/>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24" name="Group 92"/>
              <p:cNvGrpSpPr>
                <a:grpSpLocks/>
              </p:cNvGrpSpPr>
              <p:nvPr/>
            </p:nvGrpSpPr>
            <p:grpSpPr bwMode="auto">
              <a:xfrm rot="10800000" flipH="1">
                <a:off x="4512" y="2736"/>
                <a:ext cx="67" cy="15"/>
                <a:chOff x="1446" y="1766"/>
                <a:chExt cx="67" cy="15"/>
              </a:xfrm>
            </p:grpSpPr>
            <p:sp>
              <p:nvSpPr>
                <p:cNvPr id="146525" name="Line 93"/>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26" name="Line 94"/>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27" name="Group 95"/>
              <p:cNvGrpSpPr>
                <a:grpSpLocks/>
              </p:cNvGrpSpPr>
              <p:nvPr/>
            </p:nvGrpSpPr>
            <p:grpSpPr bwMode="auto">
              <a:xfrm rot="10800000" flipH="1">
                <a:off x="4800" y="2880"/>
                <a:ext cx="67" cy="15"/>
                <a:chOff x="1446" y="1766"/>
                <a:chExt cx="67" cy="15"/>
              </a:xfrm>
            </p:grpSpPr>
            <p:sp>
              <p:nvSpPr>
                <p:cNvPr id="146528" name="Line 96"/>
                <p:cNvSpPr>
                  <a:spLocks noChangeShapeType="1"/>
                </p:cNvSpPr>
                <p:nvPr/>
              </p:nvSpPr>
              <p:spPr bwMode="auto">
                <a:xfrm flipV="1">
                  <a:off x="1446" y="1766"/>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29" name="Line 97"/>
                <p:cNvSpPr>
                  <a:spLocks noChangeShapeType="1"/>
                </p:cNvSpPr>
                <p:nvPr/>
              </p:nvSpPr>
              <p:spPr bwMode="auto">
                <a:xfrm flipV="1">
                  <a:off x="1446" y="1781"/>
                  <a:ext cx="67" cy="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sp>
            <p:nvSpPr>
              <p:cNvPr id="146530" name="Line 98"/>
              <p:cNvSpPr>
                <a:spLocks noChangeShapeType="1"/>
              </p:cNvSpPr>
              <p:nvPr/>
            </p:nvSpPr>
            <p:spPr bwMode="auto">
              <a:xfrm rot="-10800000" flipH="1" flipV="1">
                <a:off x="1989" y="2604"/>
                <a:ext cx="1645" cy="98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31" name="Line 99"/>
              <p:cNvSpPr>
                <a:spLocks noChangeShapeType="1"/>
              </p:cNvSpPr>
              <p:nvPr/>
            </p:nvSpPr>
            <p:spPr bwMode="auto">
              <a:xfrm rot="-10800000" flipH="1" flipV="1">
                <a:off x="3148" y="2511"/>
                <a:ext cx="565" cy="1041"/>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grpSp>
        <p:nvGrpSpPr>
          <p:cNvPr id="146532" name="Group 100"/>
          <p:cNvGrpSpPr>
            <a:grpSpLocks/>
          </p:cNvGrpSpPr>
          <p:nvPr/>
        </p:nvGrpSpPr>
        <p:grpSpPr bwMode="auto">
          <a:xfrm>
            <a:off x="2795588" y="1149807"/>
            <a:ext cx="2674937" cy="665163"/>
            <a:chOff x="1761" y="720"/>
            <a:chExt cx="1685" cy="419"/>
          </a:xfrm>
          <a:noFill/>
        </p:grpSpPr>
        <p:sp>
          <p:nvSpPr>
            <p:cNvPr id="146533" name="AutoShape 101"/>
            <p:cNvSpPr>
              <a:spLocks noChangeArrowheads="1"/>
            </p:cNvSpPr>
            <p:nvPr/>
          </p:nvSpPr>
          <p:spPr bwMode="auto">
            <a:xfrm>
              <a:off x="1761" y="720"/>
              <a:ext cx="1685" cy="419"/>
            </a:xfrm>
            <a:prstGeom prst="roundRect">
              <a:avLst>
                <a:gd name="adj" fmla="val 16667"/>
              </a:avLst>
            </a:prstGeom>
            <a:grp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eaLnBrk="0" hangingPunct="0"/>
              <a:r>
                <a:rPr lang="en-US" sz="2400" dirty="0">
                  <a:solidFill>
                    <a:schemeClr val="bg1"/>
                  </a:solidFill>
                  <a:latin typeface="Arial" panose="020B0604020202020204" pitchFamily="34" charset="0"/>
                  <a:cs typeface="ＭＳ Ｐゴシック" charset="0"/>
                </a:rPr>
                <a:t> </a:t>
              </a:r>
            </a:p>
          </p:txBody>
        </p:sp>
        <p:sp>
          <p:nvSpPr>
            <p:cNvPr id="146534" name="Rectangle 102"/>
            <p:cNvSpPr>
              <a:spLocks noChangeArrowheads="1"/>
            </p:cNvSpPr>
            <p:nvPr/>
          </p:nvSpPr>
          <p:spPr bwMode="auto">
            <a:xfrm>
              <a:off x="1821" y="816"/>
              <a:ext cx="1533" cy="231"/>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eaLnBrk="0" hangingPunct="0"/>
              <a:r>
                <a:rPr lang="en-US" sz="1800" b="1" dirty="0" smtClean="0">
                  <a:solidFill>
                    <a:schemeClr val="bg1"/>
                  </a:solidFill>
                  <a:latin typeface="Helvetica" charset="0"/>
                  <a:cs typeface="ＭＳ Ｐゴシック" charset="0"/>
                </a:rPr>
                <a:t>Anti-angiogenesis</a:t>
              </a:r>
              <a:endParaRPr lang="en-US" sz="1800" b="1" dirty="0">
                <a:solidFill>
                  <a:schemeClr val="bg1"/>
                </a:solidFill>
                <a:latin typeface="Helvetica" charset="0"/>
                <a:cs typeface="ＭＳ Ｐゴシック" charset="0"/>
              </a:endParaRPr>
            </a:p>
          </p:txBody>
        </p:sp>
      </p:grpSp>
      <p:sp>
        <p:nvSpPr>
          <p:cNvPr id="146535" name="AutoShape 103"/>
          <p:cNvSpPr>
            <a:spLocks noChangeArrowheads="1"/>
          </p:cNvSpPr>
          <p:nvPr/>
        </p:nvSpPr>
        <p:spPr bwMode="auto">
          <a:xfrm rot="21575132" flipV="1">
            <a:off x="3143250" y="1706563"/>
            <a:ext cx="444500" cy="1430337"/>
          </a:xfrm>
          <a:prstGeom prst="downArrow">
            <a:avLst>
              <a:gd name="adj1" fmla="val 51843"/>
              <a:gd name="adj2" fmla="val 84499"/>
            </a:avLst>
          </a:prstGeom>
          <a:solidFill>
            <a:srgbClr val="FF7C80">
              <a:alpha val="34902"/>
            </a:srgbClr>
          </a:solidFill>
          <a:ln>
            <a:noFill/>
          </a:ln>
          <a:extLst/>
        </p:spPr>
        <p:txBody>
          <a:bodyPr wrap="none" anchor="ctr"/>
          <a:lstStyle/>
          <a:p>
            <a:endParaRPr lang="en-US" dirty="0">
              <a:latin typeface="Arial" panose="020B0604020202020204" pitchFamily="34" charset="0"/>
            </a:endParaRPr>
          </a:p>
        </p:txBody>
      </p:sp>
      <p:cxnSp>
        <p:nvCxnSpPr>
          <p:cNvPr id="146536" name="AutoShape 104"/>
          <p:cNvCxnSpPr>
            <a:cxnSpLocks noChangeShapeType="1"/>
            <a:endCxn id="146454" idx="0"/>
          </p:cNvCxnSpPr>
          <p:nvPr/>
        </p:nvCxnSpPr>
        <p:spPr bwMode="auto">
          <a:xfrm rot="10800000" flipH="1" flipV="1">
            <a:off x="1568450" y="2063750"/>
            <a:ext cx="1279525" cy="1309688"/>
          </a:xfrm>
          <a:prstGeom prst="curvedConnector4">
            <a:avLst>
              <a:gd name="adj1" fmla="val -23819"/>
              <a:gd name="adj2" fmla="val 52847"/>
            </a:avLst>
          </a:prstGeom>
          <a:noFill/>
          <a:ln w="31750">
            <a:solidFill>
              <a:srgbClr val="9999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6537" name="AutoShape 105"/>
          <p:cNvCxnSpPr>
            <a:cxnSpLocks noChangeShapeType="1"/>
            <a:endCxn id="146455" idx="0"/>
          </p:cNvCxnSpPr>
          <p:nvPr/>
        </p:nvCxnSpPr>
        <p:spPr bwMode="auto">
          <a:xfrm>
            <a:off x="2389188" y="2822575"/>
            <a:ext cx="915987" cy="395288"/>
          </a:xfrm>
          <a:prstGeom prst="curvedConnector2">
            <a:avLst/>
          </a:prstGeom>
          <a:noFill/>
          <a:ln w="28575">
            <a:solidFill>
              <a:srgbClr val="9999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6538" name="Text Box 106"/>
          <p:cNvSpPr txBox="1">
            <a:spLocks noChangeArrowheads="1"/>
          </p:cNvSpPr>
          <p:nvPr/>
        </p:nvSpPr>
        <p:spPr bwMode="auto">
          <a:xfrm>
            <a:off x="622042" y="1428750"/>
            <a:ext cx="1826142" cy="243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ct val="70000"/>
              </a:lnSpc>
              <a:spcBef>
                <a:spcPct val="20000"/>
              </a:spcBef>
              <a:spcAft>
                <a:spcPct val="50000"/>
              </a:spcAft>
              <a:buClr>
                <a:srgbClr val="FF7800"/>
              </a:buClr>
              <a:buFont typeface="Wingdings" charset="0"/>
              <a:buNone/>
            </a:pPr>
            <a:r>
              <a:rPr lang="en-US" sz="1400" b="1" dirty="0" err="1" smtClean="0">
                <a:solidFill>
                  <a:schemeClr val="bg1"/>
                </a:solidFill>
                <a:latin typeface="Arial" panose="020B0604020202020204" pitchFamily="34" charset="0"/>
              </a:rPr>
              <a:t>Bevacizumab</a:t>
            </a:r>
            <a:r>
              <a:rPr lang="en-US" sz="1400" b="1" dirty="0" smtClean="0">
                <a:solidFill>
                  <a:schemeClr val="bg1"/>
                </a:solidFill>
                <a:latin typeface="Arial" panose="020B0604020202020204" pitchFamily="34" charset="0"/>
              </a:rPr>
              <a:t> (Bev)</a:t>
            </a:r>
            <a:endParaRPr lang="en-US" sz="1400" b="1" dirty="0">
              <a:solidFill>
                <a:schemeClr val="bg1"/>
              </a:solidFill>
              <a:latin typeface="Arial" panose="020B0604020202020204" pitchFamily="34" charset="0"/>
            </a:endParaRPr>
          </a:p>
        </p:txBody>
      </p:sp>
      <p:sp>
        <p:nvSpPr>
          <p:cNvPr id="146539" name="AutoShape 107"/>
          <p:cNvSpPr>
            <a:spLocks noChangeArrowheads="1"/>
          </p:cNvSpPr>
          <p:nvPr/>
        </p:nvSpPr>
        <p:spPr bwMode="auto">
          <a:xfrm rot="8679553">
            <a:off x="1447800" y="1981200"/>
            <a:ext cx="184150" cy="228600"/>
          </a:xfrm>
          <a:prstGeom prst="pentagon">
            <a:avLst/>
          </a:prstGeom>
          <a:solidFill>
            <a:srgbClr val="0000FF"/>
          </a:solidFill>
          <a:ln>
            <a:noFill/>
          </a:ln>
          <a:effectLst/>
          <a:extLst>
            <a:ext uri="{91240B29-F687-4F45-9708-019B960494DF}">
              <a14:hiddenLine xmlns:a14="http://schemas.microsoft.com/office/drawing/2010/main" w="9525">
                <a:solidFill>
                  <a:srgbClr val="1F2F78"/>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sp>
        <p:nvSpPr>
          <p:cNvPr id="146540" name="Rectangle 108"/>
          <p:cNvSpPr>
            <a:spLocks noChangeArrowheads="1"/>
          </p:cNvSpPr>
          <p:nvPr/>
        </p:nvSpPr>
        <p:spPr bwMode="auto">
          <a:xfrm>
            <a:off x="838200" y="1981200"/>
            <a:ext cx="568325" cy="21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800" b="1" dirty="0">
                <a:solidFill>
                  <a:schemeClr val="bg1"/>
                </a:solidFill>
                <a:latin typeface="Helvetica" charset="0"/>
                <a:cs typeface="ＭＳ Ｐゴシック" charset="0"/>
              </a:rPr>
              <a:t>VEGF-A</a:t>
            </a:r>
          </a:p>
        </p:txBody>
      </p:sp>
      <p:grpSp>
        <p:nvGrpSpPr>
          <p:cNvPr id="146541" name="Group 109"/>
          <p:cNvGrpSpPr>
            <a:grpSpLocks/>
          </p:cNvGrpSpPr>
          <p:nvPr/>
        </p:nvGrpSpPr>
        <p:grpSpPr bwMode="auto">
          <a:xfrm>
            <a:off x="2459038" y="3963988"/>
            <a:ext cx="2895600" cy="2025650"/>
            <a:chOff x="1549" y="2497"/>
            <a:chExt cx="1824" cy="1276"/>
          </a:xfrm>
        </p:grpSpPr>
        <p:grpSp>
          <p:nvGrpSpPr>
            <p:cNvPr id="146542" name="Group 110"/>
            <p:cNvGrpSpPr>
              <a:grpSpLocks/>
            </p:cNvGrpSpPr>
            <p:nvPr/>
          </p:nvGrpSpPr>
          <p:grpSpPr bwMode="auto">
            <a:xfrm>
              <a:off x="1824" y="2497"/>
              <a:ext cx="1549" cy="1276"/>
              <a:chOff x="1824" y="2497"/>
              <a:chExt cx="1549" cy="1276"/>
            </a:xfrm>
          </p:grpSpPr>
          <p:sp>
            <p:nvSpPr>
              <p:cNvPr id="146543" name="Rectangle 111"/>
              <p:cNvSpPr>
                <a:spLocks noChangeArrowheads="1"/>
              </p:cNvSpPr>
              <p:nvPr/>
            </p:nvSpPr>
            <p:spPr bwMode="auto">
              <a:xfrm>
                <a:off x="1866" y="3581"/>
                <a:ext cx="674" cy="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400" b="1" dirty="0" err="1">
                    <a:latin typeface="Helvetica" charset="0"/>
                    <a:cs typeface="ＭＳ Ｐゴシック" charset="0"/>
                  </a:rPr>
                  <a:t>Pazopanib</a:t>
                </a:r>
                <a:endParaRPr lang="en-US" sz="1400" b="1" dirty="0">
                  <a:latin typeface="Helvetica" charset="0"/>
                  <a:cs typeface="ＭＳ Ｐゴシック" charset="0"/>
                </a:endParaRPr>
              </a:p>
            </p:txBody>
          </p:sp>
          <p:grpSp>
            <p:nvGrpSpPr>
              <p:cNvPr id="146544" name="Group 112"/>
              <p:cNvGrpSpPr>
                <a:grpSpLocks/>
              </p:cNvGrpSpPr>
              <p:nvPr/>
            </p:nvGrpSpPr>
            <p:grpSpPr bwMode="auto">
              <a:xfrm>
                <a:off x="1824" y="2497"/>
                <a:ext cx="1549" cy="1071"/>
                <a:chOff x="1824" y="2497"/>
                <a:chExt cx="1549" cy="1071"/>
              </a:xfrm>
            </p:grpSpPr>
            <p:sp>
              <p:nvSpPr>
                <p:cNvPr id="146545" name="Line 113"/>
                <p:cNvSpPr>
                  <a:spLocks noChangeShapeType="1"/>
                </p:cNvSpPr>
                <p:nvPr/>
              </p:nvSpPr>
              <p:spPr bwMode="auto">
                <a:xfrm rot="10800000" flipV="1">
                  <a:off x="2222" y="2520"/>
                  <a:ext cx="771" cy="1038"/>
                </a:xfrm>
                <a:prstGeom prst="line">
                  <a:avLst/>
                </a:prstGeom>
                <a:noFill/>
                <a:ln w="9525">
                  <a:solidFill>
                    <a:srgbClr val="1F2F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46" name="Line 114"/>
                <p:cNvSpPr>
                  <a:spLocks noChangeShapeType="1"/>
                </p:cNvSpPr>
                <p:nvPr/>
              </p:nvSpPr>
              <p:spPr bwMode="auto">
                <a:xfrm rot="10800000" flipV="1">
                  <a:off x="2242" y="2523"/>
                  <a:ext cx="1100" cy="1040"/>
                </a:xfrm>
                <a:prstGeom prst="line">
                  <a:avLst/>
                </a:prstGeom>
                <a:noFill/>
                <a:ln w="9525">
                  <a:solidFill>
                    <a:srgbClr val="1F2F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47" name="Line 115"/>
                <p:cNvSpPr>
                  <a:spLocks noChangeShapeType="1"/>
                </p:cNvSpPr>
                <p:nvPr/>
              </p:nvSpPr>
              <p:spPr bwMode="auto">
                <a:xfrm rot="10800000" flipV="1">
                  <a:off x="2207" y="2511"/>
                  <a:ext cx="468" cy="1046"/>
                </a:xfrm>
                <a:prstGeom prst="line">
                  <a:avLst/>
                </a:prstGeom>
                <a:noFill/>
                <a:ln w="9525">
                  <a:solidFill>
                    <a:srgbClr val="1F2F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nvGrpSpPr>
                <p:cNvPr id="146548" name="Group 116"/>
                <p:cNvGrpSpPr>
                  <a:grpSpLocks/>
                </p:cNvGrpSpPr>
                <p:nvPr/>
              </p:nvGrpSpPr>
              <p:grpSpPr bwMode="auto">
                <a:xfrm rot="10800000" flipH="1">
                  <a:off x="3306" y="2506"/>
                  <a:ext cx="67" cy="15"/>
                  <a:chOff x="1446" y="1766"/>
                  <a:chExt cx="67" cy="15"/>
                </a:xfrm>
              </p:grpSpPr>
              <p:sp>
                <p:nvSpPr>
                  <p:cNvPr id="146549" name="Line 117"/>
                  <p:cNvSpPr>
                    <a:spLocks noChangeShapeType="1"/>
                  </p:cNvSpPr>
                  <p:nvPr/>
                </p:nvSpPr>
                <p:spPr bwMode="auto">
                  <a:xfrm flipV="1">
                    <a:off x="1446" y="1766"/>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50" name="Line 118"/>
                  <p:cNvSpPr>
                    <a:spLocks noChangeShapeType="1"/>
                  </p:cNvSpPr>
                  <p:nvPr/>
                </p:nvSpPr>
                <p:spPr bwMode="auto">
                  <a:xfrm flipV="1">
                    <a:off x="1446" y="1781"/>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sp>
              <p:nvSpPr>
                <p:cNvPr id="146551" name="Line 119"/>
                <p:cNvSpPr>
                  <a:spLocks noChangeShapeType="1"/>
                </p:cNvSpPr>
                <p:nvPr/>
              </p:nvSpPr>
              <p:spPr bwMode="auto">
                <a:xfrm rot="10800000" flipV="1">
                  <a:off x="2181" y="2517"/>
                  <a:ext cx="234" cy="1051"/>
                </a:xfrm>
                <a:prstGeom prst="line">
                  <a:avLst/>
                </a:prstGeom>
                <a:noFill/>
                <a:ln w="9525">
                  <a:solidFill>
                    <a:srgbClr val="1F2F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52" name="Line 120"/>
                <p:cNvSpPr>
                  <a:spLocks noChangeShapeType="1"/>
                </p:cNvSpPr>
                <p:nvPr/>
              </p:nvSpPr>
              <p:spPr bwMode="auto">
                <a:xfrm rot="-10800000" flipH="1" flipV="1">
                  <a:off x="2104" y="2552"/>
                  <a:ext cx="67" cy="1016"/>
                </a:xfrm>
                <a:prstGeom prst="line">
                  <a:avLst/>
                </a:prstGeom>
                <a:noFill/>
                <a:ln w="9525">
                  <a:solidFill>
                    <a:srgbClr val="1F2F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53" name="Line 121"/>
                <p:cNvSpPr>
                  <a:spLocks noChangeShapeType="1"/>
                </p:cNvSpPr>
                <p:nvPr/>
              </p:nvSpPr>
              <p:spPr bwMode="auto">
                <a:xfrm rot="-10800000" flipH="1" flipV="1">
                  <a:off x="1850" y="2607"/>
                  <a:ext cx="285" cy="953"/>
                </a:xfrm>
                <a:prstGeom prst="line">
                  <a:avLst/>
                </a:prstGeom>
                <a:noFill/>
                <a:ln w="9525">
                  <a:solidFill>
                    <a:srgbClr val="1F2F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nvGrpSpPr>
                <p:cNvPr id="146554" name="Group 122"/>
                <p:cNvGrpSpPr>
                  <a:grpSpLocks/>
                </p:cNvGrpSpPr>
                <p:nvPr/>
              </p:nvGrpSpPr>
              <p:grpSpPr bwMode="auto">
                <a:xfrm rot="10800000" flipH="1">
                  <a:off x="2381" y="2500"/>
                  <a:ext cx="67" cy="15"/>
                  <a:chOff x="1446" y="1766"/>
                  <a:chExt cx="67" cy="15"/>
                </a:xfrm>
              </p:grpSpPr>
              <p:sp>
                <p:nvSpPr>
                  <p:cNvPr id="146555" name="Line 123"/>
                  <p:cNvSpPr>
                    <a:spLocks noChangeShapeType="1"/>
                  </p:cNvSpPr>
                  <p:nvPr/>
                </p:nvSpPr>
                <p:spPr bwMode="auto">
                  <a:xfrm flipV="1">
                    <a:off x="1446" y="1766"/>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56" name="Line 124"/>
                  <p:cNvSpPr>
                    <a:spLocks noChangeShapeType="1"/>
                  </p:cNvSpPr>
                  <p:nvPr/>
                </p:nvSpPr>
                <p:spPr bwMode="auto">
                  <a:xfrm flipV="1">
                    <a:off x="1446" y="1781"/>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57" name="Group 125"/>
                <p:cNvGrpSpPr>
                  <a:grpSpLocks/>
                </p:cNvGrpSpPr>
                <p:nvPr/>
              </p:nvGrpSpPr>
              <p:grpSpPr bwMode="auto">
                <a:xfrm rot="10800000" flipH="1">
                  <a:off x="2070" y="2531"/>
                  <a:ext cx="67" cy="15"/>
                  <a:chOff x="1446" y="1766"/>
                  <a:chExt cx="67" cy="15"/>
                </a:xfrm>
              </p:grpSpPr>
              <p:sp>
                <p:nvSpPr>
                  <p:cNvPr id="146558" name="Line 126"/>
                  <p:cNvSpPr>
                    <a:spLocks noChangeShapeType="1"/>
                  </p:cNvSpPr>
                  <p:nvPr/>
                </p:nvSpPr>
                <p:spPr bwMode="auto">
                  <a:xfrm flipV="1">
                    <a:off x="1446" y="1766"/>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59" name="Line 127"/>
                  <p:cNvSpPr>
                    <a:spLocks noChangeShapeType="1"/>
                  </p:cNvSpPr>
                  <p:nvPr/>
                </p:nvSpPr>
                <p:spPr bwMode="auto">
                  <a:xfrm flipV="1">
                    <a:off x="1446" y="1781"/>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60" name="Group 128"/>
                <p:cNvGrpSpPr>
                  <a:grpSpLocks/>
                </p:cNvGrpSpPr>
                <p:nvPr/>
              </p:nvGrpSpPr>
              <p:grpSpPr bwMode="auto">
                <a:xfrm rot="10800000" flipH="1">
                  <a:off x="1824" y="2592"/>
                  <a:ext cx="67" cy="15"/>
                  <a:chOff x="1446" y="1766"/>
                  <a:chExt cx="67" cy="15"/>
                </a:xfrm>
              </p:grpSpPr>
              <p:sp>
                <p:nvSpPr>
                  <p:cNvPr id="146561" name="Line 129"/>
                  <p:cNvSpPr>
                    <a:spLocks noChangeShapeType="1"/>
                  </p:cNvSpPr>
                  <p:nvPr/>
                </p:nvSpPr>
                <p:spPr bwMode="auto">
                  <a:xfrm flipV="1">
                    <a:off x="1446" y="1766"/>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62" name="Line 130"/>
                  <p:cNvSpPr>
                    <a:spLocks noChangeShapeType="1"/>
                  </p:cNvSpPr>
                  <p:nvPr/>
                </p:nvSpPr>
                <p:spPr bwMode="auto">
                  <a:xfrm flipV="1">
                    <a:off x="1446" y="1781"/>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63" name="Group 131"/>
                <p:cNvGrpSpPr>
                  <a:grpSpLocks/>
                </p:cNvGrpSpPr>
                <p:nvPr/>
              </p:nvGrpSpPr>
              <p:grpSpPr bwMode="auto">
                <a:xfrm rot="10800000" flipH="1">
                  <a:off x="2647" y="2497"/>
                  <a:ext cx="67" cy="15"/>
                  <a:chOff x="1446" y="1766"/>
                  <a:chExt cx="67" cy="15"/>
                </a:xfrm>
              </p:grpSpPr>
              <p:sp>
                <p:nvSpPr>
                  <p:cNvPr id="146564" name="Line 132"/>
                  <p:cNvSpPr>
                    <a:spLocks noChangeShapeType="1"/>
                  </p:cNvSpPr>
                  <p:nvPr/>
                </p:nvSpPr>
                <p:spPr bwMode="auto">
                  <a:xfrm flipV="1">
                    <a:off x="1446" y="1766"/>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65" name="Line 133"/>
                  <p:cNvSpPr>
                    <a:spLocks noChangeShapeType="1"/>
                  </p:cNvSpPr>
                  <p:nvPr/>
                </p:nvSpPr>
                <p:spPr bwMode="auto">
                  <a:xfrm flipV="1">
                    <a:off x="1446" y="1781"/>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66" name="Group 134"/>
                <p:cNvGrpSpPr>
                  <a:grpSpLocks/>
                </p:cNvGrpSpPr>
                <p:nvPr/>
              </p:nvGrpSpPr>
              <p:grpSpPr bwMode="auto">
                <a:xfrm rot="10800000" flipH="1">
                  <a:off x="2968" y="2497"/>
                  <a:ext cx="67" cy="15"/>
                  <a:chOff x="1446" y="1766"/>
                  <a:chExt cx="67" cy="15"/>
                </a:xfrm>
              </p:grpSpPr>
              <p:sp>
                <p:nvSpPr>
                  <p:cNvPr id="146567" name="Line 135"/>
                  <p:cNvSpPr>
                    <a:spLocks noChangeShapeType="1"/>
                  </p:cNvSpPr>
                  <p:nvPr/>
                </p:nvSpPr>
                <p:spPr bwMode="auto">
                  <a:xfrm flipV="1">
                    <a:off x="1446" y="1766"/>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68" name="Line 136"/>
                  <p:cNvSpPr>
                    <a:spLocks noChangeShapeType="1"/>
                  </p:cNvSpPr>
                  <p:nvPr/>
                </p:nvSpPr>
                <p:spPr bwMode="auto">
                  <a:xfrm flipV="1">
                    <a:off x="1446" y="1781"/>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grpSp>
        <p:sp>
          <p:nvSpPr>
            <p:cNvPr id="146569" name="Line 137"/>
            <p:cNvSpPr>
              <a:spLocks noChangeShapeType="1"/>
            </p:cNvSpPr>
            <p:nvPr/>
          </p:nvSpPr>
          <p:spPr bwMode="auto">
            <a:xfrm rot="-10800000" flipH="1" flipV="1">
              <a:off x="1571" y="2665"/>
              <a:ext cx="534" cy="904"/>
            </a:xfrm>
            <a:prstGeom prst="line">
              <a:avLst/>
            </a:prstGeom>
            <a:noFill/>
            <a:ln w="9525">
              <a:solidFill>
                <a:srgbClr val="1F2F7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nvGrpSpPr>
            <p:cNvPr id="146570" name="Group 138"/>
            <p:cNvGrpSpPr>
              <a:grpSpLocks/>
            </p:cNvGrpSpPr>
            <p:nvPr/>
          </p:nvGrpSpPr>
          <p:grpSpPr bwMode="auto">
            <a:xfrm>
              <a:off x="1549" y="2655"/>
              <a:ext cx="67" cy="15"/>
              <a:chOff x="1549" y="2655"/>
              <a:chExt cx="67" cy="15"/>
            </a:xfrm>
          </p:grpSpPr>
          <p:sp>
            <p:nvSpPr>
              <p:cNvPr id="146571" name="Line 139"/>
              <p:cNvSpPr>
                <a:spLocks noChangeShapeType="1"/>
              </p:cNvSpPr>
              <p:nvPr/>
            </p:nvSpPr>
            <p:spPr bwMode="auto">
              <a:xfrm rot="-10800000" flipH="1" flipV="1">
                <a:off x="1549" y="2670"/>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72" name="Line 140"/>
              <p:cNvSpPr>
                <a:spLocks noChangeShapeType="1"/>
              </p:cNvSpPr>
              <p:nvPr/>
            </p:nvSpPr>
            <p:spPr bwMode="auto">
              <a:xfrm rot="-10800000" flipH="1" flipV="1">
                <a:off x="1549" y="2655"/>
                <a:ext cx="67" cy="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sp>
        <p:nvSpPr>
          <p:cNvPr id="146576" name="Line 144"/>
          <p:cNvSpPr>
            <a:spLocks noChangeShapeType="1"/>
          </p:cNvSpPr>
          <p:nvPr/>
        </p:nvSpPr>
        <p:spPr bwMode="auto">
          <a:xfrm rot="-10800000" flipH="1" flipV="1">
            <a:off x="5683250" y="4043363"/>
            <a:ext cx="106363"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77" name="Rectangle 145"/>
          <p:cNvSpPr>
            <a:spLocks noChangeArrowheads="1"/>
          </p:cNvSpPr>
          <p:nvPr/>
        </p:nvSpPr>
        <p:spPr bwMode="auto">
          <a:xfrm>
            <a:off x="4283075" y="5684838"/>
            <a:ext cx="1001713"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sz="1400" b="1" dirty="0" err="1">
                <a:solidFill>
                  <a:srgbClr val="408000"/>
                </a:solidFill>
                <a:latin typeface="Helvetica" charset="0"/>
                <a:cs typeface="ＭＳ Ｐゴシック" charset="0"/>
              </a:rPr>
              <a:t>Sorafenib</a:t>
            </a:r>
            <a:endParaRPr lang="en-US" sz="1400" b="1" dirty="0">
              <a:solidFill>
                <a:schemeClr val="accent2"/>
              </a:solidFill>
              <a:latin typeface="Helvetica" charset="0"/>
              <a:cs typeface="ＭＳ Ｐゴシック" charset="0"/>
            </a:endParaRPr>
          </a:p>
        </p:txBody>
      </p:sp>
      <p:sp>
        <p:nvSpPr>
          <p:cNvPr id="146578" name="Line 146"/>
          <p:cNvSpPr>
            <a:spLocks noChangeShapeType="1"/>
          </p:cNvSpPr>
          <p:nvPr/>
        </p:nvSpPr>
        <p:spPr bwMode="auto">
          <a:xfrm flipV="1">
            <a:off x="4802188" y="4062413"/>
            <a:ext cx="947737" cy="1636712"/>
          </a:xfrm>
          <a:prstGeom prst="line">
            <a:avLst/>
          </a:prstGeom>
          <a:noFill/>
          <a:ln w="9525">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grpSp>
        <p:nvGrpSpPr>
          <p:cNvPr id="146579" name="Group 147"/>
          <p:cNvGrpSpPr>
            <a:grpSpLocks/>
          </p:cNvGrpSpPr>
          <p:nvPr/>
        </p:nvGrpSpPr>
        <p:grpSpPr bwMode="auto">
          <a:xfrm rot="10800000" flipH="1">
            <a:off x="3003550" y="4114800"/>
            <a:ext cx="106363" cy="23813"/>
            <a:chOff x="1446" y="1766"/>
            <a:chExt cx="67" cy="15"/>
          </a:xfrm>
        </p:grpSpPr>
        <p:sp>
          <p:nvSpPr>
            <p:cNvPr id="146580" name="Line 148"/>
            <p:cNvSpPr>
              <a:spLocks noChangeShapeType="1"/>
            </p:cNvSpPr>
            <p:nvPr/>
          </p:nvSpPr>
          <p:spPr bwMode="auto">
            <a:xfrm flipV="1">
              <a:off x="1446" y="1766"/>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81" name="Line 149"/>
            <p:cNvSpPr>
              <a:spLocks noChangeShapeType="1"/>
            </p:cNvSpPr>
            <p:nvPr/>
          </p:nvSpPr>
          <p:spPr bwMode="auto">
            <a:xfrm flipV="1">
              <a:off x="1446" y="1781"/>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82" name="Group 150"/>
          <p:cNvGrpSpPr>
            <a:grpSpLocks/>
          </p:cNvGrpSpPr>
          <p:nvPr/>
        </p:nvGrpSpPr>
        <p:grpSpPr bwMode="auto">
          <a:xfrm rot="10800000" flipH="1">
            <a:off x="3898900" y="3967163"/>
            <a:ext cx="106363" cy="23812"/>
            <a:chOff x="1446" y="1766"/>
            <a:chExt cx="67" cy="15"/>
          </a:xfrm>
        </p:grpSpPr>
        <p:sp>
          <p:nvSpPr>
            <p:cNvPr id="146583" name="Line 151"/>
            <p:cNvSpPr>
              <a:spLocks noChangeShapeType="1"/>
            </p:cNvSpPr>
            <p:nvPr/>
          </p:nvSpPr>
          <p:spPr bwMode="auto">
            <a:xfrm flipV="1">
              <a:off x="1446" y="1766"/>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84" name="Line 152"/>
            <p:cNvSpPr>
              <a:spLocks noChangeShapeType="1"/>
            </p:cNvSpPr>
            <p:nvPr/>
          </p:nvSpPr>
          <p:spPr bwMode="auto">
            <a:xfrm flipV="1">
              <a:off x="1446" y="1781"/>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585" name="Group 153"/>
          <p:cNvGrpSpPr>
            <a:grpSpLocks/>
          </p:cNvGrpSpPr>
          <p:nvPr/>
        </p:nvGrpSpPr>
        <p:grpSpPr bwMode="auto">
          <a:xfrm rot="10800000" flipH="1">
            <a:off x="3395663" y="4019550"/>
            <a:ext cx="106362" cy="23813"/>
            <a:chOff x="1446" y="1766"/>
            <a:chExt cx="67" cy="15"/>
          </a:xfrm>
        </p:grpSpPr>
        <p:sp>
          <p:nvSpPr>
            <p:cNvPr id="146586" name="Line 154"/>
            <p:cNvSpPr>
              <a:spLocks noChangeShapeType="1"/>
            </p:cNvSpPr>
            <p:nvPr/>
          </p:nvSpPr>
          <p:spPr bwMode="auto">
            <a:xfrm flipV="1">
              <a:off x="1446" y="1766"/>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87" name="Line 155"/>
            <p:cNvSpPr>
              <a:spLocks noChangeShapeType="1"/>
            </p:cNvSpPr>
            <p:nvPr/>
          </p:nvSpPr>
          <p:spPr bwMode="auto">
            <a:xfrm flipV="1">
              <a:off x="1446" y="1781"/>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sp>
        <p:nvSpPr>
          <p:cNvPr id="146588" name="Line 156"/>
          <p:cNvSpPr>
            <a:spLocks noChangeShapeType="1"/>
          </p:cNvSpPr>
          <p:nvPr/>
        </p:nvSpPr>
        <p:spPr bwMode="auto">
          <a:xfrm flipH="1" flipV="1">
            <a:off x="3043238" y="4146550"/>
            <a:ext cx="1603375" cy="1563688"/>
          </a:xfrm>
          <a:prstGeom prst="line">
            <a:avLst/>
          </a:prstGeom>
          <a:noFill/>
          <a:ln w="9525">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grpSp>
        <p:nvGrpSpPr>
          <p:cNvPr id="146589" name="Group 157"/>
          <p:cNvGrpSpPr>
            <a:grpSpLocks/>
          </p:cNvGrpSpPr>
          <p:nvPr/>
        </p:nvGrpSpPr>
        <p:grpSpPr bwMode="auto">
          <a:xfrm rot="10800000" flipH="1">
            <a:off x="4321175" y="3962400"/>
            <a:ext cx="106363" cy="23813"/>
            <a:chOff x="1446" y="1766"/>
            <a:chExt cx="67" cy="15"/>
          </a:xfrm>
        </p:grpSpPr>
        <p:sp>
          <p:nvSpPr>
            <p:cNvPr id="146590" name="Line 158"/>
            <p:cNvSpPr>
              <a:spLocks noChangeShapeType="1"/>
            </p:cNvSpPr>
            <p:nvPr/>
          </p:nvSpPr>
          <p:spPr bwMode="auto">
            <a:xfrm flipV="1">
              <a:off x="1446" y="1766"/>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91" name="Line 159"/>
            <p:cNvSpPr>
              <a:spLocks noChangeShapeType="1"/>
            </p:cNvSpPr>
            <p:nvPr/>
          </p:nvSpPr>
          <p:spPr bwMode="auto">
            <a:xfrm flipV="1">
              <a:off x="1446" y="1781"/>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sp>
        <p:nvSpPr>
          <p:cNvPr id="146592" name="Line 160"/>
          <p:cNvSpPr>
            <a:spLocks noChangeShapeType="1"/>
          </p:cNvSpPr>
          <p:nvPr/>
        </p:nvSpPr>
        <p:spPr bwMode="auto">
          <a:xfrm flipH="1" flipV="1">
            <a:off x="3432175" y="4043363"/>
            <a:ext cx="1246188" cy="1654175"/>
          </a:xfrm>
          <a:prstGeom prst="line">
            <a:avLst/>
          </a:prstGeom>
          <a:noFill/>
          <a:ln w="9525">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sp>
        <p:nvSpPr>
          <p:cNvPr id="146593" name="Line 161"/>
          <p:cNvSpPr>
            <a:spLocks noChangeShapeType="1"/>
          </p:cNvSpPr>
          <p:nvPr/>
        </p:nvSpPr>
        <p:spPr bwMode="auto">
          <a:xfrm flipH="1" flipV="1">
            <a:off x="3941763" y="3995738"/>
            <a:ext cx="765175" cy="1719262"/>
          </a:xfrm>
          <a:prstGeom prst="line">
            <a:avLst/>
          </a:prstGeom>
          <a:noFill/>
          <a:ln w="9525">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sp>
        <p:nvSpPr>
          <p:cNvPr id="146594" name="Line 162"/>
          <p:cNvSpPr>
            <a:spLocks noChangeShapeType="1"/>
          </p:cNvSpPr>
          <p:nvPr/>
        </p:nvSpPr>
        <p:spPr bwMode="auto">
          <a:xfrm flipH="1" flipV="1">
            <a:off x="4371975" y="3987800"/>
            <a:ext cx="371475" cy="1709738"/>
          </a:xfrm>
          <a:prstGeom prst="line">
            <a:avLst/>
          </a:prstGeom>
          <a:noFill/>
          <a:ln w="9525">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sp>
        <p:nvSpPr>
          <p:cNvPr id="146595" name="Line 163"/>
          <p:cNvSpPr>
            <a:spLocks noChangeShapeType="1"/>
          </p:cNvSpPr>
          <p:nvPr/>
        </p:nvSpPr>
        <p:spPr bwMode="auto">
          <a:xfrm flipV="1">
            <a:off x="4773613" y="3987800"/>
            <a:ext cx="111125" cy="1714500"/>
          </a:xfrm>
          <a:prstGeom prst="line">
            <a:avLst/>
          </a:prstGeom>
          <a:noFill/>
          <a:ln w="9525">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grpSp>
        <p:nvGrpSpPr>
          <p:cNvPr id="146596" name="Group 164"/>
          <p:cNvGrpSpPr>
            <a:grpSpLocks/>
          </p:cNvGrpSpPr>
          <p:nvPr/>
        </p:nvGrpSpPr>
        <p:grpSpPr bwMode="auto">
          <a:xfrm rot="10800000" flipH="1">
            <a:off x="4832350" y="3962400"/>
            <a:ext cx="106363" cy="23813"/>
            <a:chOff x="1446" y="1766"/>
            <a:chExt cx="67" cy="15"/>
          </a:xfrm>
        </p:grpSpPr>
        <p:sp>
          <p:nvSpPr>
            <p:cNvPr id="146597" name="Line 165"/>
            <p:cNvSpPr>
              <a:spLocks noChangeShapeType="1"/>
            </p:cNvSpPr>
            <p:nvPr/>
          </p:nvSpPr>
          <p:spPr bwMode="auto">
            <a:xfrm flipV="1">
              <a:off x="1446" y="1766"/>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598" name="Line 166"/>
            <p:cNvSpPr>
              <a:spLocks noChangeShapeType="1"/>
            </p:cNvSpPr>
            <p:nvPr/>
          </p:nvSpPr>
          <p:spPr bwMode="auto">
            <a:xfrm flipV="1">
              <a:off x="1446" y="1781"/>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sp>
        <p:nvSpPr>
          <p:cNvPr id="146599" name="Line 167"/>
          <p:cNvSpPr>
            <a:spLocks noChangeShapeType="1"/>
          </p:cNvSpPr>
          <p:nvPr/>
        </p:nvSpPr>
        <p:spPr bwMode="auto">
          <a:xfrm rot="-10800000" flipH="1" flipV="1">
            <a:off x="5684838" y="4067175"/>
            <a:ext cx="106362"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600" name="Line 168"/>
          <p:cNvSpPr>
            <a:spLocks noChangeShapeType="1"/>
          </p:cNvSpPr>
          <p:nvPr/>
        </p:nvSpPr>
        <p:spPr bwMode="auto">
          <a:xfrm>
            <a:off x="2133600" y="4343400"/>
            <a:ext cx="2438400" cy="1330325"/>
          </a:xfrm>
          <a:prstGeom prst="line">
            <a:avLst/>
          </a:prstGeom>
          <a:noFill/>
          <a:ln w="9525">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nvGrpSpPr>
          <p:cNvPr id="146601" name="Group 169"/>
          <p:cNvGrpSpPr>
            <a:grpSpLocks/>
          </p:cNvGrpSpPr>
          <p:nvPr/>
        </p:nvGrpSpPr>
        <p:grpSpPr bwMode="auto">
          <a:xfrm rot="10800000" flipH="1">
            <a:off x="2057400" y="4319588"/>
            <a:ext cx="106363" cy="23812"/>
            <a:chOff x="1446" y="1766"/>
            <a:chExt cx="67" cy="15"/>
          </a:xfrm>
        </p:grpSpPr>
        <p:sp>
          <p:nvSpPr>
            <p:cNvPr id="146602" name="Line 170"/>
            <p:cNvSpPr>
              <a:spLocks noChangeShapeType="1"/>
            </p:cNvSpPr>
            <p:nvPr/>
          </p:nvSpPr>
          <p:spPr bwMode="auto">
            <a:xfrm flipV="1">
              <a:off x="1446" y="1766"/>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603" name="Line 171"/>
            <p:cNvSpPr>
              <a:spLocks noChangeShapeType="1"/>
            </p:cNvSpPr>
            <p:nvPr/>
          </p:nvSpPr>
          <p:spPr bwMode="auto">
            <a:xfrm flipV="1">
              <a:off x="1446" y="1781"/>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sp>
        <p:nvSpPr>
          <p:cNvPr id="146604" name="Line 172"/>
          <p:cNvSpPr>
            <a:spLocks noChangeShapeType="1"/>
          </p:cNvSpPr>
          <p:nvPr/>
        </p:nvSpPr>
        <p:spPr bwMode="auto">
          <a:xfrm flipV="1">
            <a:off x="4775200" y="4005263"/>
            <a:ext cx="711200" cy="1655762"/>
          </a:xfrm>
          <a:prstGeom prst="line">
            <a:avLst/>
          </a:prstGeom>
          <a:noFill/>
          <a:ln w="9525">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nvGrpSpPr>
          <p:cNvPr id="146605" name="Group 173"/>
          <p:cNvGrpSpPr>
            <a:grpSpLocks/>
          </p:cNvGrpSpPr>
          <p:nvPr/>
        </p:nvGrpSpPr>
        <p:grpSpPr bwMode="auto">
          <a:xfrm rot="10800000" flipH="1">
            <a:off x="5499100" y="3979863"/>
            <a:ext cx="106363" cy="23812"/>
            <a:chOff x="1446" y="1766"/>
            <a:chExt cx="67" cy="15"/>
          </a:xfrm>
        </p:grpSpPr>
        <p:sp>
          <p:nvSpPr>
            <p:cNvPr id="146606" name="Line 174"/>
            <p:cNvSpPr>
              <a:spLocks noChangeShapeType="1"/>
            </p:cNvSpPr>
            <p:nvPr/>
          </p:nvSpPr>
          <p:spPr bwMode="auto">
            <a:xfrm flipV="1">
              <a:off x="1446" y="1766"/>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607" name="Line 175"/>
            <p:cNvSpPr>
              <a:spLocks noChangeShapeType="1"/>
            </p:cNvSpPr>
            <p:nvPr/>
          </p:nvSpPr>
          <p:spPr bwMode="auto">
            <a:xfrm flipV="1">
              <a:off x="1446" y="1781"/>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grpSp>
        <p:nvGrpSpPr>
          <p:cNvPr id="146608" name="Group 176"/>
          <p:cNvGrpSpPr>
            <a:grpSpLocks/>
          </p:cNvGrpSpPr>
          <p:nvPr/>
        </p:nvGrpSpPr>
        <p:grpSpPr bwMode="auto">
          <a:xfrm>
            <a:off x="5005388" y="6030913"/>
            <a:ext cx="630237" cy="608012"/>
            <a:chOff x="3153" y="3799"/>
            <a:chExt cx="397" cy="383"/>
          </a:xfrm>
        </p:grpSpPr>
        <p:sp>
          <p:nvSpPr>
            <p:cNvPr id="146609" name="Line 177"/>
            <p:cNvSpPr>
              <a:spLocks noChangeShapeType="1"/>
            </p:cNvSpPr>
            <p:nvPr/>
          </p:nvSpPr>
          <p:spPr bwMode="auto">
            <a:xfrm rot="4304241" flipV="1">
              <a:off x="3108" y="3844"/>
              <a:ext cx="276" cy="186"/>
            </a:xfrm>
            <a:prstGeom prst="line">
              <a:avLst/>
            </a:prstGeom>
            <a:noFill/>
            <a:ln w="9525">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dirty="0">
                <a:latin typeface="Arial" panose="020B0604020202020204" pitchFamily="34" charset="0"/>
              </a:endParaRPr>
            </a:p>
          </p:txBody>
        </p:sp>
        <p:sp>
          <p:nvSpPr>
            <p:cNvPr id="146610" name="Oval 178"/>
            <p:cNvSpPr>
              <a:spLocks noChangeArrowheads="1"/>
            </p:cNvSpPr>
            <p:nvPr/>
          </p:nvSpPr>
          <p:spPr bwMode="auto">
            <a:xfrm>
              <a:off x="3358" y="3990"/>
              <a:ext cx="192" cy="192"/>
            </a:xfrm>
            <a:prstGeom prst="ellipse">
              <a:avLst/>
            </a:prstGeom>
            <a:solidFill>
              <a:schemeClr val="accent1"/>
            </a:solidFill>
            <a:ln w="9525">
              <a:solidFill>
                <a:srgbClr val="9966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de-DE" sz="1200" b="1">
                  <a:latin typeface="Helvetica" charset="0"/>
                  <a:cs typeface="ＭＳ Ｐゴシック" charset="0"/>
                </a:rPr>
                <a:t>Raf</a:t>
              </a:r>
              <a:endParaRPr lang="en-US" sz="1200" b="1">
                <a:latin typeface="Helvetica" charset="0"/>
                <a:cs typeface="ＭＳ Ｐゴシック" charset="0"/>
              </a:endParaRPr>
            </a:p>
          </p:txBody>
        </p:sp>
        <p:sp>
          <p:nvSpPr>
            <p:cNvPr id="146611" name="Line 179"/>
            <p:cNvSpPr>
              <a:spLocks noChangeShapeType="1"/>
            </p:cNvSpPr>
            <p:nvPr/>
          </p:nvSpPr>
          <p:spPr bwMode="auto">
            <a:xfrm rot="-13840849" flipH="1" flipV="1">
              <a:off x="3307" y="4011"/>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sp>
          <p:nvSpPr>
            <p:cNvPr id="146612" name="Line 180"/>
            <p:cNvSpPr>
              <a:spLocks noChangeShapeType="1"/>
            </p:cNvSpPr>
            <p:nvPr/>
          </p:nvSpPr>
          <p:spPr bwMode="auto">
            <a:xfrm rot="-13840849" flipH="1" flipV="1">
              <a:off x="3273" y="3991"/>
              <a:ext cx="67" cy="0"/>
            </a:xfrm>
            <a:prstGeom prst="line">
              <a:avLst/>
            </a:prstGeom>
            <a:noFill/>
            <a:ln w="12700">
              <a:solidFill>
                <a:srgbClr val="99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Arial" panose="020B0604020202020204" pitchFamily="34" charset="0"/>
              </a:endParaRPr>
            </a:p>
          </p:txBody>
        </p:sp>
      </p:grpSp>
    </p:spTree>
    <p:extLst>
      <p:ext uri="{BB962C8B-B14F-4D97-AF65-F5344CB8AC3E}">
        <p14:creationId xmlns:p14="http://schemas.microsoft.com/office/powerpoint/2010/main" val="166653410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idx="4294967295"/>
          </p:nvPr>
        </p:nvSpPr>
        <p:spPr>
          <a:xfrm>
            <a:off x="876401" y="1188445"/>
            <a:ext cx="7391198" cy="331075"/>
          </a:xfrm>
        </p:spPr>
        <p:txBody>
          <a:bodyPr>
            <a:noAutofit/>
          </a:bodyPr>
          <a:lstStyle/>
          <a:p>
            <a:pPr eaLnBrk="1" hangingPunct="1"/>
            <a:r>
              <a:rPr lang="en-US" sz="2400" b="1" dirty="0" smtClean="0">
                <a:solidFill>
                  <a:schemeClr val="bg1"/>
                </a:solidFill>
                <a:latin typeface="Arial" charset="0"/>
              </a:rPr>
              <a:t>Progression-free survival (PFS): </a:t>
            </a:r>
            <a:r>
              <a:rPr lang="en-US" sz="2400" dirty="0" smtClean="0">
                <a:solidFill>
                  <a:schemeClr val="bg1"/>
                </a:solidFill>
                <a:latin typeface="Arial" charset="0"/>
              </a:rPr>
              <a:t>ITT</a:t>
            </a:r>
            <a:endParaRPr lang="en-US" sz="2400" b="1" dirty="0">
              <a:solidFill>
                <a:schemeClr val="bg1"/>
              </a:solidFill>
              <a:latin typeface="Arial" charset="0"/>
            </a:endParaRPr>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401" y="1563062"/>
            <a:ext cx="7391198" cy="421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70020" name="Group 4"/>
          <p:cNvGraphicFramePr>
            <a:graphicFrameLocks noGrp="1"/>
          </p:cNvGraphicFramePr>
          <p:nvPr>
            <p:extLst>
              <p:ext uri="{D42A27DB-BD31-4B8C-83A1-F6EECF244321}">
                <p14:modId xmlns:p14="http://schemas.microsoft.com/office/powerpoint/2010/main" val="2841353390"/>
              </p:ext>
            </p:extLst>
          </p:nvPr>
        </p:nvGraphicFramePr>
        <p:xfrm>
          <a:off x="5358144" y="1978219"/>
          <a:ext cx="2528455" cy="1792452"/>
        </p:xfrm>
        <a:graphic>
          <a:graphicData uri="http://schemas.openxmlformats.org/drawingml/2006/table">
            <a:tbl>
              <a:tblPr/>
              <a:tblGrid>
                <a:gridCol w="1311853"/>
                <a:gridCol w="1216602"/>
              </a:tblGrid>
              <a:tr h="262105">
                <a:tc gridSpan="2">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1400" b="1" i="0" u="none" strike="noStrike" cap="none" normalizeH="0" baseline="0" dirty="0">
                          <a:ln>
                            <a:noFill/>
                          </a:ln>
                          <a:solidFill>
                            <a:schemeClr val="tx1"/>
                          </a:solidFill>
                          <a:effectLst/>
                          <a:latin typeface="Arial" charset="0"/>
                          <a:ea typeface="ＭＳ Ｐゴシック" charset="0"/>
                          <a:cs typeface="Arial" charset="0"/>
                        </a:rPr>
                        <a:t>Median </a:t>
                      </a:r>
                      <a:r>
                        <a:rPr kumimoji="0" lang="en-US" sz="1400" b="1" i="0" u="none" strike="noStrike" cap="none" normalizeH="0" baseline="0" dirty="0" smtClean="0">
                          <a:ln>
                            <a:noFill/>
                          </a:ln>
                          <a:solidFill>
                            <a:schemeClr val="tx1"/>
                          </a:solidFill>
                          <a:effectLst/>
                          <a:latin typeface="Arial" charset="0"/>
                          <a:ea typeface="ＭＳ Ｐゴシック" charset="0"/>
                          <a:cs typeface="Arial" charset="0"/>
                        </a:rPr>
                        <a:t>PFS, weeks</a:t>
                      </a:r>
                      <a:endParaRPr kumimoji="0" lang="en-US" sz="1400" b="1" i="0" u="none" strike="noStrike" cap="none" normalizeH="0" baseline="0" dirty="0">
                        <a:ln>
                          <a:noFill/>
                        </a:ln>
                        <a:solidFill>
                          <a:schemeClr val="tx1"/>
                        </a:solidFill>
                        <a:effectLst/>
                        <a:latin typeface="Arial" charset="0"/>
                        <a:ea typeface="ＭＳ Ｐゴシック" charset="0"/>
                        <a:cs typeface="Arial" charset="0"/>
                      </a:endParaRPr>
                    </a:p>
                  </a:txBody>
                  <a:tcPr marL="83127" marR="83127" marT="46962" marB="4696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r>
              <a:tr h="2621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a:ln>
                            <a:noFill/>
                          </a:ln>
                          <a:solidFill>
                            <a:schemeClr val="tx1"/>
                          </a:solidFill>
                          <a:effectLst/>
                          <a:latin typeface="Arial" charset="0"/>
                          <a:ea typeface="ＭＳ Ｐゴシック" charset="0"/>
                        </a:rPr>
                        <a:t>Lapatinib</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L="83127" marR="83127" marT="46962" marB="469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ea typeface="ＭＳ Ｐゴシック" charset="0"/>
                        </a:rPr>
                        <a:t>17.1</a:t>
                      </a:r>
                    </a:p>
                  </a:txBody>
                  <a:tcPr marL="83127" marR="83127" marT="46962" marB="469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21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err="1">
                          <a:ln>
                            <a:noFill/>
                          </a:ln>
                          <a:solidFill>
                            <a:schemeClr val="tx1"/>
                          </a:solidFill>
                          <a:effectLst/>
                          <a:latin typeface="Arial" charset="0"/>
                          <a:ea typeface="ＭＳ Ｐゴシック" charset="0"/>
                        </a:rPr>
                        <a:t>Pazopanib</a:t>
                      </a:r>
                      <a:endParaRPr kumimoji="0" lang="en-US" sz="1400" b="0" i="0" u="none" strike="noStrike" cap="none" normalizeH="0" baseline="0" dirty="0">
                        <a:ln>
                          <a:noFill/>
                        </a:ln>
                        <a:solidFill>
                          <a:schemeClr val="tx1"/>
                        </a:solidFill>
                        <a:effectLst/>
                        <a:latin typeface="Arial" charset="0"/>
                        <a:ea typeface="ＭＳ Ｐゴシック" charset="0"/>
                      </a:endParaRPr>
                    </a:p>
                  </a:txBody>
                  <a:tcPr marL="83127" marR="83127" marT="46962" marB="469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ＭＳ Ｐゴシック" charset="0"/>
                        </a:rPr>
                        <a:t>18.1</a:t>
                      </a:r>
                    </a:p>
                  </a:txBody>
                  <a:tcPr marL="83127" marR="83127" marT="46962" marB="469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1469">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HR</a:t>
                      </a:r>
                    </a:p>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(90% CI)</a:t>
                      </a:r>
                    </a:p>
                  </a:txBody>
                  <a:tcPr marL="83127" marR="83127" marT="46962" marB="469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0.66</a:t>
                      </a:r>
                    </a:p>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Arial" charset="0"/>
                        </a:rPr>
                        <a:t>(0.48,0.91)</a:t>
                      </a:r>
                    </a:p>
                  </a:txBody>
                  <a:tcPr marL="83127" marR="83127" marT="46962" marB="469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0082">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0"/>
                        <a:buNone/>
                        <a:tabLst/>
                      </a:pPr>
                      <a:r>
                        <a:rPr kumimoji="0" lang="en-US" sz="1400" b="0" i="1" u="none" strike="noStrike" cap="none" normalizeH="0" baseline="0" dirty="0" smtClean="0">
                          <a:ln>
                            <a:noFill/>
                          </a:ln>
                          <a:solidFill>
                            <a:schemeClr val="tx1"/>
                          </a:solidFill>
                          <a:effectLst/>
                          <a:latin typeface="Arial" charset="0"/>
                          <a:ea typeface="ＭＳ Ｐゴシック" charset="0"/>
                          <a:cs typeface="Arial" charset="0"/>
                        </a:rPr>
                        <a:t>P</a:t>
                      </a:r>
                      <a:r>
                        <a:rPr kumimoji="0" lang="en-US" sz="1400" b="0" i="0" u="none" strike="noStrike" cap="none" normalizeH="0" baseline="0" dirty="0" smtClean="0">
                          <a:ln>
                            <a:noFill/>
                          </a:ln>
                          <a:solidFill>
                            <a:schemeClr val="tx1"/>
                          </a:solidFill>
                          <a:effectLst/>
                          <a:latin typeface="Arial" charset="0"/>
                          <a:ea typeface="ＭＳ Ｐゴシック" charset="0"/>
                          <a:cs typeface="Arial" charset="0"/>
                        </a:rPr>
                        <a:t> value</a:t>
                      </a:r>
                      <a:endParaRPr kumimoji="0" lang="en-US" sz="1400" b="0" i="0" u="none" strike="noStrike" cap="none" normalizeH="0" baseline="0" dirty="0">
                        <a:ln>
                          <a:noFill/>
                        </a:ln>
                        <a:solidFill>
                          <a:schemeClr val="tx1"/>
                        </a:solidFill>
                        <a:effectLst/>
                        <a:latin typeface="Arial" charset="0"/>
                        <a:ea typeface="ＭＳ Ｐゴシック" charset="0"/>
                        <a:cs typeface="Arial" charset="0"/>
                      </a:endParaRPr>
                    </a:p>
                  </a:txBody>
                  <a:tcPr marL="83127" marR="83127" marT="46962" marB="469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charset="0"/>
                        <a:buNone/>
                        <a:tabLst/>
                      </a:pPr>
                      <a:r>
                        <a:rPr kumimoji="0" lang="en-US" sz="1400" b="0" i="1" u="none" strike="noStrike" cap="none" normalizeH="0" baseline="0" dirty="0" smtClean="0">
                          <a:ln>
                            <a:noFill/>
                          </a:ln>
                          <a:solidFill>
                            <a:schemeClr val="tx1"/>
                          </a:solidFill>
                          <a:effectLst/>
                          <a:latin typeface="Arial" charset="0"/>
                          <a:ea typeface="ＭＳ Ｐゴシック" charset="0"/>
                          <a:cs typeface="Arial" charset="0"/>
                        </a:rPr>
                        <a:t>P</a:t>
                      </a:r>
                      <a:r>
                        <a:rPr kumimoji="0" lang="en-US" sz="1400" b="0" i="0" u="none" strike="noStrike" cap="none" normalizeH="0" baseline="0" dirty="0" smtClean="0">
                          <a:ln>
                            <a:noFill/>
                          </a:ln>
                          <a:solidFill>
                            <a:schemeClr val="tx1"/>
                          </a:solidFill>
                          <a:effectLst/>
                          <a:latin typeface="Arial" charset="0"/>
                          <a:ea typeface="ＭＳ Ｐゴシック" charset="0"/>
                          <a:cs typeface="Arial" charset="0"/>
                        </a:rPr>
                        <a:t> = .</a:t>
                      </a:r>
                      <a:r>
                        <a:rPr kumimoji="0" lang="en-US" sz="1400" b="0" i="0" u="none" strike="noStrike" cap="none" normalizeH="0" baseline="0" dirty="0">
                          <a:ln>
                            <a:noFill/>
                          </a:ln>
                          <a:solidFill>
                            <a:schemeClr val="tx1"/>
                          </a:solidFill>
                          <a:effectLst/>
                          <a:latin typeface="Arial" charset="0"/>
                          <a:ea typeface="ＭＳ Ｐゴシック" charset="0"/>
                          <a:cs typeface="Arial" charset="0"/>
                        </a:rPr>
                        <a:t>013</a:t>
                      </a:r>
                    </a:p>
                  </a:txBody>
                  <a:tcPr marL="83127" marR="83127" marT="46962" marB="469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3816" name="Text Box 24"/>
          <p:cNvSpPr txBox="1">
            <a:spLocks noChangeArrowheads="1"/>
          </p:cNvSpPr>
          <p:nvPr/>
        </p:nvSpPr>
        <p:spPr bwMode="auto">
          <a:xfrm>
            <a:off x="370112" y="5836358"/>
            <a:ext cx="807720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dirty="0">
                <a:solidFill>
                  <a:schemeClr val="bg1"/>
                </a:solidFill>
              </a:rPr>
              <a:t>**The CI are 90% (alpha = 10%) naïve CIs. </a:t>
            </a:r>
            <a:r>
              <a:rPr lang="en-US" sz="1000" b="1" dirty="0" smtClean="0">
                <a:solidFill>
                  <a:schemeClr val="bg1"/>
                </a:solidFill>
              </a:rPr>
              <a:t>*Wald </a:t>
            </a:r>
            <a:r>
              <a:rPr lang="en-US" sz="1000" b="1" dirty="0">
                <a:solidFill>
                  <a:schemeClr val="bg1"/>
                </a:solidFill>
              </a:rPr>
              <a:t>normal approximation is used to calculate the 1-sided </a:t>
            </a:r>
            <a:r>
              <a:rPr lang="en-US" sz="1000" b="1" i="1" dirty="0">
                <a:solidFill>
                  <a:schemeClr val="bg1"/>
                </a:solidFill>
              </a:rPr>
              <a:t>P</a:t>
            </a:r>
            <a:r>
              <a:rPr lang="en-US" sz="1000" b="1" dirty="0" smtClean="0">
                <a:solidFill>
                  <a:schemeClr val="bg1"/>
                </a:solidFill>
              </a:rPr>
              <a:t> value. ***Stratified </a:t>
            </a:r>
            <a:r>
              <a:rPr lang="en-US" sz="1000" b="1" dirty="0">
                <a:solidFill>
                  <a:schemeClr val="bg1"/>
                </a:solidFill>
              </a:rPr>
              <a:t>log-rank </a:t>
            </a:r>
            <a:r>
              <a:rPr lang="en-US" sz="1000" b="1" i="1" dirty="0" smtClean="0">
                <a:solidFill>
                  <a:schemeClr val="bg1"/>
                </a:solidFill>
              </a:rPr>
              <a:t>P</a:t>
            </a:r>
            <a:r>
              <a:rPr lang="en-US" sz="1000" b="1" dirty="0">
                <a:solidFill>
                  <a:schemeClr val="bg1"/>
                </a:solidFill>
              </a:rPr>
              <a:t> </a:t>
            </a:r>
            <a:r>
              <a:rPr lang="en-US" sz="1000" b="1" dirty="0" smtClean="0">
                <a:solidFill>
                  <a:schemeClr val="bg1"/>
                </a:solidFill>
              </a:rPr>
              <a:t>value </a:t>
            </a:r>
            <a:r>
              <a:rPr lang="en-US" sz="1000" b="1" dirty="0">
                <a:solidFill>
                  <a:schemeClr val="bg1"/>
                </a:solidFill>
              </a:rPr>
              <a:t>and hazard ratio (Pike) adjusted only for one of the stratification factors – prior chemotherapy.</a:t>
            </a:r>
          </a:p>
          <a:p>
            <a:pPr eaLnBrk="1" hangingPunct="1"/>
            <a:r>
              <a:rPr lang="en-US" sz="1000" b="1" dirty="0" smtClean="0">
                <a:solidFill>
                  <a:schemeClr val="bg1"/>
                </a:solidFill>
              </a:rPr>
              <a:t> </a:t>
            </a:r>
            <a:endParaRPr lang="en-US" sz="1000" b="1" dirty="0">
              <a:solidFill>
                <a:schemeClr val="bg1"/>
              </a:solidFill>
            </a:endParaRPr>
          </a:p>
        </p:txBody>
      </p:sp>
      <p:pic>
        <p:nvPicPr>
          <p:cNvPr id="33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5619"/>
            <a:ext cx="2460171" cy="843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30"/>
          <p:cNvSpPr txBox="1">
            <a:spLocks noChangeArrowheads="1"/>
          </p:cNvSpPr>
          <p:nvPr/>
        </p:nvSpPr>
        <p:spPr bwMode="auto">
          <a:xfrm>
            <a:off x="359226" y="6425584"/>
            <a:ext cx="391004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a:solidFill>
                  <a:schemeClr val="bg1"/>
                </a:solidFill>
              </a:rPr>
              <a:t>Monk </a:t>
            </a:r>
            <a:r>
              <a:rPr lang="en-US" sz="1200" b="1" dirty="0" smtClean="0">
                <a:solidFill>
                  <a:schemeClr val="bg1"/>
                </a:solidFill>
              </a:rPr>
              <a:t>BJ, </a:t>
            </a:r>
            <a:r>
              <a:rPr lang="en-US" sz="1200" b="1" dirty="0">
                <a:solidFill>
                  <a:schemeClr val="bg1"/>
                </a:solidFill>
              </a:rPr>
              <a:t>et al </a:t>
            </a:r>
            <a:r>
              <a:rPr lang="en-US" sz="1200" b="1" i="1" dirty="0">
                <a:solidFill>
                  <a:schemeClr val="bg1"/>
                </a:solidFill>
              </a:rPr>
              <a:t>J </a:t>
            </a:r>
            <a:r>
              <a:rPr lang="en-US" sz="1200" b="1" i="1" dirty="0" err="1">
                <a:solidFill>
                  <a:schemeClr val="bg1"/>
                </a:solidFill>
              </a:rPr>
              <a:t>Clin</a:t>
            </a:r>
            <a:r>
              <a:rPr lang="en-US" sz="1200" b="1" i="1" dirty="0">
                <a:solidFill>
                  <a:schemeClr val="bg1"/>
                </a:solidFill>
              </a:rPr>
              <a:t> </a:t>
            </a:r>
            <a:r>
              <a:rPr lang="en-US" sz="1200" b="1" i="1" dirty="0" err="1" smtClean="0">
                <a:solidFill>
                  <a:schemeClr val="bg1"/>
                </a:solidFill>
              </a:rPr>
              <a:t>Oncol</a:t>
            </a:r>
            <a:r>
              <a:rPr lang="en-US" sz="1200" b="1" dirty="0" smtClean="0">
                <a:solidFill>
                  <a:schemeClr val="bg1"/>
                </a:solidFill>
              </a:rPr>
              <a:t>. 2010;28(22):3562-3569</a:t>
            </a:r>
            <a:r>
              <a:rPr lang="en-US" sz="1200" b="1" dirty="0">
                <a:solidFill>
                  <a:schemeClr val="bg1"/>
                </a:solidFill>
              </a:rPr>
              <a:t>.</a:t>
            </a:r>
          </a:p>
        </p:txBody>
      </p:sp>
      <p:sp>
        <p:nvSpPr>
          <p:cNvPr id="11" name="TextBox 7"/>
          <p:cNvSpPr txBox="1">
            <a:spLocks noChangeArrowheads="1"/>
          </p:cNvSpPr>
          <p:nvPr/>
        </p:nvSpPr>
        <p:spPr bwMode="auto">
          <a:xfrm>
            <a:off x="3092116" y="335619"/>
            <a:ext cx="5175483" cy="9294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pPr>
            <a:r>
              <a:rPr lang="en-US" sz="3200" b="1" dirty="0" smtClean="0">
                <a:solidFill>
                  <a:srgbClr val="F09828"/>
                </a:solidFill>
              </a:rPr>
              <a:t>Anti-VEGF Out Performs </a:t>
            </a:r>
            <a:br>
              <a:rPr lang="en-US" sz="3200" b="1" dirty="0" smtClean="0">
                <a:solidFill>
                  <a:srgbClr val="F09828"/>
                </a:solidFill>
              </a:rPr>
            </a:br>
            <a:r>
              <a:rPr lang="en-US" sz="3200" b="1" dirty="0" smtClean="0">
                <a:solidFill>
                  <a:srgbClr val="F09828"/>
                </a:solidFill>
              </a:rPr>
              <a:t>Anti- </a:t>
            </a:r>
            <a:r>
              <a:rPr lang="en-US" sz="3200" b="1" dirty="0">
                <a:solidFill>
                  <a:srgbClr val="F09828"/>
                </a:solidFill>
              </a:rPr>
              <a:t>EGF</a:t>
            </a:r>
          </a:p>
        </p:txBody>
      </p:sp>
      <p:sp>
        <p:nvSpPr>
          <p:cNvPr id="12" name="Text Box 23"/>
          <p:cNvSpPr txBox="1">
            <a:spLocks noChangeArrowheads="1"/>
          </p:cNvSpPr>
          <p:nvPr/>
        </p:nvSpPr>
        <p:spPr bwMode="auto">
          <a:xfrm>
            <a:off x="370112" y="6223288"/>
            <a:ext cx="57727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b="1" dirty="0" smtClean="0">
                <a:solidFill>
                  <a:schemeClr val="bg1"/>
                </a:solidFill>
              </a:rPr>
              <a:t>VEGF</a:t>
            </a:r>
            <a:r>
              <a:rPr lang="en-US" sz="1000" b="1" dirty="0">
                <a:solidFill>
                  <a:schemeClr val="bg1"/>
                </a:solidFill>
              </a:rPr>
              <a:t>, vascular endothelial growth </a:t>
            </a:r>
            <a:r>
              <a:rPr lang="en-US" sz="1000" b="1" dirty="0" smtClean="0">
                <a:solidFill>
                  <a:schemeClr val="bg1"/>
                </a:solidFill>
              </a:rPr>
              <a:t>factor; EGF, epidermal </a:t>
            </a:r>
            <a:r>
              <a:rPr lang="en-US" sz="1000" b="1" dirty="0">
                <a:solidFill>
                  <a:schemeClr val="bg1"/>
                </a:solidFill>
              </a:rPr>
              <a:t>growth </a:t>
            </a:r>
            <a:r>
              <a:rPr lang="en-US" sz="1000" b="1" dirty="0" smtClean="0">
                <a:solidFill>
                  <a:schemeClr val="bg1"/>
                </a:solidFill>
              </a:rPr>
              <a:t>factor; ITT</a:t>
            </a:r>
            <a:r>
              <a:rPr lang="en-US" sz="1000" b="1" dirty="0">
                <a:solidFill>
                  <a:schemeClr val="bg1"/>
                </a:solidFill>
              </a:rPr>
              <a:t>, i</a:t>
            </a:r>
            <a:r>
              <a:rPr lang="en-US" sz="1000" b="1" dirty="0" smtClean="0">
                <a:solidFill>
                  <a:schemeClr val="bg1"/>
                </a:solidFill>
              </a:rPr>
              <a:t>ntent-to-treat </a:t>
            </a:r>
            <a:endParaRPr lang="en-US" sz="1000" b="1" dirty="0">
              <a:solidFill>
                <a:schemeClr val="bg1"/>
              </a:solidFill>
            </a:endParaRPr>
          </a:p>
        </p:txBody>
      </p:sp>
    </p:spTree>
    <p:extLst>
      <p:ext uri="{BB962C8B-B14F-4D97-AF65-F5344CB8AC3E}">
        <p14:creationId xmlns:p14="http://schemas.microsoft.com/office/powerpoint/2010/main" val="25807557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5789</TotalTime>
  <Words>6874</Words>
  <Application>Microsoft Office PowerPoint</Application>
  <PresentationFormat>On-screen Show (4:3)</PresentationFormat>
  <Paragraphs>1199</Paragraphs>
  <Slides>53</Slides>
  <Notes>33</Notes>
  <HiddenSlides>0</HiddenSlides>
  <MMClips>0</MMClip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Office Theme</vt:lpstr>
      <vt:lpstr>Custom Design</vt:lpstr>
      <vt:lpstr>Update on Targeted Therapy and Immunotherapy for Cervical Cancer </vt:lpstr>
      <vt:lpstr>Alexander Brunschwig Total Pelvic Exenteration for Isolated Central Recurrences</vt:lpstr>
      <vt:lpstr>5 Pivotal Trials of Chemoradiation </vt:lpstr>
      <vt:lpstr>Recurrent/Persistent and Metastatic Disease: A HIGH UNMET CLINICAL NEED!</vt:lpstr>
      <vt:lpstr>Recurrent and Metastatic  Cervical Cancer</vt:lpstr>
      <vt:lpstr>HPV Infection + Angiogenesis = Progressive Cervical Neoplasia</vt:lpstr>
      <vt:lpstr>Complete Remission of Metastatic Cervical Cancer With the Angiogenesis Inhibitor TNP-470</vt:lpstr>
      <vt:lpstr>Mechanism of Action of Early Anti-Vascular Agents</vt:lpstr>
      <vt:lpstr>Progression-free survival (PFS): ITT</vt:lpstr>
      <vt:lpstr>Maximum decrease in target lesion diameter:  Lapatinib vs Pazopanib</vt:lpstr>
      <vt:lpstr>GOG 227C Phase II Bevacizumab, Recurrent Cervical Cancer</vt:lpstr>
      <vt:lpstr>PowerPoint Presentation</vt:lpstr>
      <vt:lpstr>GOG 240: Schema</vt:lpstr>
      <vt:lpstr>GOG 240: Statistical Considerations</vt:lpstr>
      <vt:lpstr>GOG 240: Study Timeline, Part 1</vt:lpstr>
      <vt:lpstr>PowerPoint Presentation</vt:lpstr>
      <vt:lpstr>GOG 240.1: Schema</vt:lpstr>
      <vt:lpstr>GOG 240.1: Results Demographics &amp; Treatment Allocation</vt:lpstr>
      <vt:lpstr>GOG 240.1: Results Planned Interim Analysis</vt:lpstr>
      <vt:lpstr>GOG 240.1: Interim Analysis SGO 2013 Overall Survival: Cis-Pac Backbone vs Topo-Pac Backbone </vt:lpstr>
      <vt:lpstr>GOG 240.1: Overall Survival  Prior Platinum Exposure</vt:lpstr>
      <vt:lpstr>GOG 240.1: Toxicity Cis-Pac Backbone vs Topo-Pac Backbone</vt:lpstr>
      <vt:lpstr>GOG 240.1: Conclusions</vt:lpstr>
      <vt:lpstr>GOG 240: Study Timeline, Part 2</vt:lpstr>
      <vt:lpstr>Incorporation of Bevacizumab in the Treatment of Recurrent and Metastatic Cervical Cancer</vt:lpstr>
      <vt:lpstr>GOG 240: 2 Schema</vt:lpstr>
      <vt:lpstr>GOG 240.2: Demographics &amp; Baseline Characteristics</vt:lpstr>
      <vt:lpstr>GOG 240.2: Second Interim Analysis OS for Chemo vs Chemo + Bev</vt:lpstr>
      <vt:lpstr>GOG 240.2: Second Interim Analysis PFS for Chemo vs Chemo + Bev</vt:lpstr>
      <vt:lpstr>GOG 240.2: OS for Cis + Pac vs Cis + Pac + Bev</vt:lpstr>
      <vt:lpstr>GOG 240.2: OS and Prognostic Factors</vt:lpstr>
      <vt:lpstr>GOG 240.2: Treatment Exposure and Specific Adverse Events (AEs) </vt:lpstr>
      <vt:lpstr>PowerPoint Presentation</vt:lpstr>
      <vt:lpstr>GOG 240: Study Timeline, Part 3</vt:lpstr>
      <vt:lpstr>New England Journal of Medicine February 20, 2014</vt:lpstr>
      <vt:lpstr>Final Protocol-Specified Overall Survival Analysis of the Phase III Randomized Trial of Chemotherapy  With and Without Bevacizumab for Advanced Cervical Cancer: A NRG Oncology – Gynecologic Oncology Group Study</vt:lpstr>
      <vt:lpstr>GOG 240.6: Final Protocol-Specified OS ChemoRx vs ChemoRx Plus Bev</vt:lpstr>
      <vt:lpstr>GOG 240.6: FINAL Protocol-Specified OS Cis-Pac vs Cis-Pac-Bev</vt:lpstr>
      <vt:lpstr>GOG 240: Study Team and Support</vt:lpstr>
      <vt:lpstr>Immunotherapy: The Next Frontier</vt:lpstr>
      <vt:lpstr>Immunotherapy: The Vaccines</vt:lpstr>
      <vt:lpstr>ADXS-HPV (ADXs11-001)</vt:lpstr>
      <vt:lpstr>Advaxis Technologies</vt:lpstr>
      <vt:lpstr> Advaxis Clinical Pipeline</vt:lpstr>
      <vt:lpstr>Adoptive T Cell Transfer Using Tumor-infiltrating Lymphocytes</vt:lpstr>
      <vt:lpstr>PowerPoint Presentation</vt:lpstr>
      <vt:lpstr>Patient Characteristics</vt:lpstr>
      <vt:lpstr>Checkpoint Inhibition: Overcoming Immune Tolerance</vt:lpstr>
      <vt:lpstr>Monoclonal Antibodies Directed Against PD-1, or Its Ligands, Promote T cell Activation by Shifting the Balance of Signals Delivered by the DC from Suppressive to Activating</vt:lpstr>
      <vt:lpstr>T cells Engineered to Express Chimeric Antigen Receptors or “CARs” That Recognize Surface Antigens in an MHC-Unrestricted Manner</vt:lpstr>
      <vt:lpstr>BiTE Molecule Forming Cytolytic Synapse Between Tumor Cell Expressing Target of Interest and  T cell</vt:lpstr>
      <vt:lpstr>Thank You</vt:lpstr>
      <vt:lpstr>PowerPoint Presentation</vt:lpstr>
    </vt:vector>
  </TitlesOfParts>
  <Company>Tewari Cancer Research and Education,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Once &amp; Future History of Cervical Cancer</dc:title>
  <dc:creator>Krishnansu Tewari</dc:creator>
  <cp:lastModifiedBy>Amy Furedy, RN, OCN</cp:lastModifiedBy>
  <cp:revision>445</cp:revision>
  <dcterms:created xsi:type="dcterms:W3CDTF">2014-12-26T15:40:34Z</dcterms:created>
  <dcterms:modified xsi:type="dcterms:W3CDTF">2015-02-11T19:42:29Z</dcterms:modified>
</cp:coreProperties>
</file>